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256" r:id="rId2"/>
    <p:sldId id="258" r:id="rId3"/>
    <p:sldId id="259" r:id="rId4"/>
    <p:sldId id="279" r:id="rId5"/>
    <p:sldId id="271" r:id="rId6"/>
    <p:sldId id="272" r:id="rId7"/>
    <p:sldId id="277" r:id="rId8"/>
    <p:sldId id="273" r:id="rId9"/>
    <p:sldId id="274" r:id="rId10"/>
    <p:sldId id="282" r:id="rId11"/>
    <p:sldId id="278" r:id="rId12"/>
    <p:sldId id="275" r:id="rId13"/>
    <p:sldId id="276" r:id="rId14"/>
    <p:sldId id="280" r:id="rId15"/>
    <p:sldId id="284" r:id="rId16"/>
    <p:sldId id="287" r:id="rId17"/>
    <p:sldId id="290" r:id="rId18"/>
    <p:sldId id="288" r:id="rId19"/>
    <p:sldId id="289" r:id="rId20"/>
    <p:sldId id="309" r:id="rId21"/>
    <p:sldId id="311" r:id="rId22"/>
    <p:sldId id="292" r:id="rId23"/>
    <p:sldId id="320" r:id="rId24"/>
    <p:sldId id="312" r:id="rId25"/>
    <p:sldId id="318" r:id="rId26"/>
    <p:sldId id="308" r:id="rId27"/>
    <p:sldId id="313" r:id="rId28"/>
    <p:sldId id="319" r:id="rId29"/>
    <p:sldId id="286" r:id="rId30"/>
    <p:sldId id="310" r:id="rId31"/>
    <p:sldId id="291" r:id="rId32"/>
    <p:sldId id="295" r:id="rId33"/>
    <p:sldId id="299" r:id="rId34"/>
    <p:sldId id="301" r:id="rId35"/>
    <p:sldId id="302" r:id="rId36"/>
    <p:sldId id="296" r:id="rId37"/>
    <p:sldId id="294" r:id="rId38"/>
    <p:sldId id="281" r:id="rId39"/>
    <p:sldId id="285" r:id="rId40"/>
    <p:sldId id="293" r:id="rId41"/>
    <p:sldId id="297" r:id="rId42"/>
    <p:sldId id="298" r:id="rId43"/>
    <p:sldId id="316" r:id="rId44"/>
    <p:sldId id="317" r:id="rId45"/>
    <p:sldId id="303" r:id="rId46"/>
    <p:sldId id="315" r:id="rId47"/>
    <p:sldId id="314" r:id="rId48"/>
    <p:sldId id="300" r:id="rId49"/>
    <p:sldId id="305" r:id="rId50"/>
    <p:sldId id="304" r:id="rId51"/>
    <p:sldId id="267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88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2" d="100"/>
          <a:sy n="82" d="100"/>
        </p:scale>
        <p:origin x="289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0EEA4-2522-4041-9DEB-75C15149F243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8CDC8-3CCF-47AF-A7BA-98890EAD49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192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12F62-E0FF-4472-AE34-AD7B2F12D52D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D6E4E-4711-43C0-B377-FB6F8EBBB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110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D6E4E-4711-43C0-B377-FB6F8EBBBD6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623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D6E4E-4711-43C0-B377-FB6F8EBBBD6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41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D6E4E-4711-43C0-B377-FB6F8EBBBD6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98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Pattern analysis based on </a:t>
            </a:r>
            <a:r>
              <a:rPr lang="en-US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</a:t>
            </a: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aspect, pigmentation pattern, and skin vessels.</a:t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D6E4E-4711-43C0-B377-FB6F8EBBBD6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275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EFFCA-F0C3-449D-8E5D-52C661D76E3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315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EFFCA-F0C3-449D-8E5D-52C661D76E3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19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EFFCA-F0C3-449D-8E5D-52C661D76E3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257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6121-A089-4423-A3B0-9744FF373A43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282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6121-A089-4423-A3B0-9744FF373A43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797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6121-A089-4423-A3B0-9744FF373A43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15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6121-A089-4423-A3B0-9744FF373A43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30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6121-A089-4423-A3B0-9744FF373A43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392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6121-A089-4423-A3B0-9744FF373A43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77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6121-A089-4423-A3B0-9744FF373A43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91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6121-A089-4423-A3B0-9744FF373A43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5722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6121-A089-4423-A3B0-9744FF373A43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73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6121-A089-4423-A3B0-9744FF373A43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095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06121-A089-4423-A3B0-9744FF373A43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F9EB-2112-4866-8AFC-0758B0B74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277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06121-A089-4423-A3B0-9744FF373A43}" type="datetimeFigureOut">
              <a:rPr lang="ru-RU" smtClean="0"/>
              <a:t>09.11.2016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0F9EB-2112-4866-8AFC-0758B0B74D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01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jpg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92890" y="2327123"/>
            <a:ext cx="4651017" cy="1754326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Skin Cancer Diagnostics</a:t>
            </a:r>
            <a:endParaRPr lang="ru-RU" sz="5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1225" y="4924456"/>
            <a:ext cx="3846286" cy="40011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P.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Zakharov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39270" y="6109504"/>
            <a:ext cx="3846286" cy="30777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Samara 2016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47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nstruments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sed?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10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6659" y="1039482"/>
            <a:ext cx="700128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Diagnostics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 inspection/clinical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examination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Dermoscopy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dermatoscopy</a:t>
            </a:r>
            <a:endParaRPr lang="en-US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Spectroscopy (Diffuse, Raman scattering, fluorescence)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Confocal microscopy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coherence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tomography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ultrasound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Exfoliative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cytology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DNA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expression analysis/Gene chip</a:t>
            </a:r>
            <a:b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Intra-operation support/Staging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Garamond-Regular"/>
              </a:rPr>
              <a:t>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Garamond-Regular"/>
              </a:rPr>
              <a:t>PET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Garamond-Regular"/>
              </a:rPr>
              <a:t>PET-CT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Garamond-Regular"/>
              </a:rPr>
              <a:t>MRI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Garamond-Regular"/>
              </a:rPr>
              <a:t>Ultrasound </a:t>
            </a:r>
            <a:r>
              <a:rPr lang="en-US" dirty="0">
                <a:solidFill>
                  <a:srgbClr val="000000"/>
                </a:solidFill>
                <a:latin typeface="AGaramond-Regular"/>
              </a:rPr>
              <a:t>+/- fine needle </a:t>
            </a:r>
            <a:r>
              <a:rPr lang="en-US" dirty="0" smtClean="0">
                <a:solidFill>
                  <a:srgbClr val="000000"/>
                </a:solidFill>
                <a:latin typeface="AGaramond-Regular"/>
              </a:rPr>
              <a:t>aspiration cytology FNAC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Garamond-Regular"/>
              </a:rPr>
              <a:t>Sentinel </a:t>
            </a:r>
            <a:r>
              <a:rPr lang="en-US" dirty="0">
                <a:solidFill>
                  <a:srgbClr val="000000"/>
                </a:solidFill>
                <a:latin typeface="AGaramond-Regular"/>
              </a:rPr>
              <a:t>lymph node biopsy +/- </a:t>
            </a:r>
            <a:r>
              <a:rPr lang="en-US" dirty="0" smtClean="0">
                <a:solidFill>
                  <a:srgbClr val="000000"/>
                </a:solidFill>
                <a:latin typeface="AGaramond-Regular"/>
              </a:rPr>
              <a:t>high frequency ultrasound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30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we need?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11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6107" y="996302"/>
            <a:ext cx="683598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Instrument for screening: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Aims: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early skin cancer detection and differentiation;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requirements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sensitivity (ideal) greater 95%,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(satisfactory) not less then 90%;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Principle characteristics: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Fast: (ideal) real time, (satisfactory)  few seconds per single diagnosis;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 invasive;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harm for patient;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utomatic;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Cheap.</a:t>
            </a:r>
          </a:p>
          <a:p>
            <a:pPr marL="0"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Intra-operative tool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Aims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surgery operation assessment for tumor resection boundary;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Principle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 time;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3D Imaging;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sensitivity and specificity</a:t>
            </a:r>
          </a:p>
          <a:p>
            <a:pPr marL="0"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Post-operative control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818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iagnostic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ethods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12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01537" y="1587039"/>
            <a:ext cx="6188698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Histology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medical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approved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“gold” standard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inspection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Spectral analyses 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Backscattering (BS)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Fluorescence spectroscopy  (AF)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Raman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spectroscopy (RS)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Imaging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Confocal microscopy </a:t>
            </a:r>
            <a:endParaRPr lang="en-GB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2D Imaging (RS and/or AF)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Optical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coherence tomography (3D imaging)</a:t>
            </a:r>
          </a:p>
        </p:txBody>
      </p:sp>
    </p:spTree>
    <p:extLst>
      <p:ext uri="{BB962C8B-B14F-4D97-AF65-F5344CB8AC3E}">
        <p14:creationId xmlns:p14="http://schemas.microsoft.com/office/powerpoint/2010/main" val="171607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 Inspection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13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10" y="1336937"/>
            <a:ext cx="3344391" cy="47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80232" y="2128247"/>
            <a:ext cx="4572000" cy="31495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u="sng" dirty="0" smtClean="0">
                <a:solidFill>
                  <a:srgbClr val="0070C0"/>
                </a:solidFill>
              </a:rPr>
              <a:t>Visual analysis: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rgbClr val="0070C0"/>
                </a:solidFill>
              </a:rPr>
              <a:t>ABCD</a:t>
            </a:r>
            <a:r>
              <a:rPr lang="en-US" dirty="0" smtClean="0">
                <a:solidFill>
                  <a:srgbClr val="000000"/>
                </a:solidFill>
              </a:rPr>
              <a:t> -&gt; </a:t>
            </a:r>
            <a:r>
              <a:rPr lang="en-US" b="1" dirty="0" smtClean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symmetry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en-US" dirty="0">
                <a:solidFill>
                  <a:srgbClr val="000000"/>
                </a:solidFill>
              </a:rPr>
              <a:t>order irregularity,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b="1" dirty="0" err="1">
                <a:solidFill>
                  <a:srgbClr val="FF0000"/>
                </a:solidFill>
              </a:rPr>
              <a:t>c</a:t>
            </a:r>
            <a:r>
              <a:rPr lang="en-US" dirty="0" err="1">
                <a:solidFill>
                  <a:srgbClr val="000000"/>
                </a:solidFill>
              </a:rPr>
              <a:t>olour</a:t>
            </a:r>
            <a:r>
              <a:rPr lang="en-US" dirty="0">
                <a:solidFill>
                  <a:srgbClr val="000000"/>
                </a:solidFill>
              </a:rPr>
              <a:t> variegation, </a:t>
            </a: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iameter &gt; 6 mm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en-US" dirty="0" smtClean="0">
                <a:solidFill>
                  <a:srgbClr val="0070C0"/>
                </a:solidFill>
              </a:rPr>
              <a:t>ABBCD</a:t>
            </a:r>
            <a:r>
              <a:rPr lang="en-US" dirty="0" smtClean="0"/>
              <a:t> -&gt;  </a:t>
            </a:r>
            <a:r>
              <a:rPr lang="en-US" dirty="0" err="1">
                <a:solidFill>
                  <a:srgbClr val="FF0000"/>
                </a:solidFill>
              </a:rPr>
              <a:t>a</a:t>
            </a:r>
            <a:r>
              <a:rPr lang="en-US" dirty="0" err="1"/>
              <a:t>melanotic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/>
              <a:t>leeding, </a:t>
            </a:r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/>
              <a:t>ump, </a:t>
            </a:r>
            <a:r>
              <a:rPr lang="en-US" dirty="0" err="1">
                <a:solidFill>
                  <a:srgbClr val="FF0000"/>
                </a:solidFill>
              </a:rPr>
              <a:t>c</a:t>
            </a:r>
            <a:r>
              <a:rPr lang="en-US" dirty="0" err="1"/>
              <a:t>olour</a:t>
            </a:r>
            <a:r>
              <a:rPr lang="en-US" dirty="0"/>
              <a:t> uniformity, </a:t>
            </a:r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/>
              <a:t>e </a:t>
            </a:r>
            <a:r>
              <a:rPr lang="en-US" dirty="0" smtClean="0"/>
              <a:t>novo (or “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ark”)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 smtClean="0">
                <a:solidFill>
                  <a:srgbClr val="0070C0"/>
                </a:solidFill>
              </a:rPr>
              <a:t>C -&gt; CCC </a:t>
            </a:r>
            <a:r>
              <a:rPr lang="en-US" dirty="0" smtClean="0"/>
              <a:t>-&gt; </a:t>
            </a:r>
            <a:r>
              <a:rPr lang="en-US" b="1" dirty="0" err="1" smtClean="0">
                <a:solidFill>
                  <a:srgbClr val="FF0000"/>
                </a:solidFill>
              </a:rPr>
              <a:t>c</a:t>
            </a:r>
            <a:r>
              <a:rPr lang="en-US" dirty="0" err="1" smtClean="0"/>
              <a:t>olour</a:t>
            </a:r>
            <a:r>
              <a:rPr lang="en-US" dirty="0"/>
              <a:t>,</a:t>
            </a:r>
            <a:r>
              <a:rPr lang="en-US" b="1" dirty="0">
                <a:solidFill>
                  <a:srgbClr val="FF0000"/>
                </a:solidFill>
              </a:rPr>
              <a:t> c</a:t>
            </a:r>
            <a:r>
              <a:rPr lang="en-US" dirty="0"/>
              <a:t>ontour, and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change</a:t>
            </a:r>
          </a:p>
          <a:p>
            <a:pPr>
              <a:spcAft>
                <a:spcPts val="1000"/>
              </a:spcAft>
            </a:pPr>
            <a:r>
              <a:rPr lang="en-US" dirty="0" smtClean="0">
                <a:solidFill>
                  <a:srgbClr val="0070C0"/>
                </a:solidFill>
              </a:rPr>
              <a:t>CD -&gt; UC </a:t>
            </a:r>
            <a:r>
              <a:rPr lang="en-US" dirty="0" smtClean="0"/>
              <a:t>-&gt; </a:t>
            </a:r>
            <a:r>
              <a:rPr lang="en-US" dirty="0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ifferent</a:t>
            </a:r>
            <a:r>
              <a:rPr lang="en-US" dirty="0"/>
              <a:t>, </a:t>
            </a:r>
            <a:r>
              <a:rPr lang="en-US" b="1" dirty="0">
                <a:solidFill>
                  <a:srgbClr val="FF0000"/>
                </a:solidFill>
              </a:rPr>
              <a:t>u</a:t>
            </a:r>
            <a:r>
              <a:rPr lang="en-US" dirty="0"/>
              <a:t>neven, </a:t>
            </a: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dirty="0"/>
              <a:t>hanging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322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 Inspection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14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9" y="1346904"/>
            <a:ext cx="3344391" cy="473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59720" y="1162009"/>
            <a:ext cx="4801475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b="1" u="sng" dirty="0">
                <a:solidFill>
                  <a:srgbClr val="0070C0"/>
                </a:solidFill>
              </a:rPr>
              <a:t>Pattern analysis:</a:t>
            </a:r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Menzies </a:t>
            </a:r>
            <a:r>
              <a:rPr lang="en-US" dirty="0" smtClean="0">
                <a:solidFill>
                  <a:srgbClr val="0070C0"/>
                </a:solidFill>
              </a:rPr>
              <a:t>method </a:t>
            </a:r>
            <a:r>
              <a:rPr lang="en-US" dirty="0" smtClean="0"/>
              <a:t>(presence </a:t>
            </a:r>
            <a:r>
              <a:rPr lang="en-US" dirty="0"/>
              <a:t>of single </a:t>
            </a:r>
            <a:r>
              <a:rPr lang="en-US" dirty="0" err="1"/>
              <a:t>colour</a:t>
            </a:r>
            <a:r>
              <a:rPr lang="en-US" dirty="0"/>
              <a:t>, symmetry of pattern</a:t>
            </a:r>
            <a:r>
              <a:rPr lang="en-US" dirty="0" smtClean="0"/>
              <a:t>, blue-white </a:t>
            </a:r>
            <a:r>
              <a:rPr lang="en-US" dirty="0"/>
              <a:t>veil, multiple brown dots, pseudopods, radial streaming, scar-like depigmentation, peripheral black dots or globules</a:t>
            </a:r>
            <a:r>
              <a:rPr lang="en-US" dirty="0" smtClean="0"/>
              <a:t>, multiple </a:t>
            </a:r>
            <a:r>
              <a:rPr lang="en-US" dirty="0" err="1"/>
              <a:t>colours</a:t>
            </a:r>
            <a:r>
              <a:rPr lang="en-US" dirty="0"/>
              <a:t>, multiple blue or grey dots, broadened </a:t>
            </a:r>
            <a:r>
              <a:rPr lang="en-US" dirty="0" smtClean="0"/>
              <a:t>network)</a:t>
            </a:r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three point </a:t>
            </a:r>
            <a:r>
              <a:rPr lang="en-US" dirty="0">
                <a:solidFill>
                  <a:srgbClr val="0070C0"/>
                </a:solidFill>
              </a:rPr>
              <a:t>checklist </a:t>
            </a:r>
            <a:r>
              <a:rPr lang="en-US" dirty="0"/>
              <a:t>(asymmetry, atypical pigment network, and </a:t>
            </a:r>
            <a:r>
              <a:rPr lang="en-US" dirty="0" smtClean="0"/>
              <a:t>blue-white structures)</a:t>
            </a:r>
          </a:p>
          <a:p>
            <a:pPr marL="342900" indent="-342900">
              <a:spcAft>
                <a:spcPts val="1000"/>
              </a:spcAft>
              <a:buFont typeface="+mj-lt"/>
              <a:buAutoNum type="arabicPeriod"/>
            </a:pPr>
            <a:r>
              <a:rPr lang="en-US" dirty="0">
                <a:solidFill>
                  <a:srgbClr val="0070C0"/>
                </a:solidFill>
              </a:rPr>
              <a:t>seven-point </a:t>
            </a:r>
            <a:r>
              <a:rPr lang="en-US" dirty="0" err="1">
                <a:solidFill>
                  <a:srgbClr val="0070C0"/>
                </a:solidFill>
              </a:rPr>
              <a:t>dermoscopy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checklist </a:t>
            </a:r>
            <a:r>
              <a:rPr lang="en-US" dirty="0" smtClean="0"/>
              <a:t>(atypical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pigment network, grey-blue areas, atypical vascular pattern, radial streaming (streaks), irregular diffuse pigmentation (blotches),</a:t>
            </a:r>
            <a:br>
              <a:rPr lang="en-US" dirty="0"/>
            </a:br>
            <a:r>
              <a:rPr lang="en-US" dirty="0"/>
              <a:t>irregular dots and globules, regression pattern)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68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Screening I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15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7" name="Picture 3" descr="PresentInitial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8" r="7403" b="23541"/>
          <a:stretch/>
        </p:blipFill>
        <p:spPr>
          <a:xfrm>
            <a:off x="395536" y="1658244"/>
            <a:ext cx="3945246" cy="3957900"/>
          </a:xfrm>
          <a:prstGeom prst="rect">
            <a:avLst/>
          </a:prstGeom>
        </p:spPr>
      </p:pic>
      <p:pic>
        <p:nvPicPr>
          <p:cNvPr id="8" name="Picture 4" descr="PresentInitial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0" t="-693" r="12217" b="32721"/>
          <a:stretch/>
        </p:blipFill>
        <p:spPr>
          <a:xfrm>
            <a:off x="4603074" y="1658244"/>
            <a:ext cx="4012976" cy="3957900"/>
          </a:xfrm>
          <a:prstGeom prst="rect">
            <a:avLst/>
          </a:prstGeom>
        </p:spPr>
      </p:pic>
      <p:pic>
        <p:nvPicPr>
          <p:cNvPr id="9" name="Picture 5" descr="PresentResult1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8" r="7605" b="23561"/>
          <a:stretch/>
        </p:blipFill>
        <p:spPr>
          <a:xfrm>
            <a:off x="395536" y="1686132"/>
            <a:ext cx="3948192" cy="3975116"/>
          </a:xfrm>
          <a:prstGeom prst="rect">
            <a:avLst/>
          </a:prstGeom>
        </p:spPr>
      </p:pic>
      <p:pic>
        <p:nvPicPr>
          <p:cNvPr id="10" name="Picture 6" descr="PresentResult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r="12387" b="32479"/>
          <a:stretch/>
        </p:blipFill>
        <p:spPr>
          <a:xfrm>
            <a:off x="4606019" y="1738646"/>
            <a:ext cx="3975802" cy="3867378"/>
          </a:xfrm>
          <a:prstGeom prst="rect">
            <a:avLst/>
          </a:prstGeom>
        </p:spPr>
      </p:pic>
      <p:sp>
        <p:nvSpPr>
          <p:cNvPr id="11" name="Стрелка влево 3"/>
          <p:cNvSpPr/>
          <p:nvPr/>
        </p:nvSpPr>
        <p:spPr>
          <a:xfrm>
            <a:off x="7311336" y="4638460"/>
            <a:ext cx="720080" cy="43204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57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Screening II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16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7" name="Picture 8" descr="PresentResult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r="12387" b="32479"/>
          <a:stretch/>
        </p:blipFill>
        <p:spPr>
          <a:xfrm>
            <a:off x="476001" y="1854902"/>
            <a:ext cx="3975802" cy="3867378"/>
          </a:xfrm>
          <a:prstGeom prst="rect">
            <a:avLst/>
          </a:prstGeom>
        </p:spPr>
      </p:pic>
      <p:sp>
        <p:nvSpPr>
          <p:cNvPr id="8" name="Стрелка влево 3"/>
          <p:cNvSpPr/>
          <p:nvPr/>
        </p:nvSpPr>
        <p:spPr>
          <a:xfrm>
            <a:off x="3184263" y="4372300"/>
            <a:ext cx="720080" cy="432048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grpSp>
        <p:nvGrpSpPr>
          <p:cNvPr id="9" name="Group 25"/>
          <p:cNvGrpSpPr/>
          <p:nvPr/>
        </p:nvGrpSpPr>
        <p:grpSpPr>
          <a:xfrm>
            <a:off x="3060458" y="1854902"/>
            <a:ext cx="5622118" cy="3867378"/>
            <a:chOff x="3064681" y="2346972"/>
            <a:chExt cx="5622118" cy="3867378"/>
          </a:xfrm>
        </p:grpSpPr>
        <p:grpSp>
          <p:nvGrpSpPr>
            <p:cNvPr id="10" name="Group 23"/>
            <p:cNvGrpSpPr/>
            <p:nvPr/>
          </p:nvGrpSpPr>
          <p:grpSpPr>
            <a:xfrm>
              <a:off x="3064681" y="2346972"/>
              <a:ext cx="5622118" cy="3867378"/>
              <a:chOff x="3064681" y="2346972"/>
              <a:chExt cx="5622118" cy="3867378"/>
            </a:xfrm>
          </p:grpSpPr>
          <p:sp>
            <p:nvSpPr>
              <p:cNvPr id="12" name="Rectangle 10"/>
              <p:cNvSpPr/>
              <p:nvPr/>
            </p:nvSpPr>
            <p:spPr>
              <a:xfrm>
                <a:off x="4997362" y="2346972"/>
                <a:ext cx="3689437" cy="386737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flipH="1">
                <a:off x="3064681" y="2346972"/>
                <a:ext cx="1932682" cy="265070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5"/>
              <p:cNvCxnSpPr/>
              <p:nvPr/>
            </p:nvCxnSpPr>
            <p:spPr>
              <a:xfrm flipH="1" flipV="1">
                <a:off x="3064681" y="5255000"/>
                <a:ext cx="1932684" cy="9179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Picture 24" descr="8-1hr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42" t="14710" r="11785"/>
            <a:stretch/>
          </p:blipFill>
          <p:spPr>
            <a:xfrm>
              <a:off x="5116303" y="2806014"/>
              <a:ext cx="3460056" cy="3075227"/>
            </a:xfrm>
            <a:prstGeom prst="rect">
              <a:avLst/>
            </a:prstGeom>
          </p:spPr>
        </p:pic>
      </p:grpSp>
      <p:pic>
        <p:nvPicPr>
          <p:cNvPr id="15" name="Picture 26" descr="8-5roi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3" t="15903" r="13342"/>
          <a:stretch/>
        </p:blipFill>
        <p:spPr>
          <a:xfrm>
            <a:off x="5112080" y="2313944"/>
            <a:ext cx="3460056" cy="3116644"/>
          </a:xfrm>
          <a:prstGeom prst="rect">
            <a:avLst/>
          </a:prstGeom>
        </p:spPr>
      </p:pic>
      <p:grpSp>
        <p:nvGrpSpPr>
          <p:cNvPr id="16" name="Group 29"/>
          <p:cNvGrpSpPr/>
          <p:nvPr/>
        </p:nvGrpSpPr>
        <p:grpSpPr>
          <a:xfrm>
            <a:off x="6854250" y="949779"/>
            <a:ext cx="1524250" cy="2645495"/>
            <a:chOff x="6845036" y="1535847"/>
            <a:chExt cx="1524250" cy="2645495"/>
          </a:xfrm>
        </p:grpSpPr>
        <p:sp>
          <p:nvSpPr>
            <p:cNvPr id="17" name="Right Arrow 27"/>
            <p:cNvSpPr/>
            <p:nvPr/>
          </p:nvSpPr>
          <p:spPr>
            <a:xfrm rot="6811169">
              <a:off x="6194038" y="3023902"/>
              <a:ext cx="1808438" cy="506441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ction Button: Help 28">
              <a:hlinkClick r:id="" action="ppaction://noaction" highlightClick="1"/>
            </p:cNvPr>
            <p:cNvSpPr/>
            <p:nvPr/>
          </p:nvSpPr>
          <p:spPr>
            <a:xfrm>
              <a:off x="7326870" y="1535847"/>
              <a:ext cx="1042416" cy="1042416"/>
            </a:xfrm>
            <a:prstGeom prst="actionButtonHelp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175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Principle Idea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17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586393" y="1381804"/>
            <a:ext cx="6380516" cy="476464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 smtClean="0">
                <a:solidFill>
                  <a:srgbClr val="FF0000"/>
                </a:solidFill>
              </a:rPr>
              <a:t>Additional factors</a:t>
            </a:r>
          </a:p>
          <a:p>
            <a:pPr lvl="1" algn="l"/>
            <a:r>
              <a:rPr lang="en-US" sz="2600" dirty="0" err="1" smtClean="0"/>
              <a:t>Haar</a:t>
            </a:r>
            <a:r>
              <a:rPr lang="en-US" sz="2600" dirty="0" smtClean="0"/>
              <a:t> wavelet’s coefficients (up to 3 level)</a:t>
            </a:r>
          </a:p>
          <a:p>
            <a:pPr lvl="1" algn="l"/>
            <a:r>
              <a:rPr lang="en-US" sz="2600" dirty="0" smtClean="0"/>
              <a:t>Local Binary Pattern (LBP)</a:t>
            </a:r>
          </a:p>
          <a:p>
            <a:pPr lvl="1" algn="l"/>
            <a:r>
              <a:rPr lang="en-US" sz="2600" dirty="0" smtClean="0"/>
              <a:t>Color Features </a:t>
            </a:r>
          </a:p>
          <a:p>
            <a:pPr lvl="1" algn="l"/>
            <a:endParaRPr lang="en-US" dirty="0" smtClean="0"/>
          </a:p>
          <a:p>
            <a:pPr algn="l"/>
            <a:r>
              <a:rPr lang="en-US" sz="3000" dirty="0" smtClean="0">
                <a:solidFill>
                  <a:srgbClr val="FF0000"/>
                </a:solidFill>
              </a:rPr>
              <a:t>Color spaces</a:t>
            </a:r>
          </a:p>
          <a:p>
            <a:pPr lvl="1" algn="l"/>
            <a:r>
              <a:rPr lang="en-US" sz="2600" dirty="0" smtClean="0"/>
              <a:t>Red-Green-Blue (RGB)</a:t>
            </a:r>
          </a:p>
          <a:p>
            <a:pPr lvl="1" algn="l"/>
            <a:r>
              <a:rPr lang="en-US" sz="2600" dirty="0" smtClean="0"/>
              <a:t>Hue-Saturation-Value (HSV)</a:t>
            </a:r>
          </a:p>
          <a:p>
            <a:pPr lvl="1" algn="l"/>
            <a:r>
              <a:rPr lang="en-US" sz="2600" dirty="0" smtClean="0"/>
              <a:t>CIE 1976 L*a*b or just CIELAB</a:t>
            </a:r>
          </a:p>
          <a:p>
            <a:pPr marL="548640" lvl="2" algn="l">
              <a:spcBef>
                <a:spcPts val="600"/>
              </a:spcBef>
              <a:buClr>
                <a:schemeClr val="accent1"/>
              </a:buClr>
            </a:pPr>
            <a:endParaRPr lang="en-US" dirty="0" smtClean="0"/>
          </a:p>
          <a:p>
            <a:pPr marL="274320" lvl="1" algn="l">
              <a:spcBef>
                <a:spcPts val="600"/>
              </a:spcBef>
              <a:buClr>
                <a:schemeClr val="accent1"/>
              </a:buClr>
            </a:pPr>
            <a:r>
              <a:rPr lang="en-US" sz="3000" dirty="0" smtClean="0">
                <a:solidFill>
                  <a:srgbClr val="FF0000"/>
                </a:solidFill>
              </a:rPr>
              <a:t>Classes differentiation </a:t>
            </a:r>
          </a:p>
          <a:p>
            <a:pPr marL="548640" lvl="2" algn="l">
              <a:spcBef>
                <a:spcPts val="600"/>
              </a:spcBef>
              <a:buClr>
                <a:schemeClr val="accent1"/>
              </a:buClr>
            </a:pPr>
            <a:r>
              <a:rPr lang="en-US" sz="2600" dirty="0" smtClean="0"/>
              <a:t>SVM</a:t>
            </a:r>
            <a:r>
              <a:rPr lang="ru-RU" sz="2600" dirty="0" smtClean="0"/>
              <a:t> (</a:t>
            </a:r>
            <a:r>
              <a:rPr lang="en-US" sz="2600" dirty="0" smtClean="0"/>
              <a:t>Support Vector Machine</a:t>
            </a:r>
            <a:r>
              <a:rPr lang="ru-RU" sz="2600" dirty="0" smtClean="0"/>
              <a:t>)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GB" dirty="0" smtClean="0"/>
          </a:p>
          <a:p>
            <a:pPr lvl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674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Personolization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18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03983" y="5108853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Euclidean norm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50762" y="5108853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Cosin</a:t>
            </a:r>
            <a:r>
              <a:rPr lang="en-US" dirty="0" smtClean="0"/>
              <a:t> norm</a:t>
            </a:r>
            <a:endParaRPr lang="ru-RU" dirty="0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9470948"/>
              </p:ext>
            </p:extLst>
          </p:nvPr>
        </p:nvGraphicFramePr>
        <p:xfrm>
          <a:off x="1048297" y="5661248"/>
          <a:ext cx="16891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Equation" r:id="rId4" imgW="1688760" imgH="317160" progId="">
                  <p:embed/>
                </p:oleObj>
              </mc:Choice>
              <mc:Fallback>
                <p:oleObj name="Equation" r:id="rId4" imgW="1688760" imgH="317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297" y="5661248"/>
                        <a:ext cx="1689100" cy="317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889006"/>
              </p:ext>
            </p:extLst>
          </p:nvPr>
        </p:nvGraphicFramePr>
        <p:xfrm>
          <a:off x="4745663" y="5478185"/>
          <a:ext cx="2471737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Equation" r:id="rId6" imgW="2476440" imgH="660240" progId="">
                  <p:embed/>
                </p:oleObj>
              </mc:Choice>
              <mc:Fallback>
                <p:oleObj name="Equation" r:id="rId6" imgW="2476440" imgH="6602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663" y="5478185"/>
                        <a:ext cx="2471737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572910" y="2280429"/>
            <a:ext cx="7833186" cy="2608953"/>
            <a:chOff x="380764" y="971927"/>
            <a:chExt cx="8175014" cy="283377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906105" y="971927"/>
              <a:ext cx="5040560" cy="2833778"/>
              <a:chOff x="1547664" y="989439"/>
              <a:chExt cx="4674476" cy="2556919"/>
            </a:xfrm>
          </p:grpSpPr>
          <p:pic>
            <p:nvPicPr>
              <p:cNvPr id="17" name="Picture 102" descr="D:\Уроки\УИРС\Обработка изображения АС\ВКР\Пояснительныя записка\Изображения\ROISelect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7664" y="989439"/>
                <a:ext cx="2324472" cy="25569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03" descr="D:\Уроки\УИРС\Обработка изображения АС\ВКР\Пояснительныя записка\Изображения\NotROISelect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2278" y="989439"/>
                <a:ext cx="2349862" cy="25569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7114176" y="2187275"/>
              <a:ext cx="1441602" cy="702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Healthy skin area</a:t>
              </a:r>
              <a:endParaRPr lang="ru-RU" dirty="0"/>
            </a:p>
          </p:txBody>
        </p:sp>
        <p:sp>
          <p:nvSpPr>
            <p:cNvPr id="14" name="Стрелка углом 13"/>
            <p:cNvSpPr/>
            <p:nvPr/>
          </p:nvSpPr>
          <p:spPr>
            <a:xfrm flipV="1">
              <a:off x="899592" y="1944026"/>
              <a:ext cx="2259770" cy="889580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0764" y="1185941"/>
              <a:ext cx="1787237" cy="1002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Malignant Melanoma area</a:t>
              </a:r>
              <a:endParaRPr lang="ru-RU" dirty="0"/>
            </a:p>
          </p:txBody>
        </p:sp>
        <p:sp>
          <p:nvSpPr>
            <p:cNvPr id="16" name="Стрелка углом 15"/>
            <p:cNvSpPr/>
            <p:nvPr/>
          </p:nvSpPr>
          <p:spPr>
            <a:xfrm flipH="1">
              <a:off x="6351702" y="1369703"/>
              <a:ext cx="1524945" cy="817572"/>
            </a:xfrm>
            <a:prstGeom prst="bentArrow">
              <a:avLst>
                <a:gd name="adj1" fmla="val 25000"/>
                <a:gd name="adj2" fmla="val 24939"/>
                <a:gd name="adj3" fmla="val 25000"/>
                <a:gd name="adj4" fmla="val 4375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81592" y="1261232"/>
            <a:ext cx="7816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{</a:t>
            </a:r>
            <a:r>
              <a:rPr lang="en-US" dirty="0" err="1" smtClean="0"/>
              <a:t>Haar</a:t>
            </a:r>
            <a:r>
              <a:rPr lang="en-US" dirty="0" smtClean="0"/>
              <a:t>, LBP, Color (RGB, HSV, LAB)}</a:t>
            </a:r>
            <a:r>
              <a:rPr lang="ru-RU" dirty="0" smtClean="0"/>
              <a:t> </a:t>
            </a:r>
            <a:r>
              <a:rPr lang="en-US" dirty="0" smtClean="0"/>
              <a:t>– Vector for tumor and healthy skin area</a:t>
            </a:r>
          </a:p>
          <a:p>
            <a:pPr marL="342900" indent="-342900"/>
            <a:r>
              <a:rPr lang="en-US" dirty="0" smtClean="0"/>
              <a:t>2.    Difference” between tumor and healthy skin using Euclidian and </a:t>
            </a:r>
            <a:r>
              <a:rPr lang="en-US" dirty="0" err="1" smtClean="0"/>
              <a:t>cosin</a:t>
            </a:r>
            <a:r>
              <a:rPr lang="en-US" dirty="0" smtClean="0"/>
              <a:t> norm.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913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SVM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elanoma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etection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19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348623"/>
              </p:ext>
            </p:extLst>
          </p:nvPr>
        </p:nvGraphicFramePr>
        <p:xfrm>
          <a:off x="658992" y="1946920"/>
          <a:ext cx="7826015" cy="29641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4931"/>
                <a:gridCol w="1359461"/>
                <a:gridCol w="1401853"/>
                <a:gridCol w="1509323"/>
                <a:gridCol w="1350447"/>
              </a:tblGrid>
              <a:tr h="398513">
                <a:tc rowSpan="2"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</a:rPr>
                        <a:t>Method</a:t>
                      </a:r>
                      <a:endParaRPr lang="ru-RU" sz="2000" b="1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18034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effectLst/>
                        </a:rPr>
                        <a:t>Experiment #</a:t>
                      </a:r>
                      <a:r>
                        <a:rPr lang="ru-RU" sz="2000" b="1" dirty="0" smtClean="0">
                          <a:effectLst/>
                        </a:rPr>
                        <a:t>1</a:t>
                      </a:r>
                      <a:r>
                        <a:rPr lang="en-US" sz="2000" b="1" dirty="0" smtClean="0">
                          <a:effectLst/>
                        </a:rPr>
                        <a:t> </a:t>
                      </a:r>
                    </a:p>
                    <a:p>
                      <a:pPr marL="0" marR="0" indent="18034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</a:rPr>
                        <a:t>(70 images)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18034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effectLst/>
                        </a:rPr>
                        <a:t>Experiment #</a:t>
                      </a:r>
                      <a:r>
                        <a:rPr lang="ru-RU" sz="2000" b="1" dirty="0" smtClean="0">
                          <a:effectLst/>
                        </a:rPr>
                        <a:t>2</a:t>
                      </a:r>
                      <a:r>
                        <a:rPr lang="en-US" sz="2000" b="1" dirty="0" smtClean="0">
                          <a:effectLst/>
                        </a:rPr>
                        <a:t> </a:t>
                      </a:r>
                    </a:p>
                    <a:p>
                      <a:pPr marL="0" marR="0" indent="18034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effectLst/>
                        </a:rPr>
                        <a:t>(130 images)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128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Sensitivity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Specificity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Sensitivity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</a:rPr>
                        <a:t>Specificity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</a:rPr>
                        <a:t>General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74</a:t>
                      </a:r>
                      <a:r>
                        <a:rPr lang="en-US" sz="2000" dirty="0" smtClean="0">
                          <a:effectLst/>
                        </a:rPr>
                        <a:t>,3</a:t>
                      </a:r>
                      <a:r>
                        <a:rPr lang="ru-RU" sz="2000" dirty="0" smtClean="0">
                          <a:effectLst/>
                        </a:rPr>
                        <a:t>%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62</a:t>
                      </a:r>
                      <a:r>
                        <a:rPr lang="en-US" sz="2000" dirty="0" smtClean="0">
                          <a:effectLst/>
                        </a:rPr>
                        <a:t>,9</a:t>
                      </a:r>
                      <a:r>
                        <a:rPr lang="ru-RU" sz="2000" dirty="0" smtClean="0">
                          <a:effectLst/>
                        </a:rPr>
                        <a:t>%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63</a:t>
                      </a:r>
                      <a:r>
                        <a:rPr lang="en-US" sz="2000" dirty="0" smtClean="0">
                          <a:effectLst/>
                        </a:rPr>
                        <a:t>,1</a:t>
                      </a:r>
                      <a:r>
                        <a:rPr lang="ru-RU" sz="2000" dirty="0" smtClean="0">
                          <a:effectLst/>
                        </a:rPr>
                        <a:t>%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80</a:t>
                      </a:r>
                      <a:r>
                        <a:rPr lang="en-US" sz="2000" dirty="0" smtClean="0">
                          <a:effectLst/>
                        </a:rPr>
                        <a:t>,</a:t>
                      </a:r>
                      <a:r>
                        <a:rPr lang="ru-RU" sz="2000" dirty="0" smtClean="0">
                          <a:effectLst/>
                        </a:rPr>
                        <a:t>0</a:t>
                      </a:r>
                      <a:r>
                        <a:rPr lang="ru-RU" sz="2000" dirty="0">
                          <a:effectLst/>
                        </a:rPr>
                        <a:t>%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4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effectLst/>
                        </a:rPr>
                        <a:t>Personalized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94</a:t>
                      </a:r>
                      <a:r>
                        <a:rPr lang="en-US" sz="2000" dirty="0" smtClean="0">
                          <a:effectLst/>
                        </a:rPr>
                        <a:t>,3</a:t>
                      </a:r>
                      <a:r>
                        <a:rPr lang="ru-RU" sz="2000" dirty="0" smtClean="0">
                          <a:effectLst/>
                        </a:rPr>
                        <a:t>%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94</a:t>
                      </a:r>
                      <a:r>
                        <a:rPr lang="en-US" sz="2000" dirty="0" smtClean="0">
                          <a:effectLst/>
                        </a:rPr>
                        <a:t>,3</a:t>
                      </a:r>
                      <a:r>
                        <a:rPr lang="ru-RU" sz="2000" dirty="0" smtClean="0">
                          <a:effectLst/>
                        </a:rPr>
                        <a:t>%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90</a:t>
                      </a:r>
                      <a:r>
                        <a:rPr lang="en-US" sz="2000" dirty="0" smtClean="0">
                          <a:effectLst/>
                        </a:rPr>
                        <a:t>,8</a:t>
                      </a:r>
                      <a:r>
                        <a:rPr lang="ru-RU" sz="2000" dirty="0" smtClean="0">
                          <a:effectLst/>
                        </a:rPr>
                        <a:t>%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90</a:t>
                      </a:r>
                      <a:r>
                        <a:rPr lang="en-US" sz="2000" dirty="0" smtClean="0">
                          <a:effectLst/>
                        </a:rPr>
                        <a:t>,8</a:t>
                      </a:r>
                      <a:r>
                        <a:rPr lang="ru-RU" sz="2000" dirty="0" smtClean="0">
                          <a:effectLst/>
                        </a:rPr>
                        <a:t>%</a:t>
                      </a:r>
                      <a:endParaRPr lang="ru-RU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127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Motivations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FA989B3-333F-409F-908C-D5585E3CA1C2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2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132" y="1232407"/>
            <a:ext cx="4301591" cy="510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02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 OCT</a:t>
            </a:r>
            <a:endParaRPr lang="ru-RU" sz="3600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20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5" name="Picture 41" descr="TDOCT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639" y="1039576"/>
            <a:ext cx="6527222" cy="48954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500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27314" y="193811"/>
            <a:ext cx="7898675" cy="58477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Spectral Analysis</a:t>
            </a:r>
            <a:endParaRPr lang="ru-RU" sz="3200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13DDC02-16C1-43FD-B791-EC8BD0ABD365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21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783" y="1598989"/>
            <a:ext cx="5442630" cy="36981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1" y="1683362"/>
            <a:ext cx="3359142" cy="373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90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22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95401" y="5671197"/>
            <a:ext cx="4589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Maximum:  sensitivity 83% and </a:t>
            </a:r>
            <a:r>
              <a:rPr lang="en-US" dirty="0"/>
              <a:t>specificity </a:t>
            </a:r>
            <a:r>
              <a:rPr lang="en-US" dirty="0" smtClean="0"/>
              <a:t>90% 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1443732" y="1427972"/>
            <a:ext cx="5904656" cy="4039978"/>
            <a:chOff x="472772" y="1462930"/>
            <a:chExt cx="5904656" cy="4039978"/>
          </a:xfrm>
        </p:grpSpPr>
        <p:pic>
          <p:nvPicPr>
            <p:cNvPr id="8" name="Picture 2" descr="mainImg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72" y="1462930"/>
              <a:ext cx="5904656" cy="3932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6184" y="5127811"/>
              <a:ext cx="2353820" cy="375097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-130678" y="3058670"/>
              <a:ext cx="1941017" cy="3196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225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27314" y="193811"/>
            <a:ext cx="7898675" cy="58477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Spectral Analysis</a:t>
            </a:r>
            <a:endParaRPr lang="ru-RU" sz="3200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13DDC02-16C1-43FD-B791-EC8BD0ABD365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23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783" y="1598989"/>
            <a:ext cx="5442630" cy="36981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1" y="1683362"/>
            <a:ext cx="3359142" cy="373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683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Autofluorenscence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24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08" y="1838227"/>
            <a:ext cx="4381455" cy="35111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913642"/>
            <a:ext cx="4548249" cy="36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5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Autofluorenscence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25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55" y="1654895"/>
            <a:ext cx="4401553" cy="3270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908" y="1815456"/>
            <a:ext cx="4148581" cy="310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7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827314" y="193811"/>
            <a:ext cx="7898675" cy="58477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Autofluorenscence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13DDC02-16C1-43FD-B791-EC8BD0ABD365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26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800316"/>
              </p:ext>
            </p:extLst>
          </p:nvPr>
        </p:nvGraphicFramePr>
        <p:xfrm>
          <a:off x="1624956" y="1996440"/>
          <a:ext cx="60960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153"/>
                <a:gridCol w="4232635"/>
                <a:gridCol w="115321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Comparison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Accuracy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Sound skin/Compound nevus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91,1 %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Compound nevus/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Displastic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nevus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69,6 %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Displastic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nevus/Malignant melanoma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74,1 %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Sound skin/ Base cellular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papyloma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87,5 %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Sound skin/ Base cellular carcinoma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82,2 %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Base cellular papyloma/Base cellular carcinoma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92,6 %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5655" y="6280913"/>
            <a:ext cx="75418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Borisova</a:t>
            </a:r>
            <a:r>
              <a:rPr lang="en-US" dirty="0" smtClean="0"/>
              <a:t> E. et.al., Institute of Electronics, Bulgaria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752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27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203" y="959122"/>
            <a:ext cx="4097594" cy="207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oceanoptics.com/wp-content/uploads/RIP-RPB-Raman-Probe-hero-960x96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79" y="3334732"/>
            <a:ext cx="2317564" cy="231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041" y="3334732"/>
            <a:ext cx="5247167" cy="269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6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Autofluorenscence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28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9658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29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7" name="Рисунок 2" descr="D:\Гипербот\2014\Opt Exp\SGAU2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4" y="1412776"/>
            <a:ext cx="7312813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93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2662" y="117080"/>
            <a:ext cx="8101777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 Facts &amp; Statistics (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USA)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3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21" y="1314450"/>
            <a:ext cx="7743825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92821" y="3099310"/>
            <a:ext cx="74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5 </a:t>
            </a:r>
            <a:r>
              <a:rPr lang="en-US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5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cap="all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FD </a:t>
            </a:r>
            <a:r>
              <a:rPr lang="en-US" sz="3600" cap="al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</a:t>
            </a:r>
            <a:endParaRPr lang="ru-RU" sz="3600" cap="al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30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6" name="Picture 42" descr="SOCT"/>
          <p:cNvPicPr preferRelativeResize="0">
            <a:picLocks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7363" y="1432888"/>
            <a:ext cx="6986726" cy="462168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15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31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8" name="Рисунок 10" descr="C:\SSAU\НИР\Reports\BOE\рисунки\окт+гис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343852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81459" y="5120939"/>
            <a:ext cx="74170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images of BCC (a) and MM (b), 1.5 × 1.5 mm each (arrows indicate tumorous areas in healthy skin) and corresponding histologic section of BCC (c), and MM (d), ×100 magnification.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821" y="2193949"/>
            <a:ext cx="1766166" cy="180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3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32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7" name="Picture 5" descr="RamanShift-2-In_vivo_OC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07" y="919721"/>
            <a:ext cx="5351857" cy="333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617695"/>
              </p:ext>
            </p:extLst>
          </p:nvPr>
        </p:nvGraphicFramePr>
        <p:xfrm>
          <a:off x="2656606" y="4495799"/>
          <a:ext cx="6166654" cy="1422935"/>
        </p:xfrm>
        <a:graphic>
          <a:graphicData uri="http://schemas.openxmlformats.org/drawingml/2006/table">
            <a:tbl>
              <a:tblPr/>
              <a:tblGrid>
                <a:gridCol w="30833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833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90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Raman</a:t>
                      </a:r>
                      <a:r>
                        <a:rPr lang="en-US" sz="1400" b="1" kern="5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 </a:t>
                      </a:r>
                      <a:r>
                        <a:rPr lang="en-US" sz="1400" b="1" kern="50" baseline="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s</a:t>
                      </a:r>
                      <a:r>
                        <a:rPr lang="en-US" sz="1400" b="1" kern="5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catterer</a:t>
                      </a:r>
                      <a:endParaRPr lang="ru-RU" sz="1200" b="1" kern="50" dirty="0">
                        <a:solidFill>
                          <a:schemeClr val="bg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Raman band, cm</a:t>
                      </a:r>
                      <a:r>
                        <a:rPr lang="en-US" sz="1400" b="1" kern="50" baseline="30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-1</a:t>
                      </a:r>
                      <a:endParaRPr lang="ru-RU" sz="1200" b="1" kern="50" baseline="30000" dirty="0">
                        <a:solidFill>
                          <a:schemeClr val="bg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38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stretching mode C = N</a:t>
                      </a:r>
                      <a:endParaRPr lang="ru-RU" sz="1200" b="1" kern="50" dirty="0">
                        <a:solidFill>
                          <a:schemeClr val="bg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 smtClean="0">
                          <a:solidFill>
                            <a:srgbClr val="215381"/>
                          </a:solidFill>
                          <a:effectLst/>
                          <a:latin typeface="Elektra Text Pro" panose="02000503030000020004"/>
                          <a:ea typeface="Lucida Sans Unicode"/>
                          <a:cs typeface="Times New Roman"/>
                        </a:rPr>
                        <a:t>1240</a:t>
                      </a:r>
                      <a:r>
                        <a:rPr lang="en-US" sz="1400" kern="50" dirty="0" smtClean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 </a:t>
                      </a:r>
                      <a:r>
                        <a:rPr lang="ru-RU" sz="1400" kern="50" dirty="0" smtClean="0">
                          <a:solidFill>
                            <a:srgbClr val="215381"/>
                          </a:solidFill>
                          <a:effectLst/>
                          <a:latin typeface="Elektra Text Pro" panose="02000503030000020004"/>
                          <a:ea typeface="Lucida Sans Unicode"/>
                          <a:cs typeface="Times New Roman"/>
                        </a:rPr>
                        <a:t>-</a:t>
                      </a:r>
                      <a:r>
                        <a:rPr lang="en-US" sz="1400" kern="50" dirty="0" smtClean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 </a:t>
                      </a:r>
                      <a:r>
                        <a:rPr lang="ru-RU" sz="1400" kern="50" dirty="0" smtClean="0">
                          <a:solidFill>
                            <a:srgbClr val="215381"/>
                          </a:solidFill>
                          <a:effectLst/>
                          <a:latin typeface="Elektra Text Pro" panose="02000503030000020004"/>
                          <a:ea typeface="Lucida Sans Unicode"/>
                          <a:cs typeface="Times New Roman"/>
                        </a:rPr>
                        <a:t>1280 </a:t>
                      </a:r>
                      <a:endParaRPr lang="ru-RU" sz="1200" kern="50" dirty="0">
                        <a:solidFill>
                          <a:srgbClr val="21538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twisting, wagging of bending mode CH</a:t>
                      </a:r>
                      <a:r>
                        <a:rPr lang="en-US" sz="1400" b="1" kern="50" baseline="-25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2</a:t>
                      </a:r>
                      <a:endParaRPr lang="ru-RU" sz="1200" b="1" kern="50" baseline="-25000" dirty="0">
                        <a:solidFill>
                          <a:schemeClr val="bg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 smtClean="0">
                          <a:solidFill>
                            <a:srgbClr val="215381"/>
                          </a:solidFill>
                          <a:effectLst/>
                          <a:latin typeface="Elektra Text Pro" panose="02000503030000020004"/>
                          <a:ea typeface="Lucida Sans Unicode"/>
                          <a:cs typeface="Times New Roman"/>
                        </a:rPr>
                        <a:t>1300</a:t>
                      </a:r>
                      <a:r>
                        <a:rPr lang="en-US" sz="1400" kern="50" dirty="0" smtClean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 </a:t>
                      </a:r>
                      <a:r>
                        <a:rPr lang="ru-RU" sz="1400" kern="50" dirty="0" smtClean="0">
                          <a:solidFill>
                            <a:srgbClr val="215381"/>
                          </a:solidFill>
                          <a:effectLst/>
                          <a:latin typeface="Elektra Text Pro" panose="02000503030000020004"/>
                          <a:ea typeface="Lucida Sans Unicode"/>
                          <a:cs typeface="Times New Roman"/>
                        </a:rPr>
                        <a:t>-</a:t>
                      </a:r>
                      <a:r>
                        <a:rPr lang="en-US" sz="1400" kern="50" dirty="0" smtClean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 </a:t>
                      </a:r>
                      <a:r>
                        <a:rPr lang="ru-RU" sz="1400" kern="50" dirty="0" smtClean="0">
                          <a:solidFill>
                            <a:srgbClr val="215381"/>
                          </a:solidFill>
                          <a:effectLst/>
                          <a:latin typeface="Elektra Text Pro" panose="02000503030000020004"/>
                          <a:ea typeface="Lucida Sans Unicode"/>
                          <a:cs typeface="Times New Roman"/>
                        </a:rPr>
                        <a:t>1340  </a:t>
                      </a:r>
                      <a:endParaRPr lang="ru-RU" sz="1200" kern="50" dirty="0">
                        <a:solidFill>
                          <a:srgbClr val="21538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CH</a:t>
                      </a:r>
                      <a:r>
                        <a:rPr lang="en-US" sz="1400" b="1" kern="50" baseline="-250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2</a:t>
                      </a:r>
                      <a:r>
                        <a:rPr lang="en-US" sz="1400" b="1" kern="5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 deformations of proteins and lipids</a:t>
                      </a:r>
                      <a:endParaRPr lang="ru-RU" sz="1200" b="1" kern="50" dirty="0">
                        <a:solidFill>
                          <a:schemeClr val="bg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 smtClean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1440 - 1460</a:t>
                      </a:r>
                      <a:endParaRPr lang="ru-RU" sz="1200" kern="50" dirty="0">
                        <a:solidFill>
                          <a:srgbClr val="21538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Mangal"/>
                        </a:rPr>
                        <a:t>stretching mode C = O in amide I</a:t>
                      </a:r>
                      <a:endParaRPr lang="ru-RU" sz="1400" b="1" kern="50" dirty="0">
                        <a:solidFill>
                          <a:schemeClr val="bg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 smtClean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Mangal"/>
                        </a:rPr>
                        <a:t>1640 - 1680 </a:t>
                      </a:r>
                      <a:endParaRPr lang="ru-RU" sz="1400" kern="50" dirty="0">
                        <a:solidFill>
                          <a:srgbClr val="21538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99" y="4660723"/>
            <a:ext cx="2047875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2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RS-AF. Restrictions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33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268" y="1981986"/>
            <a:ext cx="6644300" cy="272198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58970" y="5278108"/>
            <a:ext cx="61085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*Chetan 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Patil</a:t>
            </a:r>
            <a:r>
              <a:rPr lang="en-U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,* 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Isaac J. </a:t>
            </a:r>
            <a:r>
              <a:rPr lang="en-U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Pence, Chad 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Lieber</a:t>
            </a:r>
            <a:r>
              <a:rPr lang="en-U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Anita </a:t>
            </a:r>
            <a:r>
              <a:rPr lang="en-US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Mahadevan</a:t>
            </a:r>
            <a:r>
              <a:rPr lang="en-U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-Jansen 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January 15, 2014 / Vol. 39, No. 2 / OPTICS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LETTERS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942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RS-AF. Restrictions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34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8539" y="4345757"/>
            <a:ext cx="795622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Representative Raman spectral differences that can be obtained from a single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 acquired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two different probes. (A) A conventional filtered Raman probe (green) and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beam-steered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Raman probe (blue) on skin in vivo demonstrate unique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 shapes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(B)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iterations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same probe design used to measure an albumin sample demonstrate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effect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slightly different inline filters on the raw and resulting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processed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(inset)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Raman spectrum.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26" y="1605601"/>
            <a:ext cx="6908370" cy="272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1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RS-AF. Restrictions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35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1723" y="4223208"/>
            <a:ext cx="83898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of background elimination varies based on the sample or tissue measured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Fluorescence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subtraction using (A) 5th order polynomial in skin and cervix yield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unique shapes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due to compositional differences. (B) Using a 5th versus 7th order polynomial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colon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(processed spectra inset) demonstrates that a single polynomial fitting order may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 be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appropriate for all samples; higher order polynomials are used to simulate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fluorescence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subtracted to enhance the underlying Raman signal from the sample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99" y="1095866"/>
            <a:ext cx="3952875" cy="27432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862" y="1095866"/>
            <a:ext cx="415290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8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Skin Cancer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iagnostic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ccuracy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36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653713"/>
              </p:ext>
            </p:extLst>
          </p:nvPr>
        </p:nvGraphicFramePr>
        <p:xfrm>
          <a:off x="467543" y="1484786"/>
          <a:ext cx="8280920" cy="45978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5500"/>
                <a:gridCol w="1321189"/>
                <a:gridCol w="743963"/>
                <a:gridCol w="720264"/>
                <a:gridCol w="964866"/>
                <a:gridCol w="1302569"/>
                <a:gridCol w="1302569"/>
              </a:tblGrid>
              <a:tr h="9402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Disease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Accuracy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OCT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RS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BS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RS-OCT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RS-BS-OCT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47011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MM</a:t>
                      </a:r>
                      <a:br>
                        <a:rPr lang="en-US" sz="2000">
                          <a:effectLst/>
                        </a:rPr>
                      </a:b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sensitivity, %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–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89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82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89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89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01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specificity, %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–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88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93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88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93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011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BCC</a:t>
                      </a:r>
                      <a:br>
                        <a:rPr lang="en-US" sz="2000">
                          <a:effectLst/>
                        </a:rPr>
                      </a:b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sensitivity, %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78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78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89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89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100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01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specificity, %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96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85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80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96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96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9786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Any skin tumor</a:t>
                      </a:r>
                      <a:endParaRPr lang="ru-RU" sz="2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(Mean values)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sensitivity, %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39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84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86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89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95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978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specificity, %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48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87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87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92</a:t>
                      </a:r>
                      <a:endParaRPr lang="ru-RU" sz="2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95</a:t>
                      </a:r>
                      <a:endParaRPr lang="ru-RU" sz="2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367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NIR AF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37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7" name="Диаграмма 1"/>
          <p:cNvPicPr>
            <a:picLocks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451" y="1313682"/>
            <a:ext cx="5766325" cy="392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95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 AF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38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61" y="1270670"/>
            <a:ext cx="4175596" cy="23071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31217" y="3702786"/>
            <a:ext cx="1838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Excitation spectra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171" y="1220807"/>
            <a:ext cx="4514031" cy="24819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87592" y="3688076"/>
            <a:ext cx="1750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Emission spectra</a:t>
            </a:r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947118"/>
              </p:ext>
            </p:extLst>
          </p:nvPr>
        </p:nvGraphicFramePr>
        <p:xfrm>
          <a:off x="1717410" y="4524120"/>
          <a:ext cx="5945187" cy="1416050"/>
        </p:xfrm>
        <a:graphic>
          <a:graphicData uri="http://schemas.openxmlformats.org/drawingml/2006/table">
            <a:tbl>
              <a:tblPr/>
              <a:tblGrid>
                <a:gridCol w="19798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798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855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Fluorophore</a:t>
                      </a:r>
                      <a:endParaRPr lang="ru-RU" sz="1200" b="1" kern="50" dirty="0">
                        <a:solidFill>
                          <a:schemeClr val="bg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Excitation, nm</a:t>
                      </a:r>
                      <a:endParaRPr lang="ru-RU" sz="1200" b="1" kern="50" dirty="0">
                        <a:solidFill>
                          <a:schemeClr val="bg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Emission, nm</a:t>
                      </a:r>
                      <a:endParaRPr lang="ru-RU" sz="1200" b="1" kern="50" dirty="0">
                        <a:solidFill>
                          <a:schemeClr val="bg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38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Lipo</a:t>
                      </a:r>
                      <a:r>
                        <a:rPr lang="en-US" sz="1400" b="1" kern="5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-pigments</a:t>
                      </a:r>
                      <a:endParaRPr lang="ru-RU" sz="1200" b="1" kern="50" dirty="0">
                        <a:solidFill>
                          <a:schemeClr val="bg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 smtClean="0">
                          <a:solidFill>
                            <a:srgbClr val="21538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350, 430</a:t>
                      </a:r>
                      <a:endParaRPr lang="ru-RU" sz="1400" kern="50" dirty="0">
                        <a:solidFill>
                          <a:srgbClr val="21538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 smtClean="0">
                          <a:solidFill>
                            <a:srgbClr val="21538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50" dirty="0" smtClean="0">
                          <a:solidFill>
                            <a:srgbClr val="21538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570</a:t>
                      </a:r>
                      <a:endParaRPr lang="ru-RU" sz="1400" kern="50" dirty="0">
                        <a:solidFill>
                          <a:srgbClr val="21538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Protoporphyrin</a:t>
                      </a:r>
                      <a:r>
                        <a:rPr lang="ru-RU" sz="1400" b="1" kern="50" dirty="0" smtClean="0">
                          <a:solidFill>
                            <a:schemeClr val="bg1"/>
                          </a:solidFill>
                          <a:effectLst/>
                          <a:latin typeface="Elektra Text Pro" panose="02000503030000020004"/>
                          <a:ea typeface="Lucida Sans Unicode"/>
                          <a:cs typeface="Times New Roman"/>
                        </a:rPr>
                        <a:t> </a:t>
                      </a:r>
                      <a:r>
                        <a:rPr lang="ru-RU" sz="1400" b="1" kern="50" dirty="0">
                          <a:solidFill>
                            <a:schemeClr val="bg1"/>
                          </a:solidFill>
                          <a:effectLst/>
                          <a:latin typeface="Elektra Text Pro" panose="02000503030000020004"/>
                          <a:ea typeface="Lucida Sans Unicode"/>
                          <a:cs typeface="Times New Roman"/>
                        </a:rPr>
                        <a:t>IX </a:t>
                      </a:r>
                      <a:endParaRPr lang="ru-RU" sz="1200" b="1" kern="50" dirty="0">
                        <a:solidFill>
                          <a:schemeClr val="bg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rgbClr val="21538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408,538,506,580 </a:t>
                      </a: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rgbClr val="21538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635,700 </a:t>
                      </a: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 err="1" smtClean="0">
                          <a:solidFill>
                            <a:schemeClr val="bg1"/>
                          </a:solidFill>
                          <a:effectLst/>
                          <a:latin typeface="Elektra Text Pro" panose="02000503030000020004"/>
                          <a:ea typeface="Lucida Sans Unicode"/>
                          <a:cs typeface="Times New Roman"/>
                        </a:rPr>
                        <a:t>Zn</a:t>
                      </a:r>
                      <a:r>
                        <a:rPr lang="ru-RU" sz="1400" b="1" kern="50" dirty="0" smtClean="0">
                          <a:solidFill>
                            <a:schemeClr val="bg1"/>
                          </a:solidFill>
                          <a:effectLst/>
                          <a:latin typeface="Elektra Text Pro" panose="02000503030000020004"/>
                          <a:ea typeface="Lucida Sans Unicode"/>
                          <a:cs typeface="Times New Roman"/>
                        </a:rPr>
                        <a:t>-</a:t>
                      </a:r>
                      <a:r>
                        <a:rPr lang="en-US" sz="1400" b="1" kern="5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Protoporphyrin</a:t>
                      </a:r>
                      <a:r>
                        <a:rPr lang="ru-RU" sz="1400" b="1" kern="50" dirty="0" smtClean="0">
                          <a:solidFill>
                            <a:schemeClr val="bg1"/>
                          </a:solidFill>
                          <a:effectLst/>
                          <a:latin typeface="Elektra Text Pro" panose="02000503030000020004"/>
                          <a:ea typeface="Lucida Sans Unicode"/>
                          <a:cs typeface="Times New Roman"/>
                        </a:rPr>
                        <a:t> </a:t>
                      </a:r>
                      <a:r>
                        <a:rPr lang="ru-RU" sz="1400" b="1" kern="50" dirty="0">
                          <a:solidFill>
                            <a:schemeClr val="bg1"/>
                          </a:solidFill>
                          <a:effectLst/>
                          <a:latin typeface="Elektra Text Pro" panose="02000503030000020004"/>
                          <a:ea typeface="Lucida Sans Unicode"/>
                          <a:cs typeface="Times New Roman"/>
                        </a:rPr>
                        <a:t>IX </a:t>
                      </a:r>
                      <a:endParaRPr lang="ru-RU" sz="1200" b="1" kern="50" dirty="0">
                        <a:solidFill>
                          <a:schemeClr val="bg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rgbClr val="21538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418,550 </a:t>
                      </a: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rgbClr val="21538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588,638 </a:t>
                      </a: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Mangal"/>
                        </a:rPr>
                        <a:t>Flavins</a:t>
                      </a:r>
                      <a:endParaRPr lang="ru-RU" sz="1400" b="1" kern="50" dirty="0">
                        <a:solidFill>
                          <a:schemeClr val="bg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 smtClean="0">
                          <a:solidFill>
                            <a:srgbClr val="21538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450</a:t>
                      </a:r>
                      <a:endParaRPr lang="ru-RU" sz="1400" kern="50" dirty="0">
                        <a:solidFill>
                          <a:srgbClr val="21538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 smtClean="0">
                          <a:solidFill>
                            <a:srgbClr val="21538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535</a:t>
                      </a:r>
                      <a:endParaRPr lang="ru-RU" sz="1400" kern="50" dirty="0">
                        <a:solidFill>
                          <a:srgbClr val="21538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135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9" descr="pic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899" y="893884"/>
            <a:ext cx="5437188" cy="337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 FI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39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643068"/>
              </p:ext>
            </p:extLst>
          </p:nvPr>
        </p:nvGraphicFramePr>
        <p:xfrm>
          <a:off x="1717410" y="4701724"/>
          <a:ext cx="5945187" cy="1416050"/>
        </p:xfrm>
        <a:graphic>
          <a:graphicData uri="http://schemas.openxmlformats.org/drawingml/2006/table">
            <a:tbl>
              <a:tblPr/>
              <a:tblGrid>
                <a:gridCol w="19798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798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855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Fluorophore</a:t>
                      </a:r>
                      <a:endParaRPr lang="ru-RU" sz="1200" b="1" kern="50" dirty="0">
                        <a:solidFill>
                          <a:schemeClr val="bg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Excitation, nm</a:t>
                      </a:r>
                      <a:endParaRPr lang="ru-RU" sz="1200" b="1" kern="50" dirty="0">
                        <a:solidFill>
                          <a:schemeClr val="bg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Emission, nm</a:t>
                      </a:r>
                      <a:endParaRPr lang="ru-RU" sz="1200" b="1" kern="50" dirty="0">
                        <a:solidFill>
                          <a:schemeClr val="bg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38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Lipo</a:t>
                      </a:r>
                      <a:r>
                        <a:rPr lang="en-US" sz="1400" b="1" kern="5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-pigments</a:t>
                      </a:r>
                      <a:endParaRPr lang="ru-RU" sz="1200" b="1" kern="50" dirty="0">
                        <a:solidFill>
                          <a:schemeClr val="bg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 smtClean="0">
                          <a:solidFill>
                            <a:srgbClr val="21538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350, 430</a:t>
                      </a:r>
                      <a:endParaRPr lang="ru-RU" sz="1400" kern="50" dirty="0">
                        <a:solidFill>
                          <a:srgbClr val="21538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 smtClean="0">
                          <a:solidFill>
                            <a:srgbClr val="21538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50" dirty="0" smtClean="0">
                          <a:solidFill>
                            <a:srgbClr val="21538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570</a:t>
                      </a:r>
                      <a:endParaRPr lang="ru-RU" sz="1400" kern="50" dirty="0">
                        <a:solidFill>
                          <a:srgbClr val="21538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Protoporphyrin</a:t>
                      </a:r>
                      <a:r>
                        <a:rPr lang="ru-RU" sz="1400" b="1" kern="50" dirty="0" smtClean="0">
                          <a:solidFill>
                            <a:schemeClr val="bg1"/>
                          </a:solidFill>
                          <a:effectLst/>
                          <a:latin typeface="Elektra Text Pro" panose="02000503030000020004"/>
                          <a:ea typeface="Lucida Sans Unicode"/>
                          <a:cs typeface="Times New Roman"/>
                        </a:rPr>
                        <a:t> </a:t>
                      </a:r>
                      <a:r>
                        <a:rPr lang="ru-RU" sz="1400" b="1" kern="50" dirty="0">
                          <a:solidFill>
                            <a:schemeClr val="bg1"/>
                          </a:solidFill>
                          <a:effectLst/>
                          <a:latin typeface="Elektra Text Pro" panose="02000503030000020004"/>
                          <a:ea typeface="Lucida Sans Unicode"/>
                          <a:cs typeface="Times New Roman"/>
                        </a:rPr>
                        <a:t>IX </a:t>
                      </a:r>
                      <a:endParaRPr lang="ru-RU" sz="1200" b="1" kern="50" dirty="0">
                        <a:solidFill>
                          <a:schemeClr val="bg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rgbClr val="21538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408,538,506,580 </a:t>
                      </a: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rgbClr val="21538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635,700 </a:t>
                      </a: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50" dirty="0" err="1" smtClean="0">
                          <a:solidFill>
                            <a:schemeClr val="bg1"/>
                          </a:solidFill>
                          <a:effectLst/>
                          <a:latin typeface="Elektra Text Pro" panose="02000503030000020004"/>
                          <a:ea typeface="Lucida Sans Unicode"/>
                          <a:cs typeface="Times New Roman"/>
                        </a:rPr>
                        <a:t>Zn</a:t>
                      </a:r>
                      <a:r>
                        <a:rPr lang="ru-RU" sz="1400" b="1" kern="50" dirty="0" smtClean="0">
                          <a:solidFill>
                            <a:schemeClr val="bg1"/>
                          </a:solidFill>
                          <a:effectLst/>
                          <a:latin typeface="Elektra Text Pro" panose="02000503030000020004"/>
                          <a:ea typeface="Lucida Sans Unicode"/>
                          <a:cs typeface="Times New Roman"/>
                        </a:rPr>
                        <a:t>-</a:t>
                      </a:r>
                      <a:r>
                        <a:rPr lang="en-US" sz="1400" b="1" kern="5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Times New Roman"/>
                        </a:rPr>
                        <a:t>Protoporphyrin</a:t>
                      </a:r>
                      <a:r>
                        <a:rPr lang="ru-RU" sz="1400" b="1" kern="50" dirty="0" smtClean="0">
                          <a:solidFill>
                            <a:schemeClr val="bg1"/>
                          </a:solidFill>
                          <a:effectLst/>
                          <a:latin typeface="Elektra Text Pro" panose="02000503030000020004"/>
                          <a:ea typeface="Lucida Sans Unicode"/>
                          <a:cs typeface="Times New Roman"/>
                        </a:rPr>
                        <a:t> </a:t>
                      </a:r>
                      <a:r>
                        <a:rPr lang="ru-RU" sz="1400" b="1" kern="50" dirty="0">
                          <a:solidFill>
                            <a:schemeClr val="bg1"/>
                          </a:solidFill>
                          <a:effectLst/>
                          <a:latin typeface="Elektra Text Pro" panose="02000503030000020004"/>
                          <a:ea typeface="Lucida Sans Unicode"/>
                          <a:cs typeface="Times New Roman"/>
                        </a:rPr>
                        <a:t>IX </a:t>
                      </a:r>
                      <a:endParaRPr lang="ru-RU" sz="1200" b="1" kern="50" dirty="0">
                        <a:solidFill>
                          <a:schemeClr val="bg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rgbClr val="21538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418,550 </a:t>
                      </a: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50" dirty="0">
                          <a:solidFill>
                            <a:srgbClr val="21538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588,638 </a:t>
                      </a: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50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Lucida Sans Unicode"/>
                          <a:cs typeface="Mangal"/>
                        </a:rPr>
                        <a:t>Flavins</a:t>
                      </a:r>
                      <a:endParaRPr lang="ru-RU" sz="1400" b="1" kern="50" dirty="0">
                        <a:solidFill>
                          <a:schemeClr val="bg1"/>
                        </a:solidFill>
                        <a:effectLst/>
                        <a:latin typeface="Elektra Text Pro" panose="02000503030000020004"/>
                        <a:ea typeface="Lucida Sans Unicode"/>
                        <a:cs typeface="Mangal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 smtClean="0">
                          <a:solidFill>
                            <a:srgbClr val="21538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450</a:t>
                      </a:r>
                      <a:endParaRPr lang="ru-RU" sz="1400" kern="50" dirty="0">
                        <a:solidFill>
                          <a:srgbClr val="21538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kern="50" dirty="0" smtClean="0">
                          <a:solidFill>
                            <a:srgbClr val="215381"/>
                          </a:solidFill>
                          <a:effectLst/>
                          <a:latin typeface="Times New Roman" panose="02020603050405020304" pitchFamily="18" charset="0"/>
                          <a:ea typeface="Lucida Sans Unicode"/>
                          <a:cs typeface="Times New Roman" panose="02020603050405020304" pitchFamily="18" charset="0"/>
                        </a:rPr>
                        <a:t>535</a:t>
                      </a:r>
                      <a:endParaRPr lang="ru-RU" sz="1400" kern="50" dirty="0">
                        <a:solidFill>
                          <a:srgbClr val="215381"/>
                        </a:solidFill>
                        <a:effectLst/>
                        <a:latin typeface="Times New Roman" panose="02020603050405020304" pitchFamily="18" charset="0"/>
                        <a:ea typeface="Lucida Sans Unicode"/>
                        <a:cs typeface="Times New Roman" panose="02020603050405020304" pitchFamily="18" charset="0"/>
                      </a:endParaRPr>
                    </a:p>
                  </a:txBody>
                  <a:tcPr marL="34923" marR="34923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2516186" y="4196759"/>
            <a:ext cx="41386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rgbClr val="215381"/>
                </a:solidFill>
                <a:latin typeface="+mj-lt"/>
                <a:cs typeface="Arial" charset="0"/>
              </a:rPr>
              <a:t>Fig. </a:t>
            </a:r>
            <a:r>
              <a:rPr lang="ru-RU" sz="1600" dirty="0" smtClean="0">
                <a:solidFill>
                  <a:srgbClr val="215381"/>
                </a:solidFill>
                <a:latin typeface="Elektra Text Pro" panose="02000503030000020004"/>
                <a:cs typeface="Arial" charset="0"/>
              </a:rPr>
              <a:t>9</a:t>
            </a:r>
            <a:r>
              <a:rPr lang="en-US" sz="1600" dirty="0" smtClean="0">
                <a:solidFill>
                  <a:srgbClr val="215381"/>
                </a:solidFill>
                <a:latin typeface="+mj-lt"/>
                <a:cs typeface="Arial" charset="0"/>
              </a:rPr>
              <a:t> </a:t>
            </a:r>
            <a:r>
              <a:rPr lang="en-US" sz="1600" dirty="0">
                <a:solidFill>
                  <a:srgbClr val="215381"/>
                </a:solidFill>
                <a:latin typeface="+mj-lt"/>
                <a:cs typeface="Arial" charset="0"/>
              </a:rPr>
              <a:t>– </a:t>
            </a:r>
            <a:r>
              <a:rPr lang="en-US" sz="1600" dirty="0" err="1">
                <a:solidFill>
                  <a:srgbClr val="215381"/>
                </a:solidFill>
                <a:latin typeface="+mj-lt"/>
                <a:cs typeface="Arial" charset="0"/>
              </a:rPr>
              <a:t>Autofluorescence</a:t>
            </a:r>
            <a:r>
              <a:rPr lang="en-US" sz="1600" dirty="0">
                <a:solidFill>
                  <a:srgbClr val="215381"/>
                </a:solidFill>
                <a:latin typeface="+mj-lt"/>
                <a:cs typeface="Arial" charset="0"/>
              </a:rPr>
              <a:t> spectra of skin tissues</a:t>
            </a:r>
            <a:endParaRPr lang="ru-RU" sz="1600" dirty="0">
              <a:solidFill>
                <a:srgbClr val="215381"/>
              </a:solidFill>
              <a:latin typeface="Elektra Text Pro" panose="02000503030000020004"/>
              <a:cs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00499" y="1207476"/>
            <a:ext cx="1524000" cy="2222500"/>
          </a:xfrm>
          <a:prstGeom prst="rect">
            <a:avLst/>
          </a:prstGeom>
          <a:solidFill>
            <a:srgbClr val="FF0000">
              <a:alpha val="39000"/>
            </a:srgb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5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Cancer Facts &amp; Statistics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(Russia)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4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67544" y="1412776"/>
            <a:ext cx="4042792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Male: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Lung cancer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Liver, stomach and esophageal cancer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Skin cancer (melanoma)</a:t>
            </a:r>
          </a:p>
          <a:p>
            <a:pPr algn="l"/>
            <a:endParaRPr lang="ru-RU" dirty="0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752427" y="1412776"/>
            <a:ext cx="4042792" cy="25202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/>
              <a:buNone/>
            </a:pP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Female: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Breast cancer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Lung cancer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Gastrointestinal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cancer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cancer (melanoma)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0" indent="0">
              <a:buFont typeface="Wingdings 3"/>
              <a:buNone/>
            </a:pPr>
            <a:endParaRPr lang="ru-RU" dirty="0"/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015" y="3933056"/>
            <a:ext cx="2733511" cy="2237559"/>
          </a:xfrm>
          <a:prstGeom prst="rect">
            <a:avLst/>
          </a:prstGeom>
        </p:spPr>
      </p:pic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522711" y="5752860"/>
            <a:ext cx="36938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dirty="0">
                <a:solidFill>
                  <a:srgbClr val="215381"/>
                </a:solidFill>
                <a:latin typeface="+mj-lt"/>
                <a:cs typeface="Arial" charset="0"/>
              </a:rPr>
              <a:t>Fig. </a:t>
            </a:r>
            <a:r>
              <a:rPr lang="en-US" sz="1600" dirty="0" smtClean="0">
                <a:solidFill>
                  <a:srgbClr val="215381"/>
                </a:solidFill>
                <a:latin typeface="+mj-lt"/>
                <a:cs typeface="Arial" charset="0"/>
              </a:rPr>
              <a:t> </a:t>
            </a:r>
            <a:r>
              <a:rPr lang="en-US" sz="1600" dirty="0">
                <a:solidFill>
                  <a:srgbClr val="215381"/>
                </a:solidFill>
                <a:latin typeface="+mj-lt"/>
                <a:cs typeface="Arial" charset="0"/>
              </a:rPr>
              <a:t>– Cancer mortality-to-incidence </a:t>
            </a:r>
            <a:r>
              <a:rPr lang="en-US" sz="1600" dirty="0" smtClean="0">
                <a:solidFill>
                  <a:srgbClr val="215381"/>
                </a:solidFill>
                <a:latin typeface="+mj-lt"/>
                <a:cs typeface="Arial" charset="0"/>
              </a:rPr>
              <a:t>ratio</a:t>
            </a:r>
            <a:endParaRPr lang="ru-RU" sz="1600" dirty="0">
              <a:solidFill>
                <a:srgbClr val="215381"/>
              </a:solidFill>
              <a:latin typeface="Elektra Text Pro" panose="02000503030000020004"/>
              <a:cs typeface="Arial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65381" y="3719586"/>
            <a:ext cx="3407181" cy="1942870"/>
            <a:chOff x="665381" y="3719586"/>
            <a:chExt cx="3407181" cy="194287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381" y="3719586"/>
              <a:ext cx="3407181" cy="1942870"/>
            </a:xfrm>
            <a:prstGeom prst="rect">
              <a:avLst/>
            </a:prstGeom>
          </p:spPr>
        </p:pic>
        <p:sp>
          <p:nvSpPr>
            <p:cNvPr id="13" name="TextBox 40"/>
            <p:cNvSpPr txBox="1">
              <a:spLocks noChangeArrowheads="1"/>
            </p:cNvSpPr>
            <p:nvPr/>
          </p:nvSpPr>
          <p:spPr bwMode="auto">
            <a:xfrm>
              <a:off x="3089261" y="4246915"/>
              <a:ext cx="50471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ru-RU" dirty="0">
                  <a:solidFill>
                    <a:srgbClr val="215381"/>
                  </a:solidFill>
                </a:rPr>
                <a:t>UK</a:t>
              </a:r>
              <a:endParaRPr lang="ru-RU" altLang="ru-RU" dirty="0">
                <a:solidFill>
                  <a:srgbClr val="215381"/>
                </a:solidFill>
                <a:latin typeface="Elektra Text Pro" panose="02000503030000020004"/>
              </a:endParaRPr>
            </a:p>
          </p:txBody>
        </p:sp>
        <p:sp>
          <p:nvSpPr>
            <p:cNvPr id="14" name="TextBox 43"/>
            <p:cNvSpPr txBox="1">
              <a:spLocks noChangeArrowheads="1"/>
            </p:cNvSpPr>
            <p:nvPr/>
          </p:nvSpPr>
          <p:spPr bwMode="auto">
            <a:xfrm>
              <a:off x="2247841" y="4262369"/>
              <a:ext cx="65865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ru-RU" dirty="0">
                  <a:solidFill>
                    <a:srgbClr val="215381"/>
                  </a:solidFill>
                </a:rPr>
                <a:t>USA</a:t>
              </a:r>
              <a:endParaRPr lang="ru-RU" altLang="ru-RU" dirty="0">
                <a:solidFill>
                  <a:srgbClr val="215381"/>
                </a:solidFill>
                <a:latin typeface="Elektra Text Pro" panose="02000503030000020004"/>
              </a:endParaRPr>
            </a:p>
          </p:txBody>
        </p:sp>
        <p:sp>
          <p:nvSpPr>
            <p:cNvPr id="15" name="TextBox 47"/>
            <p:cNvSpPr txBox="1">
              <a:spLocks noChangeArrowheads="1"/>
            </p:cNvSpPr>
            <p:nvPr/>
          </p:nvSpPr>
          <p:spPr bwMode="auto">
            <a:xfrm>
              <a:off x="1452128" y="3719586"/>
              <a:ext cx="587028" cy="339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ru-RU" dirty="0">
                  <a:solidFill>
                    <a:srgbClr val="215381"/>
                  </a:solidFill>
                </a:rPr>
                <a:t>RUS</a:t>
              </a:r>
              <a:endParaRPr lang="ru-RU" altLang="ru-RU" dirty="0">
                <a:solidFill>
                  <a:srgbClr val="215381"/>
                </a:solidFill>
                <a:latin typeface="Elektra Text Pro" panose="020005030300000200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964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RS-AF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40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2190" y="1771705"/>
            <a:ext cx="733990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Multidimensional “biochemical” tumor identification: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4 spectral criteria, correlated with alteration of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amid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 protein  and lipid content;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NIR AF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 spectral criteria, correlated with alteration of melanin content;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 AF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4 spectral criteria, correlated with alteration of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flavins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porphirins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content.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PCA Analysis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41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9299" y="6351614"/>
            <a:ext cx="4754614" cy="353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SFM-2016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Elektra Text Pro" panose="02000503030000020004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90004" y="6351614"/>
            <a:ext cx="3377535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Samara University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Elektra Medium Pro" panose="02000803000000020004"/>
            </a:endParaRPr>
          </a:p>
        </p:txBody>
      </p:sp>
      <p:pic>
        <p:nvPicPr>
          <p:cNvPr id="7" name="Рисунок 6" descr="F:\Гипербот\2016\JBO\final ver\fig8_new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75" y="1734336"/>
            <a:ext cx="6661047" cy="297906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013974" y="4898382"/>
            <a:ext cx="7116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MM and BCC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classification using 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multidimentional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spectral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riteria space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184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MM vs BCC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42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415478"/>
              </p:ext>
            </p:extLst>
          </p:nvPr>
        </p:nvGraphicFramePr>
        <p:xfrm>
          <a:off x="1026542" y="1172373"/>
          <a:ext cx="6873119" cy="45132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65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355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355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3553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727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Method of analysis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Sensitivity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Specificity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Accuracy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1538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0" i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RS</a:t>
                      </a:r>
                      <a:endParaRPr lang="ru-RU" sz="2400" b="0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</a:rPr>
                        <a:t>97.4%</a:t>
                      </a:r>
                      <a:endParaRPr lang="ru-RU" sz="2400" dirty="0">
                        <a:solidFill>
                          <a:srgbClr val="21538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</a:rPr>
                        <a:t>62.2%</a:t>
                      </a:r>
                      <a:endParaRPr lang="ru-RU" sz="2400" dirty="0">
                        <a:solidFill>
                          <a:srgbClr val="21538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smtClean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</a:rPr>
                        <a:t>80.3%</a:t>
                      </a:r>
                      <a:endParaRPr lang="ru-RU" sz="2400" dirty="0">
                        <a:solidFill>
                          <a:srgbClr val="21538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0" i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NIR AF</a:t>
                      </a:r>
                      <a:endParaRPr lang="ru-RU" sz="2400" b="0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</a:rPr>
                        <a:t>92.3%</a:t>
                      </a:r>
                      <a:endParaRPr lang="ru-RU" sz="2400" dirty="0">
                        <a:solidFill>
                          <a:srgbClr val="21538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</a:rPr>
                        <a:t>37.5%</a:t>
                      </a:r>
                      <a:endParaRPr lang="ru-RU" sz="2400" dirty="0">
                        <a:solidFill>
                          <a:srgbClr val="21538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</a:rPr>
                        <a:t>64.6%</a:t>
                      </a:r>
                      <a:endParaRPr lang="ru-RU" sz="2400" dirty="0">
                        <a:solidFill>
                          <a:srgbClr val="21538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0" i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VIS AF</a:t>
                      </a:r>
                      <a:endParaRPr lang="ru-RU" sz="2400" b="0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  <a:r>
                        <a:rPr lang="en-US" sz="2400" dirty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ru-RU" sz="2400" dirty="0">
                        <a:solidFill>
                          <a:srgbClr val="21538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</a:rPr>
                        <a:t>77.8%</a:t>
                      </a:r>
                      <a:endParaRPr lang="ru-RU" sz="2400" dirty="0">
                        <a:solidFill>
                          <a:srgbClr val="21538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</a:rPr>
                        <a:t>78.4%</a:t>
                      </a:r>
                      <a:endParaRPr lang="ru-RU" sz="2400" dirty="0">
                        <a:solidFill>
                          <a:srgbClr val="21538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0" i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VIS AF + NIR AF</a:t>
                      </a:r>
                      <a:endParaRPr lang="ru-RU" sz="2400" b="0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</a:rPr>
                        <a:t>70%</a:t>
                      </a:r>
                      <a:endParaRPr lang="ru-RU" sz="2400" dirty="0">
                        <a:solidFill>
                          <a:srgbClr val="21538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</a:rPr>
                        <a:t>92.6%</a:t>
                      </a:r>
                      <a:endParaRPr lang="ru-RU" sz="2400" dirty="0">
                        <a:solidFill>
                          <a:srgbClr val="21538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</a:rPr>
                        <a:t>86.5%</a:t>
                      </a:r>
                      <a:endParaRPr lang="ru-RU" sz="2400" dirty="0">
                        <a:solidFill>
                          <a:srgbClr val="21538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0" i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RS+ NIR AF</a:t>
                      </a:r>
                      <a:endParaRPr lang="ru-RU" sz="2400" b="0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</a:rPr>
                        <a:t>94.9%</a:t>
                      </a:r>
                      <a:endParaRPr lang="ru-RU" sz="2400" dirty="0">
                        <a:solidFill>
                          <a:srgbClr val="21538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</a:rPr>
                        <a:t>92.5%</a:t>
                      </a:r>
                      <a:endParaRPr lang="ru-RU" sz="2400" dirty="0">
                        <a:solidFill>
                          <a:srgbClr val="21538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</a:rPr>
                        <a:t>93.7%</a:t>
                      </a:r>
                      <a:endParaRPr lang="ru-RU" sz="2400" dirty="0">
                        <a:solidFill>
                          <a:srgbClr val="21538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0" i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RS+ NIR AF +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b="0" i="1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+ VIS</a:t>
                      </a:r>
                      <a:r>
                        <a:rPr lang="en-US" sz="2400" b="0" i="1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AF</a:t>
                      </a:r>
                      <a:endParaRPr lang="ru-RU" sz="2400" b="0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1538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  <a:endParaRPr lang="ru-RU" sz="2400" dirty="0">
                        <a:solidFill>
                          <a:srgbClr val="21538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</a:rPr>
                        <a:t>96.3%</a:t>
                      </a:r>
                      <a:endParaRPr lang="ru-RU" sz="2400" dirty="0">
                        <a:solidFill>
                          <a:srgbClr val="21538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215381"/>
                          </a:solidFill>
                          <a:effectLst/>
                          <a:latin typeface="Calibri" panose="020F0502020204030204" pitchFamily="34" charset="0"/>
                        </a:rPr>
                        <a:t>97.3%</a:t>
                      </a:r>
                      <a:endParaRPr lang="ru-RU" sz="2400" dirty="0">
                        <a:solidFill>
                          <a:srgbClr val="21538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920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BS+Flur+RS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43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06" y="2031084"/>
            <a:ext cx="8238689" cy="33044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9493" y="6332760"/>
            <a:ext cx="764804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dvOTf3919c9c.B"/>
              </a:rPr>
              <a:t>Liang </a:t>
            </a:r>
            <a:r>
              <a:rPr lang="en-US" dirty="0" smtClean="0">
                <a:solidFill>
                  <a:srgbClr val="000000"/>
                </a:solidFill>
                <a:latin typeface="AdvOTf3919c9c.B"/>
              </a:rPr>
              <a:t>Lim et al, </a:t>
            </a:r>
            <a:r>
              <a:rPr lang="en-US" dirty="0"/>
              <a:t>University of </a:t>
            </a:r>
            <a:r>
              <a:rPr lang="en-US" dirty="0" smtClean="0"/>
              <a:t>Texas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045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Fluorenscence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Imaging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44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37" y="1535395"/>
            <a:ext cx="7917926" cy="43181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54095" y="1095022"/>
            <a:ext cx="2434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indocyanine</a:t>
            </a:r>
            <a:r>
              <a:rPr lang="en-US" dirty="0"/>
              <a:t> green (ICG)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232545" y="1095022"/>
            <a:ext cx="2562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folate-fluorescein (EC-17)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4243" y="6332760"/>
            <a:ext cx="775329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Ryan P. Judy </a:t>
            </a:r>
            <a:r>
              <a:rPr lang="en-US" dirty="0" smtClean="0"/>
              <a:t>et.al, University </a:t>
            </a:r>
            <a:r>
              <a:rPr lang="en-US" dirty="0"/>
              <a:t>of </a:t>
            </a:r>
            <a:r>
              <a:rPr lang="en-US" dirty="0" smtClean="0"/>
              <a:t>Pennsylvania, USA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RS-AF.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Enhacements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45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1723" y="956694"/>
            <a:ext cx="8389855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Raman 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imaging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measuring Raman spectra through point or line scanning of the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excitation and collection beams (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integration times necessary to</a:t>
            </a:r>
            <a:b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acquire a Raman image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successfully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</a:rPr>
              <a:t>RS high-wavenumber</a:t>
            </a:r>
            <a:r>
              <a:rPr lang="en-US" sz="2000" dirty="0"/>
              <a:t>, generally 2200–4500 cm−1 where distinct and strong features of lipids</a:t>
            </a:r>
            <a:r>
              <a:rPr lang="en-US" sz="2000" dirty="0" smtClean="0"/>
              <a:t>, proteins </a:t>
            </a:r>
            <a:r>
              <a:rPr lang="en-US" sz="2000" dirty="0"/>
              <a:t>and water may be </a:t>
            </a:r>
            <a:r>
              <a:rPr lang="en-US" sz="2000" dirty="0" smtClean="0"/>
              <a:t>observed (</a:t>
            </a:r>
            <a:r>
              <a:rPr lang="en-US" sz="2000" dirty="0" smtClean="0">
                <a:solidFill>
                  <a:srgbClr val="FF0000"/>
                </a:solidFill>
              </a:rPr>
              <a:t>Such </a:t>
            </a:r>
            <a:r>
              <a:rPr lang="en-US" sz="2000" dirty="0">
                <a:solidFill>
                  <a:srgbClr val="FF0000"/>
                </a:solidFill>
              </a:rPr>
              <a:t>signal </a:t>
            </a:r>
            <a:r>
              <a:rPr lang="en-US" sz="2000" dirty="0" smtClean="0">
                <a:solidFill>
                  <a:srgbClr val="FF0000"/>
                </a:solidFill>
              </a:rPr>
              <a:t>is inherently and require </a:t>
            </a:r>
            <a:r>
              <a:rPr lang="en-US" sz="2000" dirty="0">
                <a:solidFill>
                  <a:srgbClr val="FF0000"/>
                </a:solidFill>
              </a:rPr>
              <a:t>different gratings, filters and </a:t>
            </a:r>
            <a:r>
              <a:rPr lang="en-US" sz="2000" dirty="0" smtClean="0">
                <a:solidFill>
                  <a:srgbClr val="FF0000"/>
                </a:solidFill>
              </a:rPr>
              <a:t>more importantly </a:t>
            </a:r>
            <a:r>
              <a:rPr lang="en-US" sz="2000" dirty="0">
                <a:solidFill>
                  <a:srgbClr val="FF0000"/>
                </a:solidFill>
              </a:rPr>
              <a:t>detectors </a:t>
            </a:r>
            <a:r>
              <a:rPr lang="en-US" sz="2000" dirty="0" smtClean="0">
                <a:solidFill>
                  <a:srgbClr val="FF0000"/>
                </a:solidFill>
              </a:rPr>
              <a:t>in </a:t>
            </a:r>
            <a:r>
              <a:rPr lang="en-US" sz="2000" dirty="0">
                <a:solidFill>
                  <a:srgbClr val="FF0000"/>
                </a:solidFill>
              </a:rPr>
              <a:t>order to efficiently collect </a:t>
            </a:r>
            <a:r>
              <a:rPr lang="en-US" sz="2000" dirty="0" smtClean="0">
                <a:solidFill>
                  <a:srgbClr val="FF0000"/>
                </a:solidFill>
              </a:rPr>
              <a:t>signals</a:t>
            </a:r>
            <a:r>
              <a:rPr lang="en-US" sz="2000" dirty="0" smtClean="0"/>
              <a:t>);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patially 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offset Raman spectroscopy (SORS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Photons that undergo many scattering events are more likely to undergo a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larger transverse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shift and also travel deeper within the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tissue (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SORS better suited for low-resolution depth-dependent measurement of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 and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greater depths (~centimeters) than confocal Raman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r>
              <a:rPr lang="en-US" sz="2000" dirty="0" smtClean="0"/>
              <a:t>);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enhanced Raman spectroscopy (SERS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Raman effect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greatly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strengthened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if single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molecules are attached to metal nanoparticles of a suitable material and roughness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capitalize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both electromagnetic (surface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plasmon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resonance) and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enhancement.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04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 + RS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46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2050" name="Picture 2" descr="Fig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522" y="945927"/>
            <a:ext cx="6890993" cy="5484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8953" y="6397730"/>
            <a:ext cx="7894048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Sinyoung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Jeong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Yong-il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kumimoji="0" lang="en-US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Seoul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National University, Republic of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Kor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536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OCT+RS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47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5" name="Picture 2" descr="http://www.andor.com/images/raman_oct_syste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2" y="1223962"/>
            <a:ext cx="3395118" cy="455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andor.com/images/raman_hea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776" y="2072564"/>
            <a:ext cx="166687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85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 Setup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48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7" name="Picture 2" descr="Без имени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48" y="1127076"/>
            <a:ext cx="5030285" cy="2309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9668" y="3824527"/>
            <a:ext cx="48853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>
                <a:solidFill>
                  <a:srgbClr val="283247"/>
                </a:solidFill>
                <a:latin typeface="Calibri" panose="020F0502020204030204" pitchFamily="34" charset="0"/>
              </a:rPr>
              <a:t>1 – broadband LED source;</a:t>
            </a:r>
            <a:r>
              <a:rPr lang="ru-RU" altLang="ru-RU" dirty="0">
                <a:solidFill>
                  <a:srgbClr val="283247"/>
                </a:solidFill>
                <a:latin typeface="Calibri" panose="020F0502020204030204" pitchFamily="34" charset="0"/>
              </a:rPr>
              <a:t> </a:t>
            </a:r>
            <a:r>
              <a:rPr lang="en-US" altLang="ru-RU" dirty="0">
                <a:solidFill>
                  <a:srgbClr val="283247"/>
                </a:solidFill>
                <a:latin typeface="Calibri" panose="020F0502020204030204" pitchFamily="34" charset="0"/>
              </a:rPr>
              <a:t>2 – object;</a:t>
            </a:r>
            <a:endParaRPr lang="ru-RU" altLang="ru-RU" dirty="0">
              <a:solidFill>
                <a:srgbClr val="283247"/>
              </a:solidFill>
              <a:latin typeface="Calibri" panose="020F0502020204030204" pitchFamily="34" charset="0"/>
            </a:endParaRPr>
          </a:p>
          <a:p>
            <a:r>
              <a:rPr lang="en-US" altLang="ru-RU" dirty="0">
                <a:solidFill>
                  <a:srgbClr val="283247"/>
                </a:solidFill>
                <a:latin typeface="Calibri" panose="020F0502020204030204" pitchFamily="34" charset="0"/>
              </a:rPr>
              <a:t>3 – backscattered radiation;</a:t>
            </a:r>
            <a:r>
              <a:rPr lang="ru-RU" altLang="ru-RU" dirty="0">
                <a:solidFill>
                  <a:srgbClr val="283247"/>
                </a:solidFill>
                <a:latin typeface="Calibri" panose="020F0502020204030204" pitchFamily="34" charset="0"/>
              </a:rPr>
              <a:t> </a:t>
            </a:r>
            <a:r>
              <a:rPr lang="en-US" altLang="ru-RU" dirty="0">
                <a:solidFill>
                  <a:srgbClr val="283247"/>
                </a:solidFill>
                <a:latin typeface="Calibri" panose="020F0502020204030204" pitchFamily="34" charset="0"/>
              </a:rPr>
              <a:t>4 – collimator;</a:t>
            </a:r>
            <a:endParaRPr lang="ru-RU" altLang="ru-RU" dirty="0">
              <a:solidFill>
                <a:srgbClr val="283247"/>
              </a:solidFill>
              <a:latin typeface="Calibri" panose="020F0502020204030204" pitchFamily="34" charset="0"/>
            </a:endParaRPr>
          </a:p>
          <a:p>
            <a:r>
              <a:rPr lang="en-US" altLang="ru-RU" dirty="0">
                <a:solidFill>
                  <a:srgbClr val="283247"/>
                </a:solidFill>
                <a:latin typeface="Calibri" panose="020F0502020204030204" pitchFamily="34" charset="0"/>
              </a:rPr>
              <a:t>5 – tunable </a:t>
            </a:r>
            <a:r>
              <a:rPr lang="en-US" altLang="ru-RU" dirty="0" err="1">
                <a:solidFill>
                  <a:srgbClr val="283247"/>
                </a:solidFill>
                <a:latin typeface="Calibri" panose="020F0502020204030204" pitchFamily="34" charset="0"/>
              </a:rPr>
              <a:t>monochromator</a:t>
            </a:r>
            <a:r>
              <a:rPr lang="en-US" altLang="ru-RU" dirty="0">
                <a:solidFill>
                  <a:srgbClr val="283247"/>
                </a:solidFill>
                <a:latin typeface="Calibri" panose="020F0502020204030204" pitchFamily="34" charset="0"/>
              </a:rPr>
              <a:t>; 6 – lens;</a:t>
            </a:r>
            <a:endParaRPr lang="ru-RU" altLang="ru-RU" dirty="0">
              <a:solidFill>
                <a:srgbClr val="283247"/>
              </a:solidFill>
              <a:latin typeface="Calibri" panose="020F0502020204030204" pitchFamily="34" charset="0"/>
            </a:endParaRPr>
          </a:p>
          <a:p>
            <a:r>
              <a:rPr lang="en-US" altLang="ru-RU" dirty="0">
                <a:solidFill>
                  <a:srgbClr val="283247"/>
                </a:solidFill>
                <a:latin typeface="Calibri" panose="020F0502020204030204" pitchFamily="34" charset="0"/>
              </a:rPr>
              <a:t>7 – digital camera; 8 – computer;</a:t>
            </a:r>
            <a:endParaRPr lang="ru-RU" altLang="ru-RU" dirty="0">
              <a:solidFill>
                <a:srgbClr val="283247"/>
              </a:solidFill>
              <a:latin typeface="Calibri" panose="020F0502020204030204" pitchFamily="34" charset="0"/>
            </a:endParaRPr>
          </a:p>
          <a:p>
            <a:r>
              <a:rPr lang="en-US" altLang="ru-RU" dirty="0">
                <a:solidFill>
                  <a:srgbClr val="283247"/>
                </a:solidFill>
                <a:latin typeface="Calibri" panose="020F0502020204030204" pitchFamily="34" charset="0"/>
              </a:rPr>
              <a:t>9, 11,13 – polarizers; 10,12 – </a:t>
            </a:r>
            <a:r>
              <a:rPr lang="en-US" altLang="ru-RU" dirty="0" smtClean="0">
                <a:solidFill>
                  <a:srgbClr val="283247"/>
                </a:solidFill>
                <a:latin typeface="Calibri" panose="020F0502020204030204" pitchFamily="34" charset="0"/>
              </a:rPr>
              <a:t>acousto-optic </a:t>
            </a:r>
            <a:r>
              <a:rPr lang="en-US" altLang="ru-RU" dirty="0">
                <a:solidFill>
                  <a:srgbClr val="283247"/>
                </a:solidFill>
                <a:latin typeface="Calibri" panose="020F0502020204030204" pitchFamily="34" charset="0"/>
              </a:rPr>
              <a:t>cells; </a:t>
            </a:r>
          </a:p>
          <a:p>
            <a:r>
              <a:rPr lang="en-US" altLang="ru-RU" dirty="0">
                <a:solidFill>
                  <a:srgbClr val="283247"/>
                </a:solidFill>
                <a:latin typeface="Calibri" panose="020F0502020204030204" pitchFamily="34" charset="0"/>
              </a:rPr>
              <a:t>14 – controller; 15,16 – HF amplifiers; </a:t>
            </a:r>
            <a:endParaRPr lang="en-US" altLang="ru-RU" dirty="0" smtClean="0">
              <a:solidFill>
                <a:srgbClr val="283247"/>
              </a:solidFill>
              <a:latin typeface="Calibri" panose="020F0502020204030204" pitchFamily="34" charset="0"/>
            </a:endParaRPr>
          </a:p>
          <a:p>
            <a:r>
              <a:rPr lang="en-US" altLang="ru-RU" dirty="0" smtClean="0">
                <a:solidFill>
                  <a:srgbClr val="283247"/>
                </a:solidFill>
                <a:latin typeface="Calibri" panose="020F0502020204030204" pitchFamily="34" charset="0"/>
              </a:rPr>
              <a:t>17 </a:t>
            </a:r>
            <a:r>
              <a:rPr lang="en-US" altLang="ru-RU" dirty="0">
                <a:solidFill>
                  <a:srgbClr val="283247"/>
                </a:solidFill>
                <a:latin typeface="Calibri" panose="020F0502020204030204" pitchFamily="34" charset="0"/>
              </a:rPr>
              <a:t>– HF generator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1763" y="3758711"/>
            <a:ext cx="3107114" cy="2097141"/>
          </a:xfrm>
          <a:prstGeom prst="rect">
            <a:avLst/>
          </a:prstGeom>
        </p:spPr>
      </p:pic>
      <p:pic>
        <p:nvPicPr>
          <p:cNvPr id="9" name="tab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5381" y="1518213"/>
            <a:ext cx="3007151" cy="15312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857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Hyperspectral Imaging (HIS)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49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953517" y="883940"/>
            <a:ext cx="5472973" cy="4767261"/>
            <a:chOff x="1071943" y="1003611"/>
            <a:chExt cx="5472973" cy="4767261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031" y="1187431"/>
              <a:ext cx="2157412" cy="214731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lc="http://schemas.openxmlformats.org/drawingml/2006/lockedCanvas"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735" y="1168381"/>
              <a:ext cx="2152796" cy="214731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lc="http://schemas.openxmlformats.org/drawingml/2006/lockedCanvas"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4460" y="1168381"/>
              <a:ext cx="170807" cy="214731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lc="http://schemas.openxmlformats.org/drawingml/2006/lockedCanvas"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6"/>
            <p:cNvSpPr txBox="1">
              <a:spLocks noChangeArrowheads="1"/>
            </p:cNvSpPr>
            <p:nvPr/>
          </p:nvSpPr>
          <p:spPr bwMode="auto">
            <a:xfrm>
              <a:off x="6135341" y="1003611"/>
              <a:ext cx="350838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1600" dirty="0">
                  <a:solidFill>
                    <a:srgbClr val="283247"/>
                  </a:solidFill>
                  <a:latin typeface="Calibri" panose="020F0502020204030204" pitchFamily="34" charset="0"/>
                </a:rPr>
                <a:t>1</a:t>
              </a:r>
              <a:endParaRPr lang="en-US" altLang="ru-RU" sz="1600" dirty="0">
                <a:solidFill>
                  <a:srgbClr val="283247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TextBox 16"/>
            <p:cNvSpPr txBox="1">
              <a:spLocks noChangeArrowheads="1"/>
            </p:cNvSpPr>
            <p:nvPr/>
          </p:nvSpPr>
          <p:spPr bwMode="auto">
            <a:xfrm>
              <a:off x="6130579" y="3094348"/>
              <a:ext cx="350837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1600">
                  <a:solidFill>
                    <a:srgbClr val="283247"/>
                  </a:solidFill>
                  <a:latin typeface="Calibri" panose="020F0502020204030204" pitchFamily="34" charset="0"/>
                </a:rPr>
                <a:t>0</a:t>
              </a:r>
              <a:endParaRPr lang="en-US" altLang="ru-RU" sz="1600">
                <a:solidFill>
                  <a:srgbClr val="283247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TextBox 16"/>
            <p:cNvSpPr txBox="1">
              <a:spLocks noChangeArrowheads="1"/>
            </p:cNvSpPr>
            <p:nvPr/>
          </p:nvSpPr>
          <p:spPr bwMode="auto">
            <a:xfrm>
              <a:off x="6078191" y="1343336"/>
              <a:ext cx="46672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600">
                  <a:solidFill>
                    <a:srgbClr val="283247"/>
                  </a:solidFill>
                  <a:latin typeface="Calibri" panose="020F0502020204030204" pitchFamily="34" charset="0"/>
                </a:rPr>
                <a:t>0.8</a:t>
              </a:r>
            </a:p>
          </p:txBody>
        </p:sp>
        <p:sp>
          <p:nvSpPr>
            <p:cNvPr id="14" name="TextBox 16"/>
            <p:cNvSpPr txBox="1">
              <a:spLocks noChangeArrowheads="1"/>
            </p:cNvSpPr>
            <p:nvPr/>
          </p:nvSpPr>
          <p:spPr bwMode="auto">
            <a:xfrm>
              <a:off x="6078191" y="1798948"/>
              <a:ext cx="4667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600">
                  <a:solidFill>
                    <a:srgbClr val="283247"/>
                  </a:solidFill>
                  <a:latin typeface="Calibri" panose="020F0502020204030204" pitchFamily="34" charset="0"/>
                </a:rPr>
                <a:t>0.6</a:t>
              </a:r>
            </a:p>
          </p:txBody>
        </p:sp>
        <p:sp>
          <p:nvSpPr>
            <p:cNvPr id="15" name="TextBox 17"/>
            <p:cNvSpPr txBox="1">
              <a:spLocks noChangeArrowheads="1"/>
            </p:cNvSpPr>
            <p:nvPr/>
          </p:nvSpPr>
          <p:spPr bwMode="auto">
            <a:xfrm>
              <a:off x="6076604" y="2265673"/>
              <a:ext cx="468312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1600">
                  <a:solidFill>
                    <a:srgbClr val="283247"/>
                  </a:solidFill>
                  <a:latin typeface="Calibri" panose="020F0502020204030204" pitchFamily="34" charset="0"/>
                </a:rPr>
                <a:t>0.4</a:t>
              </a:r>
              <a:endParaRPr lang="en-US" altLang="ru-RU" sz="1600">
                <a:solidFill>
                  <a:srgbClr val="283247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TextBox 18"/>
            <p:cNvSpPr txBox="1">
              <a:spLocks noChangeArrowheads="1"/>
            </p:cNvSpPr>
            <p:nvPr/>
          </p:nvSpPr>
          <p:spPr bwMode="auto">
            <a:xfrm>
              <a:off x="6071841" y="2699061"/>
              <a:ext cx="468313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1600">
                  <a:solidFill>
                    <a:srgbClr val="283247"/>
                  </a:solidFill>
                  <a:latin typeface="Calibri" panose="020F0502020204030204" pitchFamily="34" charset="0"/>
                </a:rPr>
                <a:t>0.2</a:t>
              </a:r>
              <a:endParaRPr lang="en-US" altLang="ru-RU" sz="1600">
                <a:solidFill>
                  <a:srgbClr val="283247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17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6495" y="3513882"/>
              <a:ext cx="2140486" cy="212273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lc="http://schemas.openxmlformats.org/drawingml/2006/lockedCanvas"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345" y="3514294"/>
              <a:ext cx="2140486" cy="21350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lc="http://schemas.openxmlformats.org/drawingml/2006/lockedCanvas"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6"/>
            <p:cNvSpPr txBox="1">
              <a:spLocks noChangeArrowheads="1"/>
            </p:cNvSpPr>
            <p:nvPr/>
          </p:nvSpPr>
          <p:spPr bwMode="auto">
            <a:xfrm>
              <a:off x="1071943" y="1136054"/>
              <a:ext cx="3778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1600">
                  <a:solidFill>
                    <a:schemeClr val="bg1"/>
                  </a:solidFill>
                </a:rPr>
                <a:t>a</a:t>
              </a:r>
              <a:endParaRPr lang="en-US" altLang="ru-RU" sz="1600">
                <a:solidFill>
                  <a:schemeClr val="bg1"/>
                </a:solidFill>
              </a:endParaRPr>
            </a:p>
          </p:txBody>
        </p:sp>
        <p:sp>
          <p:nvSpPr>
            <p:cNvPr id="20" name="TextBox 16"/>
            <p:cNvSpPr txBox="1">
              <a:spLocks noChangeArrowheads="1"/>
            </p:cNvSpPr>
            <p:nvPr/>
          </p:nvSpPr>
          <p:spPr bwMode="auto">
            <a:xfrm>
              <a:off x="3424618" y="1115417"/>
              <a:ext cx="37782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1600">
                  <a:solidFill>
                    <a:schemeClr val="bg1"/>
                  </a:solidFill>
                </a:rPr>
                <a:t>b</a:t>
              </a:r>
              <a:endParaRPr lang="en-US" altLang="ru-RU" sz="1600">
                <a:solidFill>
                  <a:schemeClr val="bg1"/>
                </a:solidFill>
              </a:endParaRPr>
            </a:p>
          </p:txBody>
        </p:sp>
        <p:sp>
          <p:nvSpPr>
            <p:cNvPr id="21" name="TextBox 16"/>
            <p:cNvSpPr txBox="1">
              <a:spLocks noChangeArrowheads="1"/>
            </p:cNvSpPr>
            <p:nvPr/>
          </p:nvSpPr>
          <p:spPr bwMode="auto">
            <a:xfrm>
              <a:off x="3424618" y="3431579"/>
              <a:ext cx="3778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1600">
                  <a:solidFill>
                    <a:schemeClr val="bg1"/>
                  </a:solidFill>
                </a:rPr>
                <a:t>d</a:t>
              </a:r>
              <a:endParaRPr lang="en-US" altLang="ru-RU" sz="1600">
                <a:solidFill>
                  <a:schemeClr val="bg1"/>
                </a:solidFill>
              </a:endParaRPr>
            </a:p>
          </p:txBody>
        </p:sp>
        <p:sp>
          <p:nvSpPr>
            <p:cNvPr id="22" name="TextBox 16"/>
            <p:cNvSpPr txBox="1">
              <a:spLocks noChangeArrowheads="1"/>
            </p:cNvSpPr>
            <p:nvPr/>
          </p:nvSpPr>
          <p:spPr bwMode="auto">
            <a:xfrm>
              <a:off x="1071943" y="3423642"/>
              <a:ext cx="3778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1600">
                  <a:solidFill>
                    <a:schemeClr val="bg1"/>
                  </a:solidFill>
                </a:rPr>
                <a:t>c</a:t>
              </a:r>
              <a:endParaRPr lang="en-US" altLang="ru-RU" sz="1600">
                <a:solidFill>
                  <a:schemeClr val="bg1"/>
                </a:solidFill>
              </a:endParaRPr>
            </a:p>
          </p:txBody>
        </p:sp>
        <p:pic>
          <p:nvPicPr>
            <p:cNvPr id="23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4460" y="3514706"/>
              <a:ext cx="170807" cy="214731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lc="http://schemas.openxmlformats.org/drawingml/2006/lockedCanvas"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16"/>
            <p:cNvSpPr txBox="1">
              <a:spLocks noChangeArrowheads="1"/>
            </p:cNvSpPr>
            <p:nvPr/>
          </p:nvSpPr>
          <p:spPr bwMode="auto">
            <a:xfrm>
              <a:off x="6135341" y="3349936"/>
              <a:ext cx="350838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1600">
                  <a:solidFill>
                    <a:srgbClr val="283247"/>
                  </a:solidFill>
                  <a:latin typeface="Calibri" panose="020F0502020204030204" pitchFamily="34" charset="0"/>
                </a:rPr>
                <a:t>1</a:t>
              </a:r>
              <a:endParaRPr lang="en-US" altLang="ru-RU" sz="1600">
                <a:solidFill>
                  <a:srgbClr val="283247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5" name="TextBox 16"/>
            <p:cNvSpPr txBox="1">
              <a:spLocks noChangeArrowheads="1"/>
            </p:cNvSpPr>
            <p:nvPr/>
          </p:nvSpPr>
          <p:spPr bwMode="auto">
            <a:xfrm>
              <a:off x="6130578" y="5431147"/>
              <a:ext cx="350837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1600">
                  <a:solidFill>
                    <a:srgbClr val="283247"/>
                  </a:solidFill>
                  <a:latin typeface="Calibri" panose="020F0502020204030204" pitchFamily="34" charset="0"/>
                </a:rPr>
                <a:t>0</a:t>
              </a:r>
              <a:endParaRPr lang="en-US" altLang="ru-RU" sz="1600">
                <a:solidFill>
                  <a:srgbClr val="283247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TextBox 16"/>
            <p:cNvSpPr txBox="1">
              <a:spLocks noChangeArrowheads="1"/>
            </p:cNvSpPr>
            <p:nvPr/>
          </p:nvSpPr>
          <p:spPr bwMode="auto">
            <a:xfrm>
              <a:off x="6078191" y="3689661"/>
              <a:ext cx="46672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600">
                  <a:solidFill>
                    <a:srgbClr val="283247"/>
                  </a:solidFill>
                  <a:latin typeface="Calibri" panose="020F0502020204030204" pitchFamily="34" charset="0"/>
                </a:rPr>
                <a:t>0.8</a:t>
              </a:r>
            </a:p>
          </p:txBody>
        </p:sp>
        <p:sp>
          <p:nvSpPr>
            <p:cNvPr id="27" name="TextBox 29"/>
            <p:cNvSpPr txBox="1">
              <a:spLocks noChangeArrowheads="1"/>
            </p:cNvSpPr>
            <p:nvPr/>
          </p:nvSpPr>
          <p:spPr bwMode="auto">
            <a:xfrm>
              <a:off x="6078191" y="4145273"/>
              <a:ext cx="466725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en-US" altLang="ru-RU" sz="1600">
                  <a:solidFill>
                    <a:srgbClr val="283247"/>
                  </a:solidFill>
                  <a:latin typeface="Calibri" panose="020F0502020204030204" pitchFamily="34" charset="0"/>
                </a:rPr>
                <a:t>0.6</a:t>
              </a:r>
            </a:p>
          </p:txBody>
        </p:sp>
        <p:sp>
          <p:nvSpPr>
            <p:cNvPr id="28" name="TextBox 30"/>
            <p:cNvSpPr txBox="1">
              <a:spLocks noChangeArrowheads="1"/>
            </p:cNvSpPr>
            <p:nvPr/>
          </p:nvSpPr>
          <p:spPr bwMode="auto">
            <a:xfrm>
              <a:off x="6076604" y="4611998"/>
              <a:ext cx="468312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1600">
                  <a:solidFill>
                    <a:srgbClr val="283247"/>
                  </a:solidFill>
                  <a:latin typeface="Calibri" panose="020F0502020204030204" pitchFamily="34" charset="0"/>
                </a:rPr>
                <a:t>0.4</a:t>
              </a:r>
              <a:endParaRPr lang="en-US" altLang="ru-RU" sz="1600">
                <a:solidFill>
                  <a:srgbClr val="283247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9" name="TextBox 31"/>
            <p:cNvSpPr txBox="1">
              <a:spLocks noChangeArrowheads="1"/>
            </p:cNvSpPr>
            <p:nvPr/>
          </p:nvSpPr>
          <p:spPr bwMode="auto">
            <a:xfrm>
              <a:off x="6071841" y="5045386"/>
              <a:ext cx="468313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ru-RU" altLang="ru-RU" sz="1600">
                  <a:solidFill>
                    <a:srgbClr val="283247"/>
                  </a:solidFill>
                  <a:latin typeface="Calibri" panose="020F0502020204030204" pitchFamily="34" charset="0"/>
                </a:rPr>
                <a:t>0.2</a:t>
              </a:r>
              <a:endParaRPr lang="en-US" altLang="ru-RU" sz="1600">
                <a:solidFill>
                  <a:srgbClr val="283247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4690004" y="5725778"/>
            <a:ext cx="2962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dirty="0" smtClean="0">
                <a:solidFill>
                  <a:srgbClr val="2A374C"/>
                </a:solidFill>
                <a:latin typeface="Calibri" panose="020F0502020204030204" pitchFamily="34" charset="0"/>
              </a:rPr>
              <a:t>a</a:t>
            </a:r>
            <a:r>
              <a:rPr lang="en-US" altLang="ru-RU" dirty="0">
                <a:solidFill>
                  <a:srgbClr val="2A374C"/>
                </a:solidFill>
                <a:latin typeface="Calibri" panose="020F0502020204030204" pitchFamily="34" charset="0"/>
              </a:rPr>
              <a:t>, b – malignant melanoma; </a:t>
            </a:r>
            <a:endParaRPr lang="en-US" altLang="ru-RU" dirty="0" smtClean="0">
              <a:solidFill>
                <a:srgbClr val="2A374C"/>
              </a:solidFill>
              <a:latin typeface="Calibri" panose="020F0502020204030204" pitchFamily="34" charset="0"/>
            </a:endParaRPr>
          </a:p>
          <a:p>
            <a:r>
              <a:rPr lang="en-US" altLang="ru-RU" dirty="0" smtClean="0">
                <a:solidFill>
                  <a:srgbClr val="2A374C"/>
                </a:solidFill>
                <a:latin typeface="Calibri" panose="020F0502020204030204" pitchFamily="34" charset="0"/>
              </a:rPr>
              <a:t>c</a:t>
            </a:r>
            <a:r>
              <a:rPr lang="en-US" altLang="ru-RU" dirty="0">
                <a:solidFill>
                  <a:srgbClr val="2A374C"/>
                </a:solidFill>
                <a:latin typeface="Calibri" panose="020F0502020204030204" pitchFamily="34" charset="0"/>
              </a:rPr>
              <a:t>, d – pigmented </a:t>
            </a:r>
            <a:r>
              <a:rPr lang="en-US" altLang="ru-RU" dirty="0" smtClean="0">
                <a:solidFill>
                  <a:srgbClr val="2A374C"/>
                </a:solidFill>
                <a:latin typeface="Calibri" panose="020F0502020204030204" pitchFamily="34" charset="0"/>
              </a:rPr>
              <a:t>nevi</a:t>
            </a:r>
            <a:endParaRPr lang="ru-RU" altLang="ru-RU" dirty="0">
              <a:solidFill>
                <a:srgbClr val="2A374C"/>
              </a:solidFill>
              <a:latin typeface="Calibri" panose="020F050202020403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679" y="5605871"/>
            <a:ext cx="3812250" cy="79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4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Skin Structure and Cancer Types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5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29" y="828218"/>
            <a:ext cx="4219575" cy="30384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651" y="1373504"/>
            <a:ext cx="3638550" cy="1619250"/>
          </a:xfrm>
          <a:prstGeom prst="rect">
            <a:avLst/>
          </a:prstGeom>
        </p:spPr>
      </p:pic>
      <p:pic>
        <p:nvPicPr>
          <p:cNvPr id="10" name="Picture 2" descr="http://t0.gstatic.com/images?q=tbn:ANd9GcRSmGgGUZGo_VuKZ5aP3DexE2wQJszkSTdaQdo0npuS2iLFwDCXo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51" y="3809399"/>
            <a:ext cx="4114800" cy="252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572000" y="3294285"/>
            <a:ext cx="457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Melanoma (MM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~ 5%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Keratinocyte skin cancer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Basal cell carcinoma (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~75%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Nodular, Superficial,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Morphoeic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Pigmented)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Squamous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carcinoma (SCC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~20%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Rare cancer types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Merkel cell carcinoma, Kaposi’s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sarcoma  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lymphoma) &lt; 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Nevus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pigmented (PN),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atypical (AN),  compound (CN), intradermal (IN)</a:t>
            </a:r>
          </a:p>
        </p:txBody>
      </p:sp>
    </p:spTree>
    <p:extLst>
      <p:ext uri="{BB962C8B-B14F-4D97-AF65-F5344CB8AC3E}">
        <p14:creationId xmlns:p14="http://schemas.microsoft.com/office/powerpoint/2010/main" val="209991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50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3765" y="1743958"/>
            <a:ext cx="720207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Skin cancer diagnostic tools future: multimodal approach combining  morphological (imaging) and biochemical (spectroscopy technique) information.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highest accuracy for skin cancer classification (with sensitivity and specificity greater then 90%)  may be achieved by  simultaneous usage of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autofluorenscence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Raman spectroscopy, which based on different native biochemical markers.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I-RS-AF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 be one of the best candidates for fast and sensitive diagnostic tool for mass screening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OCT-RS-AF may serve as universal tool for early diagnostic and intra-operative support with high accuracy (&gt; 95%)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cellular resolution. 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22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39270" y="4455869"/>
            <a:ext cx="3846286" cy="95410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Elektra Text Pro" panose="02000503030000020004" pitchFamily="50" charset="-52"/>
              </a:rPr>
              <a:t>По желанию – личные контактные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Elektra Text Pro" panose="02000503030000020004" pitchFamily="50" charset="-52"/>
              </a:rPr>
              <a:t>данные автора,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Elektra Text Pro" panose="02000503030000020004" pitchFamily="50" charset="-52"/>
              </a:rPr>
              <a:t>телефон,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Elektra Text Pro" panose="02000503030000020004" pitchFamily="50" charset="-52"/>
              </a:rPr>
              <a:t>e-mail</a:t>
            </a:r>
            <a:endParaRPr lang="ru-RU" sz="1400" dirty="0">
              <a:solidFill>
                <a:schemeClr val="bg1"/>
              </a:solidFill>
              <a:latin typeface="Elektra Text Pro" panose="02000503030000020004" pitchFamily="50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4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Skin Cancer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tatistics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6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6" name="Picture 14" descr="E:\презентации\v2\skin3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429" y="3265613"/>
            <a:ext cx="5526352" cy="252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E:\презентации\v2\skin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651" y="1035097"/>
            <a:ext cx="2924022" cy="183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E:\презентации\v2\skin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21" y="1111297"/>
            <a:ext cx="2912984" cy="176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65381" y="2888722"/>
            <a:ext cx="35930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dirty="0" smtClean="0">
                <a:solidFill>
                  <a:srgbClr val="012060"/>
                </a:solidFill>
                <a:latin typeface="+mj-lt"/>
              </a:rPr>
              <a:t>Fig. </a:t>
            </a:r>
            <a:r>
              <a:rPr lang="en-US" sz="1600" dirty="0">
                <a:solidFill>
                  <a:srgbClr val="012060"/>
                </a:solidFill>
                <a:latin typeface="+mj-lt"/>
              </a:rPr>
              <a:t>1 – Deaths caused by skin </a:t>
            </a:r>
            <a:r>
              <a:rPr lang="en-US" sz="1600" dirty="0" smtClean="0">
                <a:solidFill>
                  <a:srgbClr val="012060"/>
                </a:solidFill>
                <a:latin typeface="+mj-lt"/>
              </a:rPr>
              <a:t>cancers.</a:t>
            </a:r>
            <a:endParaRPr lang="ru-RU" sz="1600" dirty="0">
              <a:solidFill>
                <a:srgbClr val="012060"/>
              </a:solidFill>
              <a:latin typeface="+mj-lt"/>
            </a:endParaRP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4563225" y="2887442"/>
            <a:ext cx="41627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dirty="0" smtClean="0">
                <a:solidFill>
                  <a:srgbClr val="012060"/>
                </a:solidFill>
                <a:latin typeface="+mj-lt"/>
              </a:rPr>
              <a:t>Fig. </a:t>
            </a:r>
            <a:r>
              <a:rPr lang="en-US" sz="1600" dirty="0">
                <a:solidFill>
                  <a:srgbClr val="012060"/>
                </a:solidFill>
                <a:latin typeface="+mj-lt"/>
              </a:rPr>
              <a:t>2 – Rate of melanoma in skin cancers</a:t>
            </a:r>
            <a:endParaRPr lang="ru-RU" sz="1600" dirty="0">
              <a:solidFill>
                <a:srgbClr val="012060"/>
              </a:solidFill>
              <a:latin typeface="+mj-lt"/>
            </a:endParaRP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2822474" y="5747169"/>
            <a:ext cx="31323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dirty="0" smtClean="0">
                <a:solidFill>
                  <a:srgbClr val="012060"/>
                </a:solidFill>
                <a:latin typeface="+mj-lt"/>
              </a:rPr>
              <a:t>Fig. </a:t>
            </a:r>
            <a:r>
              <a:rPr lang="en-US" sz="1600" dirty="0">
                <a:solidFill>
                  <a:srgbClr val="012060"/>
                </a:solidFill>
                <a:latin typeface="+mj-lt"/>
              </a:rPr>
              <a:t>3</a:t>
            </a:r>
            <a:r>
              <a:rPr lang="en-US" sz="1600" dirty="0" smtClean="0">
                <a:solidFill>
                  <a:srgbClr val="012060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12060"/>
                </a:solidFill>
                <a:latin typeface="+mj-lt"/>
              </a:rPr>
              <a:t>– Increase of melanoma cases</a:t>
            </a:r>
            <a:endParaRPr lang="ru-RU" sz="1600" dirty="0">
              <a:solidFill>
                <a:srgbClr val="01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045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Melanoma. Clinical Presentation 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7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66" y="1628503"/>
            <a:ext cx="8795866" cy="371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4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Melanoma Stages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8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96" y="1113742"/>
            <a:ext cx="6486203" cy="4703393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133" y="4588021"/>
            <a:ext cx="2096573" cy="1459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389" y="2855777"/>
            <a:ext cx="2096573" cy="1615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389" y="1063556"/>
            <a:ext cx="2096573" cy="1675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11166" y="6351614"/>
            <a:ext cx="785637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Samara University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Elektra Medium Pro" panose="020008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91154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314" y="163033"/>
            <a:ext cx="7898675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Pathway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67539" y="6332760"/>
            <a:ext cx="469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9156311-AE7B-4094-9C24-FFA6C7C93F83}" type="slidenum">
              <a:rPr lang="ru-RU" smtClean="0">
                <a:solidFill>
                  <a:schemeClr val="bg1"/>
                </a:solidFill>
                <a:latin typeface="Elektra Medium Pro" panose="02000803000000020004" pitchFamily="50" charset="-52"/>
              </a:rPr>
              <a:t>9</a:t>
            </a:fld>
            <a:endParaRPr lang="ru-RU" dirty="0">
              <a:solidFill>
                <a:schemeClr val="bg1"/>
              </a:solidFill>
              <a:latin typeface="Elektra Medium Pro" panose="02000803000000020004" pitchFamily="50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9299" y="6351614"/>
            <a:ext cx="4754614" cy="353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SFM-2016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Elektra Text Pro" panose="02000503030000020004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90004" y="6332760"/>
            <a:ext cx="3377535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Samara University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Elektra Medium Pro" panose="0200080300000002000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76" y="844646"/>
            <a:ext cx="4553775" cy="58763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872618" y="1354937"/>
            <a:ext cx="412998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Garamond-Regular"/>
              </a:rPr>
              <a:t>Visual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Garamond-Regular"/>
              </a:rPr>
              <a:t>inspection alone versus visual inspection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Garamond-Regular"/>
              </a:rPr>
              <a:t>plus 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  <a:latin typeface="AGaramond-Regular"/>
              </a:rPr>
              <a:t>dermoscopy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Garamond-Regular"/>
              </a:rPr>
              <a:t>.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  <a:latin typeface="AGaramond-Regular"/>
              </a:rPr>
              <a:t>Teledermatology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Garamond-Regular"/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Garamond-Regular"/>
              </a:rPr>
              <a:t>(including clinical photographs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Garamond-Regular"/>
              </a:rPr>
              <a:t>and 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  <a:latin typeface="AGaramond-Regular"/>
              </a:rPr>
              <a:t>dermoscopic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Garamond-Regular"/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Garamond-Regular"/>
              </a:rPr>
              <a:t>images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Garamond-Regular"/>
              </a:rPr>
              <a:t>).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Garamond-Regular"/>
              </a:rPr>
              <a:t>Mobile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Garamond-Regular"/>
              </a:rPr>
              <a:t>phone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Garamond-Regular"/>
              </a:rPr>
              <a:t>applications.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Garamond-Regular"/>
              </a:rPr>
              <a:t>Computer-aided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Garamond-Regular"/>
              </a:rPr>
              <a:t>diagnosis - </a:t>
            </a:r>
            <a:r>
              <a:rPr lang="en-US" sz="1600" dirty="0" err="1" smtClean="0">
                <a:solidFill>
                  <a:schemeClr val="accent1">
                    <a:lumMod val="75000"/>
                  </a:schemeClr>
                </a:solidFill>
                <a:latin typeface="AGaramond-Regular"/>
              </a:rPr>
              <a:t>dermoscopy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  <a:latin typeface="AGaramond-Regular"/>
              </a:rPr>
              <a:t>-based technologies.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600" dirty="0" smtClean="0">
                <a:solidFill>
                  <a:srgbClr val="FF0000"/>
                </a:solidFill>
                <a:latin typeface="AGaramond-Regular"/>
              </a:rPr>
              <a:t>Computer-aided </a:t>
            </a:r>
            <a:r>
              <a:rPr lang="en-US" sz="1600" dirty="0">
                <a:solidFill>
                  <a:srgbClr val="FF0000"/>
                </a:solidFill>
                <a:latin typeface="AGaramond-Regular"/>
              </a:rPr>
              <a:t>diagnosis - </a:t>
            </a:r>
            <a:r>
              <a:rPr lang="en-US" sz="1600" dirty="0" smtClean="0">
                <a:solidFill>
                  <a:srgbClr val="FF0000"/>
                </a:solidFill>
                <a:latin typeface="AGaramond-Regular"/>
              </a:rPr>
              <a:t>spectroscopy-based technologies.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600" dirty="0" smtClean="0">
                <a:solidFill>
                  <a:srgbClr val="FF0000"/>
                </a:solidFill>
                <a:latin typeface="AGaramond-Regular"/>
              </a:rPr>
              <a:t>Reflectance </a:t>
            </a:r>
            <a:r>
              <a:rPr lang="en-US" sz="1600" dirty="0">
                <a:solidFill>
                  <a:srgbClr val="FF0000"/>
                </a:solidFill>
                <a:latin typeface="AGaramond-Regular"/>
              </a:rPr>
              <a:t>confocal </a:t>
            </a:r>
            <a:r>
              <a:rPr lang="en-US" sz="1600" dirty="0" smtClean="0">
                <a:solidFill>
                  <a:srgbClr val="FF0000"/>
                </a:solidFill>
                <a:latin typeface="AGaramond-Regular"/>
              </a:rPr>
              <a:t>microscopy.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600" dirty="0" smtClean="0">
                <a:solidFill>
                  <a:srgbClr val="FF0000"/>
                </a:solidFill>
                <a:latin typeface="AGaramond-Regular"/>
              </a:rPr>
              <a:t>Optical </a:t>
            </a:r>
            <a:r>
              <a:rPr lang="en-US" sz="1600" dirty="0">
                <a:solidFill>
                  <a:srgbClr val="FF0000"/>
                </a:solidFill>
                <a:latin typeface="AGaramond-Regular"/>
              </a:rPr>
              <a:t>computed </a:t>
            </a:r>
            <a:r>
              <a:rPr lang="en-US" sz="1600" dirty="0" smtClean="0">
                <a:solidFill>
                  <a:srgbClr val="FF0000"/>
                </a:solidFill>
                <a:latin typeface="AGaramond-Regular"/>
              </a:rPr>
              <a:t>tomography.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600" dirty="0" smtClean="0">
                <a:solidFill>
                  <a:srgbClr val="000000"/>
                </a:solidFill>
                <a:latin typeface="AGaramond-Regular"/>
              </a:rPr>
              <a:t>Volatile </a:t>
            </a:r>
            <a:r>
              <a:rPr lang="en-US" sz="1600" dirty="0">
                <a:solidFill>
                  <a:srgbClr val="000000"/>
                </a:solidFill>
                <a:latin typeface="AGaramond-Regular"/>
              </a:rPr>
              <a:t>organic compounds, including canine </a:t>
            </a:r>
            <a:r>
              <a:rPr lang="en-US" sz="1600" dirty="0" err="1" smtClean="0">
                <a:solidFill>
                  <a:srgbClr val="000000"/>
                </a:solidFill>
                <a:latin typeface="AGaramond-Regular"/>
              </a:rPr>
              <a:t>odourdetection</a:t>
            </a:r>
            <a:r>
              <a:rPr lang="en-US" sz="1600" dirty="0" smtClean="0">
                <a:solidFill>
                  <a:srgbClr val="000000"/>
                </a:solidFill>
                <a:latin typeface="AGaramond-Regular"/>
              </a:rPr>
              <a:t> methods.</a:t>
            </a:r>
            <a:endParaRPr lang="en-US" sz="1600" dirty="0">
              <a:solidFill>
                <a:srgbClr val="000000"/>
              </a:solidFill>
              <a:latin typeface="AGaramond-Regular"/>
            </a:endParaRP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en-US" sz="1600" dirty="0" smtClean="0">
                <a:solidFill>
                  <a:srgbClr val="000000"/>
                </a:solidFill>
                <a:latin typeface="AGaramond-Regular"/>
              </a:rPr>
              <a:t>Gene </a:t>
            </a:r>
            <a:r>
              <a:rPr lang="en-US" sz="1600" dirty="0">
                <a:solidFill>
                  <a:srgbClr val="000000"/>
                </a:solidFill>
                <a:latin typeface="AGaramond-Regular"/>
              </a:rPr>
              <a:t>expression analysis</a:t>
            </a:r>
            <a:r>
              <a:rPr lang="en-US" sz="1600" dirty="0" smtClean="0">
                <a:solidFill>
                  <a:srgbClr val="000000"/>
                </a:solidFill>
                <a:latin typeface="AGaramond-Regular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72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1760</TotalTime>
  <Words>1661</Words>
  <Application>Microsoft Office PowerPoint</Application>
  <PresentationFormat>Экран (4:3)</PresentationFormat>
  <Paragraphs>432</Paragraphs>
  <Slides>51</Slides>
  <Notes>7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65" baseType="lpstr">
      <vt:lpstr>AdvOTf3919c9c.B</vt:lpstr>
      <vt:lpstr>AGaramond-Regular</vt:lpstr>
      <vt:lpstr>Arial</vt:lpstr>
      <vt:lpstr>Calibri</vt:lpstr>
      <vt:lpstr>Calibri Light</vt:lpstr>
      <vt:lpstr>Elektra Medium Pro</vt:lpstr>
      <vt:lpstr>Elektra Text Pro</vt:lpstr>
      <vt:lpstr>Lucida Sans Unicode</vt:lpstr>
      <vt:lpstr>Mangal</vt:lpstr>
      <vt:lpstr>Times New Roman</vt:lpstr>
      <vt:lpstr>Wingdings</vt:lpstr>
      <vt:lpstr>Wingdings 3</vt:lpstr>
      <vt:lpstr>Тема Office</vt:lpstr>
      <vt:lpstr>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Евгений Степанов</dc:creator>
  <cp:lastModifiedBy>Валерий Захаров</cp:lastModifiedBy>
  <cp:revision>97</cp:revision>
  <dcterms:created xsi:type="dcterms:W3CDTF">2016-03-09T10:31:39Z</dcterms:created>
  <dcterms:modified xsi:type="dcterms:W3CDTF">2016-11-09T08:55:42Z</dcterms:modified>
</cp:coreProperties>
</file>