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93" r:id="rId3"/>
    <p:sldId id="295" r:id="rId4"/>
    <p:sldId id="297" r:id="rId5"/>
    <p:sldId id="294" r:id="rId6"/>
    <p:sldId id="296" r:id="rId7"/>
    <p:sldId id="298" r:id="rId8"/>
    <p:sldId id="299" r:id="rId9"/>
    <p:sldId id="300" r:id="rId10"/>
    <p:sldId id="307" r:id="rId11"/>
    <p:sldId id="332" r:id="rId12"/>
    <p:sldId id="311" r:id="rId13"/>
    <p:sldId id="308" r:id="rId14"/>
    <p:sldId id="304" r:id="rId15"/>
    <p:sldId id="309" r:id="rId16"/>
    <p:sldId id="306" r:id="rId17"/>
    <p:sldId id="312" r:id="rId18"/>
    <p:sldId id="336" r:id="rId19"/>
    <p:sldId id="283" r:id="rId20"/>
    <p:sldId id="314" r:id="rId21"/>
    <p:sldId id="315" r:id="rId22"/>
    <p:sldId id="316" r:id="rId23"/>
    <p:sldId id="318" r:id="rId24"/>
    <p:sldId id="320" r:id="rId25"/>
    <p:sldId id="337" r:id="rId26"/>
    <p:sldId id="323" r:id="rId27"/>
    <p:sldId id="281" r:id="rId28"/>
    <p:sldId id="328" r:id="rId29"/>
    <p:sldId id="330" r:id="rId30"/>
    <p:sldId id="338" r:id="rId31"/>
    <p:sldId id="339" r:id="rId32"/>
    <p:sldId id="340" r:id="rId33"/>
    <p:sldId id="341" r:id="rId34"/>
    <p:sldId id="342" r:id="rId35"/>
    <p:sldId id="343" r:id="rId36"/>
    <p:sldId id="344" r:id="rId37"/>
    <p:sldId id="345" r:id="rId38"/>
    <p:sldId id="346" r:id="rId39"/>
    <p:sldId id="347" r:id="rId40"/>
    <p:sldId id="348" r:id="rId41"/>
    <p:sldId id="349" r:id="rId42"/>
    <p:sldId id="350" r:id="rId43"/>
    <p:sldId id="351" r:id="rId44"/>
    <p:sldId id="352" r:id="rId45"/>
    <p:sldId id="353" r:id="rId46"/>
    <p:sldId id="354" r:id="rId47"/>
    <p:sldId id="355" r:id="rId48"/>
    <p:sldId id="356" r:id="rId49"/>
    <p:sldId id="357" r:id="rId50"/>
    <p:sldId id="358" r:id="rId51"/>
    <p:sldId id="359" r:id="rId52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867" autoAdjust="0"/>
    <p:restoredTop sz="94393" autoAdjust="0"/>
  </p:normalViewPr>
  <p:slideViewPr>
    <p:cSldViewPr>
      <p:cViewPr varScale="1">
        <p:scale>
          <a:sx n="82" d="100"/>
          <a:sy n="82" d="100"/>
        </p:scale>
        <p:origin x="-99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82F116E-67F8-4D1C-ADCD-ADA3D09FA1BD}" type="datetimeFigureOut">
              <a:rPr lang="ru-RU"/>
              <a:pPr>
                <a:defRPr/>
              </a:pPr>
              <a:t>07.12.2016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25C798F-6A9A-4921-A074-BA4BD821ED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48616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40670A33-0E64-4B7D-A9EB-C1C5CF2901F8}" type="slidenum">
              <a:rPr lang="ru-RU" altLang="ru-RU"/>
              <a:pPr eaLnBrk="1" hangingPunct="1"/>
              <a:t>43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1758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BB1544-6E4A-44A3-A26E-432A51F8BE3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2189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F688D3-63EF-4C43-9BBE-2C2FE7FDA2D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8434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796AD9-C872-4F06-AAA7-2797F1B5A4E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6983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7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4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4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47FAA-1CAA-4D75-AC6E-53BF5AE98C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81058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418D29-A9D4-470E-AB6C-E59CE558E23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9303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D73CA2-633B-49C9-B749-6756DBDCF0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7362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ABCCD0-F6A4-4DFD-B4CC-1566B2918AC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1689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5E8ADD-3748-4B73-95EF-E599241A8A3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8532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8D40B2-AD60-4605-BC47-B933E6980EB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97800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0CFDA2-FB3E-466C-A2B4-A3EAB9D84CC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9613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55F682-CBA1-4CAD-BC0E-47DDCCED0D5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2209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6919CA-F86A-4B27-8488-681DD7886EC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8865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4D77AAB7-632A-4DB5-B8C1-639450AC51C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7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60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62.w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72.wmf"/><Relationship Id="rId4" Type="http://schemas.openxmlformats.org/officeDocument/2006/relationships/oleObject" Target="../embeddings/oleObject8.bin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-107950" y="333375"/>
            <a:ext cx="9072563" cy="615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800" b="1"/>
              <a:t>ГОСУДАРСТВЕННАЯ КОРПОРАЦИЯ ПО АТОМНОЙ ЭНЕРГИИ</a:t>
            </a:r>
          </a:p>
          <a:p>
            <a:pPr algn="r" eaLnBrk="1" hangingPunct="1"/>
            <a:r>
              <a:rPr lang="ru-RU" altLang="ru-RU" sz="2400" b="1">
                <a:solidFill>
                  <a:srgbClr val="FF0000"/>
                </a:solidFill>
              </a:rPr>
              <a:t>                                                          </a:t>
            </a:r>
          </a:p>
          <a:p>
            <a:pPr algn="r" eaLnBrk="1" hangingPunct="1"/>
            <a:r>
              <a:rPr lang="ru-RU" altLang="ru-RU" sz="2400" b="1">
                <a:solidFill>
                  <a:srgbClr val="00B050"/>
                </a:solidFill>
              </a:rPr>
              <a:t>  </a:t>
            </a:r>
            <a:r>
              <a:rPr lang="ru-RU" altLang="ru-RU" sz="20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Не в бриллиантах счастье, но </a:t>
            </a:r>
          </a:p>
          <a:p>
            <a:pPr algn="r" eaLnBrk="1" hangingPunct="1"/>
            <a:r>
              <a:rPr lang="ru-RU" altLang="ru-RU" sz="20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как хочется убедиться в этом </a:t>
            </a:r>
          </a:p>
          <a:p>
            <a:pPr algn="r" eaLnBrk="1" hangingPunct="1"/>
            <a:r>
              <a:rPr lang="ru-RU" altLang="ru-RU" sz="20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 собственном опыте.</a:t>
            </a:r>
          </a:p>
          <a:p>
            <a:pPr algn="ctr" eaLnBrk="1" hangingPunct="1"/>
            <a:endParaRPr lang="ru-RU" altLang="ru-RU" sz="1800" b="1"/>
          </a:p>
          <a:p>
            <a:pPr algn="ctr" eaLnBrk="1" hangingPunct="1"/>
            <a:endParaRPr lang="ru-RU" altLang="ru-RU" sz="1800" b="1"/>
          </a:p>
          <a:p>
            <a:pPr algn="ctr" eaLnBrk="1" hangingPunct="1"/>
            <a:r>
              <a:rPr lang="ru-RU" altLang="ru-RU" sz="1800" b="1"/>
              <a:t>АО  «ГНЦ РФ</a:t>
            </a:r>
          </a:p>
          <a:p>
            <a:pPr algn="ctr" eaLnBrk="1" hangingPunct="1"/>
            <a:r>
              <a:rPr lang="ru-RU" altLang="ru-RU" sz="1800" b="1"/>
              <a:t>ТРОИЦКИЙ ИНСТИТУТ ИННОВАЦИОННЫХ И ТЕРМОЯДЕРНЫХ ИССЛЕДОВАНИЙ»</a:t>
            </a:r>
            <a:r>
              <a:rPr lang="ru-RU" altLang="ru-RU" sz="1800">
                <a:latin typeface="Verdana" pitchFamily="34" charset="0"/>
              </a:rPr>
              <a:t> (АО «ГНЦ РФ ТРИНИТИ»).</a:t>
            </a:r>
            <a:endParaRPr lang="ru-RU" altLang="ru-RU" sz="1800" b="1"/>
          </a:p>
          <a:p>
            <a:pPr algn="ctr" eaLnBrk="1" hangingPunct="1"/>
            <a:endParaRPr lang="ru-RU" altLang="ru-RU" sz="2400" b="1">
              <a:solidFill>
                <a:srgbClr val="FF0000"/>
              </a:solidFill>
            </a:endParaRPr>
          </a:p>
          <a:p>
            <a:pPr algn="ctr" eaLnBrk="1" hangingPunct="1"/>
            <a:r>
              <a:rPr lang="ru-RU" altLang="ru-RU" sz="2400" b="1">
                <a:solidFill>
                  <a:srgbClr val="FF0000"/>
                </a:solidFill>
              </a:rPr>
              <a:t>Детекторы и преобразователи ионизирующих излучений на основе синтетического алмаза.</a:t>
            </a:r>
            <a:endParaRPr lang="ru-RU" altLang="ru-RU" sz="2400"/>
          </a:p>
          <a:p>
            <a:pPr eaLnBrk="1" hangingPunct="1">
              <a:spcBef>
                <a:spcPct val="50000"/>
              </a:spcBef>
            </a:pPr>
            <a:endParaRPr lang="ru-RU" altLang="ru-RU" sz="2400"/>
          </a:p>
          <a:p>
            <a:pPr eaLnBrk="1" hangingPunct="1">
              <a:spcBef>
                <a:spcPct val="50000"/>
              </a:spcBef>
            </a:pPr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д.ф.-м.н. Родионов Н. Б.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Лаборатория «Алмазной радиационно-стойкой наноэлектроники и инноваций» 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075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684213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984250"/>
            <a:ext cx="2592388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" t="8322" r="10327" b="2280"/>
          <a:stretch>
            <a:fillRect/>
          </a:stretch>
        </p:blipFill>
        <p:spPr bwMode="auto">
          <a:xfrm>
            <a:off x="2339975" y="765175"/>
            <a:ext cx="6408738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539750" y="5373688"/>
            <a:ext cx="82089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800">
                <a:solidFill>
                  <a:srgbClr val="FF0000"/>
                </a:solidFill>
              </a:rPr>
              <a:t>Амплитудный спектр алмазного детектора от альфа источника</a:t>
            </a:r>
          </a:p>
          <a:p>
            <a:endParaRPr lang="ru-RU" altLang="ru-RU" sz="1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3315" name="Rectangle 8"/>
          <p:cNvSpPr>
            <a:spLocks noChangeArrowheads="1"/>
          </p:cNvSpPr>
          <p:nvPr/>
        </p:nvSpPr>
        <p:spPr bwMode="auto">
          <a:xfrm>
            <a:off x="0" y="661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3316" name="Rectangle 10"/>
          <p:cNvSpPr>
            <a:spLocks noChangeArrowheads="1"/>
          </p:cNvSpPr>
          <p:nvPr/>
        </p:nvSpPr>
        <p:spPr bwMode="auto">
          <a:xfrm>
            <a:off x="358775" y="333375"/>
            <a:ext cx="8569325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800" b="1">
                <a:solidFill>
                  <a:schemeClr val="tx2"/>
                </a:solidFill>
              </a:rPr>
              <a:t>     </a:t>
            </a:r>
            <a:r>
              <a:rPr lang="ru-RU" altLang="ru-RU" sz="2000" b="1"/>
              <a:t>4. Электронный тракт</a:t>
            </a:r>
            <a:endParaRPr lang="ru-RU" altLang="ru-RU" sz="2000"/>
          </a:p>
          <a:p>
            <a:r>
              <a:rPr lang="ru-RU" altLang="ru-RU" sz="2000" b="1"/>
              <a:t> </a:t>
            </a:r>
            <a:r>
              <a:rPr lang="ru-RU" altLang="ru-RU" sz="2000" b="1">
                <a:solidFill>
                  <a:srgbClr val="0000FF"/>
                </a:solidFill>
              </a:rPr>
              <a:t>Алмазный детектор (АД), предусилитель (ПУ), блок обеспечения (БО), включающий усилитель-формирователь (УФ), спектрометрический АЦП, анализатор импульсов (АИ) в виде программы для компьютера и программное обеспечение для восстановления спектра.</a:t>
            </a:r>
            <a:r>
              <a:rPr lang="ru-RU" altLang="ru-RU" sz="2000"/>
              <a:t> </a:t>
            </a:r>
            <a:endParaRPr lang="ru-RU" altLang="ru-RU" sz="2000">
              <a:solidFill>
                <a:srgbClr val="FF0000"/>
              </a:solidFill>
            </a:endParaRPr>
          </a:p>
        </p:txBody>
      </p:sp>
      <p:pic>
        <p:nvPicPr>
          <p:cNvPr id="13317" name="Picture 16" descr="БЛОК_СХЕМА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1" t="-2052" b="27238"/>
          <a:stretch>
            <a:fillRect/>
          </a:stretch>
        </p:blipFill>
        <p:spPr>
          <a:xfrm>
            <a:off x="682625" y="2655888"/>
            <a:ext cx="7920038" cy="3937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5157788"/>
            <a:ext cx="31369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1"/>
          <p:cNvSpPr>
            <a:spLocks noChangeArrowheads="1"/>
          </p:cNvSpPr>
          <p:nvPr/>
        </p:nvSpPr>
        <p:spPr bwMode="auto">
          <a:xfrm>
            <a:off x="884238" y="441325"/>
            <a:ext cx="82597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 altLang="ru-RU" sz="20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Обратная задача в данной работе формулируется как минимизация функции </a:t>
            </a:r>
          </a:p>
        </p:txBody>
      </p:sp>
      <p:graphicFrame>
        <p:nvGraphicFramePr>
          <p:cNvPr id="14339" name="Объект 2"/>
          <p:cNvGraphicFramePr>
            <a:graphicFrameLocks noChangeAspect="1"/>
          </p:cNvGraphicFramePr>
          <p:nvPr/>
        </p:nvGraphicFramePr>
        <p:xfrm>
          <a:off x="2100263" y="1268413"/>
          <a:ext cx="4265612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3" name="Формула" r:id="rId3" imgW="2133600" imgH="431800" progId="Equation.3">
                  <p:embed/>
                </p:oleObj>
              </mc:Choice>
              <mc:Fallback>
                <p:oleObj name="Формула" r:id="rId3" imgW="2133600" imgH="431800" progId="Equation.3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0263" y="1268413"/>
                        <a:ext cx="4265612" cy="92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0" name="Объект 4"/>
          <p:cNvGraphicFramePr>
            <a:graphicFrameLocks noChangeAspect="1"/>
          </p:cNvGraphicFramePr>
          <p:nvPr/>
        </p:nvGraphicFramePr>
        <p:xfrm>
          <a:off x="1141413" y="2768600"/>
          <a:ext cx="6183312" cy="3586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" name="Формула" r:id="rId5" imgW="3365500" imgH="1803400" progId="Equation.3">
                  <p:embed/>
                </p:oleObj>
              </mc:Choice>
              <mc:Fallback>
                <p:oleObj name="Формула" r:id="rId5" imgW="3365500" imgH="1803400" progId="Equation.3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1413" y="2768600"/>
                        <a:ext cx="6183312" cy="3586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Прямоугольник 5"/>
          <p:cNvSpPr>
            <a:spLocks noChangeArrowheads="1"/>
          </p:cNvSpPr>
          <p:nvPr/>
        </p:nvSpPr>
        <p:spPr bwMode="auto">
          <a:xfrm>
            <a:off x="1049338" y="2060575"/>
            <a:ext cx="63674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>В минимуме функции </a:t>
            </a:r>
            <a:r>
              <a:rPr lang="en-US" altLang="ru-RU" sz="2000" b="1" i="1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> решается система уравнений для определения α</a:t>
            </a:r>
            <a:r>
              <a:rPr lang="en-US" altLang="ru-RU" sz="2000" b="1" baseline="-2500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14342" name="TextBox 1"/>
          <p:cNvSpPr txBox="1">
            <a:spLocks noChangeArrowheads="1"/>
          </p:cNvSpPr>
          <p:nvPr/>
        </p:nvSpPr>
        <p:spPr bwMode="auto">
          <a:xfrm>
            <a:off x="823913" y="330200"/>
            <a:ext cx="8066087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>5. Восстановление спектров нейтронных и гамма-источников.</a:t>
            </a:r>
            <a:endParaRPr lang="ru-RU" altLang="ru-RU" sz="2000">
              <a:latin typeface="Times New Roman" pitchFamily="18" charset="0"/>
              <a:cs typeface="Times New Roman" pitchFamily="18" charset="0"/>
            </a:endParaRPr>
          </a:p>
          <a:p>
            <a:endParaRPr lang="ru-RU" altLang="ru-RU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2" descr="Response_AmBe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4735" r="8876" b="-2"/>
          <a:stretch>
            <a:fillRect/>
          </a:stretch>
        </p:blipFill>
        <p:spPr bwMode="auto">
          <a:xfrm>
            <a:off x="50800" y="333375"/>
            <a:ext cx="417512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755650" y="4652963"/>
            <a:ext cx="322897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800">
                <a:latin typeface="Times New Roman" pitchFamily="18" charset="0"/>
                <a:cs typeface="Times New Roman" pitchFamily="18" charset="0"/>
              </a:rPr>
              <a:t>Исходный(пунктирная линия) и восстановленный (сплошная линия) из экспериментальных данных спектр </a:t>
            </a:r>
            <a:r>
              <a:rPr lang="en-US" altLang="ru-RU" sz="1800">
                <a:latin typeface="Times New Roman" pitchFamily="18" charset="0"/>
                <a:cs typeface="Times New Roman" pitchFamily="18" charset="0"/>
              </a:rPr>
              <a:t>Am</a:t>
            </a:r>
            <a:r>
              <a:rPr lang="ru-RU" altLang="ru-RU" sz="180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ru-RU" sz="1800"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ru-RU" altLang="ru-RU" sz="1800">
                <a:latin typeface="Times New Roman" pitchFamily="18" charset="0"/>
                <a:cs typeface="Times New Roman" pitchFamily="18" charset="0"/>
              </a:rPr>
              <a:t> источника.</a:t>
            </a:r>
          </a:p>
          <a:p>
            <a:endParaRPr lang="ru-RU" altLang="ru-RU" sz="1800"/>
          </a:p>
        </p:txBody>
      </p:sp>
      <p:pic>
        <p:nvPicPr>
          <p:cNvPr id="15364" name="Picture 4" descr="Co+Cs+ex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 t="4378" r="6032" b="2348"/>
          <a:stretch>
            <a:fillRect/>
          </a:stretch>
        </p:blipFill>
        <p:spPr bwMode="auto">
          <a:xfrm>
            <a:off x="4572000" y="333375"/>
            <a:ext cx="44608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1"/>
          <p:cNvSpPr txBox="1">
            <a:spLocks noChangeArrowheads="1"/>
          </p:cNvSpPr>
          <p:nvPr/>
        </p:nvSpPr>
        <p:spPr bwMode="auto">
          <a:xfrm>
            <a:off x="4932363" y="4508500"/>
            <a:ext cx="360045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800">
                <a:solidFill>
                  <a:srgbClr val="0000FF"/>
                </a:solidFill>
              </a:rPr>
              <a:t>Исходный экспериментальный и восстановленный</a:t>
            </a:r>
          </a:p>
          <a:p>
            <a:r>
              <a:rPr lang="ru-RU" altLang="ru-RU" sz="1800">
                <a:solidFill>
                  <a:srgbClr val="0000FF"/>
                </a:solidFill>
              </a:rPr>
              <a:t> совместный отклик  </a:t>
            </a:r>
            <a:r>
              <a:rPr lang="ru-RU" altLang="ru-RU" sz="1800" baseline="30000">
                <a:solidFill>
                  <a:srgbClr val="0000FF"/>
                </a:solidFill>
              </a:rPr>
              <a:t>137</a:t>
            </a:r>
            <a:r>
              <a:rPr lang="en-US" altLang="ru-RU" sz="1800">
                <a:solidFill>
                  <a:srgbClr val="0000FF"/>
                </a:solidFill>
              </a:rPr>
              <a:t>Cs</a:t>
            </a:r>
            <a:r>
              <a:rPr lang="ru-RU" altLang="ru-RU" sz="1800">
                <a:solidFill>
                  <a:srgbClr val="0000FF"/>
                </a:solidFill>
              </a:rPr>
              <a:t>,  </a:t>
            </a:r>
            <a:r>
              <a:rPr lang="ru-RU" altLang="ru-RU" sz="1800" baseline="30000">
                <a:solidFill>
                  <a:srgbClr val="0000FF"/>
                </a:solidFill>
              </a:rPr>
              <a:t>60</a:t>
            </a:r>
            <a:r>
              <a:rPr lang="en-US" altLang="ru-RU" sz="1800">
                <a:solidFill>
                  <a:srgbClr val="0000FF"/>
                </a:solidFill>
              </a:rPr>
              <a:t>Co</a:t>
            </a:r>
            <a:r>
              <a:rPr lang="ru-RU" altLang="ru-RU" sz="1800">
                <a:solidFill>
                  <a:srgbClr val="0000FF"/>
                </a:solidFill>
              </a:rPr>
              <a:t>  источников.</a:t>
            </a:r>
            <a:r>
              <a:rPr lang="ru-RU" altLang="ru-RU" sz="1400"/>
              <a:t> </a:t>
            </a:r>
          </a:p>
          <a:p>
            <a:endParaRPr lang="ru-RU" altLang="ru-RU" sz="1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590550" y="92075"/>
            <a:ext cx="741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6. Алмазные гомоэпитаксиальнве структуры</a:t>
            </a: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  <a:p>
            <a:endParaRPr lang="ru-RU" altLang="ru-RU" sz="1800"/>
          </a:p>
        </p:txBody>
      </p:sp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-58738" y="530225"/>
            <a:ext cx="8713788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>Для синтеза монокристаллического алмаза используются две технологии: высокого давления/высокой температуры (HPHT-технология) и парофазного химического осаждения (CVD-технология). Прогресс этих технологий позволил выращивать алмазные структуры, пригодные для создания полупроводниковых приборов. Легирование алмаза акцепторной примесью бора в процессе роста можно существенно увеличить проводимость алмаза (проводимость р-типа). Одним из вариантов электронных структур: на подложку из HPHT алмаза p-типа сильно легированного бором (р+-тип), наносится алмазная CVD-пленка типа IIа. На основе таких структур может быть созданы преобразователи ионизирующего излучения в электричество, детекторы частиц.</a:t>
            </a:r>
          </a:p>
        </p:txBody>
      </p:sp>
      <p:grpSp>
        <p:nvGrpSpPr>
          <p:cNvPr id="16388" name="Группа 1"/>
          <p:cNvGrpSpPr>
            <a:grpSpLocks/>
          </p:cNvGrpSpPr>
          <p:nvPr/>
        </p:nvGrpSpPr>
        <p:grpSpPr bwMode="auto">
          <a:xfrm>
            <a:off x="179388" y="4008438"/>
            <a:ext cx="7158037" cy="3438525"/>
            <a:chOff x="899475" y="1114425"/>
            <a:chExt cx="7735623" cy="28824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908246" y="2205638"/>
              <a:ext cx="5543091" cy="1007376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050640" y="3213014"/>
              <a:ext cx="5258303" cy="14505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908246" y="1845005"/>
              <a:ext cx="5543091" cy="360633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392" name="TextBox 6"/>
            <p:cNvSpPr txBox="1">
              <a:spLocks noChangeArrowheads="1"/>
            </p:cNvSpPr>
            <p:nvPr/>
          </p:nvSpPr>
          <p:spPr bwMode="auto">
            <a:xfrm>
              <a:off x="3354388" y="2482850"/>
              <a:ext cx="2564591" cy="351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ru-RU" altLang="ru-RU" sz="1200">
                  <a:solidFill>
                    <a:srgbClr val="000000"/>
                  </a:solidFill>
                  <a:cs typeface="Times New Roman" pitchFamily="18" charset="0"/>
                </a:rPr>
                <a:t>Алмазная подложка (100)</a:t>
              </a:r>
              <a:endParaRPr lang="ru-RU" altLang="ru-RU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393" name="TextBox 7"/>
            <p:cNvSpPr txBox="1">
              <a:spLocks noChangeArrowheads="1"/>
            </p:cNvSpPr>
            <p:nvPr/>
          </p:nvSpPr>
          <p:spPr bwMode="auto">
            <a:xfrm>
              <a:off x="2484439" y="3644899"/>
              <a:ext cx="2519357" cy="35192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ru-RU" altLang="ru-RU" sz="1200">
                  <a:solidFill>
                    <a:srgbClr val="000000"/>
                  </a:solidFill>
                  <a:cs typeface="Times New Roman" pitchFamily="18" charset="0"/>
                </a:rPr>
                <a:t>Задний контакт – </a:t>
              </a:r>
              <a:r>
                <a:rPr lang="en-US" altLang="ru-RU" sz="1200">
                  <a:solidFill>
                    <a:srgbClr val="000000"/>
                  </a:solidFill>
                  <a:cs typeface="Times New Roman" pitchFamily="18" charset="0"/>
                </a:rPr>
                <a:t>Pt</a:t>
              </a:r>
              <a:endParaRPr lang="ru-RU" altLang="ru-RU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394" name="TextBox 10"/>
            <p:cNvSpPr txBox="1">
              <a:spLocks noChangeArrowheads="1"/>
            </p:cNvSpPr>
            <p:nvPr/>
          </p:nvSpPr>
          <p:spPr bwMode="auto">
            <a:xfrm>
              <a:off x="2771775" y="1114425"/>
              <a:ext cx="2377194" cy="35192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ru-RU" altLang="ru-RU" sz="1200">
                  <a:solidFill>
                    <a:srgbClr val="000000"/>
                  </a:solidFill>
                  <a:cs typeface="Times New Roman" pitchFamily="18" charset="0"/>
                </a:rPr>
                <a:t>Лицевой контакт - </a:t>
              </a:r>
              <a:r>
                <a:rPr lang="en-US" altLang="ru-RU" sz="1200">
                  <a:solidFill>
                    <a:srgbClr val="000000"/>
                  </a:solidFill>
                  <a:cs typeface="Times New Roman" pitchFamily="18" charset="0"/>
                </a:rPr>
                <a:t>Pt</a:t>
              </a:r>
              <a:endParaRPr lang="ru-RU" altLang="ru-RU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2194750" y="1699954"/>
              <a:ext cx="4970083" cy="1450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2" name="Прямая со стрелкой 11"/>
            <p:cNvCxnSpPr>
              <a:stCxn id="16394" idx="2"/>
              <a:endCxn id="11" idx="0"/>
            </p:cNvCxnSpPr>
            <p:nvPr/>
          </p:nvCxnSpPr>
          <p:spPr>
            <a:xfrm>
              <a:off x="3960099" y="1484373"/>
              <a:ext cx="718834" cy="21558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/>
            <p:cNvCxnSpPr/>
            <p:nvPr/>
          </p:nvCxnSpPr>
          <p:spPr>
            <a:xfrm flipV="1">
              <a:off x="5003181" y="3358066"/>
              <a:ext cx="648495" cy="47241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98" name="TextBox 6"/>
            <p:cNvSpPr txBox="1">
              <a:spLocks noChangeArrowheads="1"/>
            </p:cNvSpPr>
            <p:nvPr/>
          </p:nvSpPr>
          <p:spPr bwMode="auto">
            <a:xfrm>
              <a:off x="3132139" y="1844512"/>
              <a:ext cx="2810146" cy="351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ru-RU" altLang="ru-RU" sz="1200">
                  <a:solidFill>
                    <a:srgbClr val="000000"/>
                  </a:solidFill>
                  <a:cs typeface="Times New Roman" pitchFamily="18" charset="0"/>
                </a:rPr>
                <a:t>Гомоэпитаксиальная пленка</a:t>
              </a:r>
              <a:endParaRPr lang="ru-RU" altLang="ru-RU" sz="12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>
            <a:xfrm flipH="1">
              <a:off x="1259750" y="1701284"/>
              <a:ext cx="57644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flipH="1">
              <a:off x="1259750" y="1852990"/>
              <a:ext cx="57644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 стрелкой 16"/>
            <p:cNvCxnSpPr/>
            <p:nvPr/>
          </p:nvCxnSpPr>
          <p:spPr>
            <a:xfrm>
              <a:off x="1620025" y="1125071"/>
              <a:ext cx="0" cy="57621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/>
            <p:cNvCxnSpPr/>
            <p:nvPr/>
          </p:nvCxnSpPr>
          <p:spPr>
            <a:xfrm flipV="1">
              <a:off x="1620025" y="1845005"/>
              <a:ext cx="0" cy="36063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03" name="TextBox 21"/>
            <p:cNvSpPr txBox="1">
              <a:spLocks noChangeArrowheads="1"/>
            </p:cNvSpPr>
            <p:nvPr/>
          </p:nvSpPr>
          <p:spPr bwMode="auto">
            <a:xfrm>
              <a:off x="899475" y="1268725"/>
              <a:ext cx="743126" cy="339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ru-RU" altLang="ru-RU" sz="1200">
                  <a:solidFill>
                    <a:srgbClr val="000000"/>
                  </a:solidFill>
                  <a:cs typeface="Times New Roman" pitchFamily="18" charset="0"/>
                </a:rPr>
                <a:t>35 нм</a:t>
              </a:r>
              <a:endParaRPr lang="ru-RU" altLang="ru-RU" sz="12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0" name="Прямая соединительная линия 19"/>
            <p:cNvCxnSpPr/>
            <p:nvPr/>
          </p:nvCxnSpPr>
          <p:spPr>
            <a:xfrm flipH="1">
              <a:off x="1259750" y="3213014"/>
              <a:ext cx="57644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flipH="1">
              <a:off x="1259750" y="3364719"/>
              <a:ext cx="57644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/>
            <p:cNvCxnSpPr/>
            <p:nvPr/>
          </p:nvCxnSpPr>
          <p:spPr>
            <a:xfrm>
              <a:off x="1620025" y="2853712"/>
              <a:ext cx="0" cy="35930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/>
            <p:cNvCxnSpPr/>
            <p:nvPr/>
          </p:nvCxnSpPr>
          <p:spPr>
            <a:xfrm flipV="1">
              <a:off x="1620025" y="3356735"/>
              <a:ext cx="0" cy="57621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08" name="TextBox 26"/>
            <p:cNvSpPr txBox="1">
              <a:spLocks noChangeArrowheads="1"/>
            </p:cNvSpPr>
            <p:nvPr/>
          </p:nvSpPr>
          <p:spPr bwMode="auto">
            <a:xfrm>
              <a:off x="899475" y="3419192"/>
              <a:ext cx="743126" cy="339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ru-RU" altLang="ru-RU" sz="1200">
                  <a:solidFill>
                    <a:srgbClr val="000000"/>
                  </a:solidFill>
                  <a:cs typeface="Times New Roman" pitchFamily="18" charset="0"/>
                </a:rPr>
                <a:t>35 нм</a:t>
              </a:r>
              <a:endParaRPr lang="ru-RU" altLang="ru-RU" sz="12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5" name="Прямая соединительная линия 24"/>
            <p:cNvCxnSpPr/>
            <p:nvPr/>
          </p:nvCxnSpPr>
          <p:spPr>
            <a:xfrm>
              <a:off x="7525108" y="1845005"/>
              <a:ext cx="64677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7525108" y="2205638"/>
              <a:ext cx="64677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7525108" y="3213014"/>
              <a:ext cx="64677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 стрелкой 27"/>
            <p:cNvCxnSpPr/>
            <p:nvPr/>
          </p:nvCxnSpPr>
          <p:spPr>
            <a:xfrm>
              <a:off x="7667502" y="1845005"/>
              <a:ext cx="0" cy="360633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 стрелкой 28"/>
            <p:cNvCxnSpPr/>
            <p:nvPr/>
          </p:nvCxnSpPr>
          <p:spPr>
            <a:xfrm>
              <a:off x="7667502" y="2205638"/>
              <a:ext cx="0" cy="1007376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14" name="TextBox 39"/>
            <p:cNvSpPr txBox="1">
              <a:spLocks noChangeArrowheads="1"/>
            </p:cNvSpPr>
            <p:nvPr/>
          </p:nvSpPr>
          <p:spPr bwMode="auto">
            <a:xfrm>
              <a:off x="7668227" y="1835370"/>
              <a:ext cx="966871" cy="339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ru-RU" altLang="ru-RU" sz="1200">
                  <a:solidFill>
                    <a:srgbClr val="000000"/>
                  </a:solidFill>
                  <a:cs typeface="Times New Roman" pitchFamily="18" charset="0"/>
                </a:rPr>
                <a:t>~10 мкм</a:t>
              </a:r>
              <a:endParaRPr lang="ru-RU" altLang="ru-RU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415" name="TextBox 40"/>
            <p:cNvSpPr txBox="1">
              <a:spLocks noChangeArrowheads="1"/>
            </p:cNvSpPr>
            <p:nvPr/>
          </p:nvSpPr>
          <p:spPr bwMode="auto">
            <a:xfrm>
              <a:off x="7668200" y="2483298"/>
              <a:ext cx="962025" cy="339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ru-RU" altLang="ru-RU" sz="1200">
                  <a:solidFill>
                    <a:srgbClr val="000000"/>
                  </a:solidFill>
                  <a:cs typeface="Times New Roman" pitchFamily="18" charset="0"/>
                </a:rPr>
                <a:t>300 мкм</a:t>
              </a:r>
              <a:endParaRPr lang="ru-RU" altLang="ru-RU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" descr="PICT0004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161925"/>
            <a:ext cx="4178300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1" name="Прямоугольник 2"/>
          <p:cNvSpPr>
            <a:spLocks noChangeArrowheads="1"/>
          </p:cNvSpPr>
          <p:nvPr/>
        </p:nvSpPr>
        <p:spPr bwMode="auto">
          <a:xfrm>
            <a:off x="69850" y="1773238"/>
            <a:ext cx="44307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Выращивание на алмазных подложках гомоэпитаксиальных алмазных пленок методом CVD</a:t>
            </a:r>
            <a:r>
              <a:rPr lang="en-US" altLang="ru-RU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altLang="ru-RU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осаждение из газовой фазы)</a:t>
            </a:r>
            <a:endParaRPr lang="ru-RU" altLang="ru-RU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2" name="Rectangle 9"/>
          <p:cNvSpPr>
            <a:spLocks noChangeArrowheads="1"/>
          </p:cNvSpPr>
          <p:nvPr/>
        </p:nvSpPr>
        <p:spPr bwMode="auto">
          <a:xfrm>
            <a:off x="88900" y="5986463"/>
            <a:ext cx="89646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400" b="1"/>
              <a:t>Ростовая установка для осаждения алмаза из газовой фазы.</a:t>
            </a:r>
            <a:r>
              <a:rPr lang="ru-RU" altLang="ru-RU" sz="2400"/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" descr="SCBE01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4279900"/>
            <a:ext cx="36322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Рисунок 2" descr="SCBE01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279900"/>
            <a:ext cx="3635375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107950" y="3263900"/>
            <a:ext cx="90360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>Микрофотографии (с контрастом по Номарскому) двух углов подложки с гомоэпитаксиальной пленкой на структуре. Горизонтальный размер каждого кадра 1 мм.</a:t>
            </a:r>
          </a:p>
        </p:txBody>
      </p:sp>
      <p:pic>
        <p:nvPicPr>
          <p:cNvPr id="18437" name="Рисунок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" t="6165" r="5461" b="46190"/>
          <a:stretch>
            <a:fillRect/>
          </a:stretch>
        </p:blipFill>
        <p:spPr bwMode="auto">
          <a:xfrm>
            <a:off x="2051050" y="523875"/>
            <a:ext cx="6373813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5"/>
          <p:cNvSpPr txBox="1">
            <a:spLocks noChangeArrowheads="1"/>
          </p:cNvSpPr>
          <p:nvPr/>
        </p:nvSpPr>
        <p:spPr bwMode="auto">
          <a:xfrm>
            <a:off x="107950" y="0"/>
            <a:ext cx="90360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>Катодолюминесценция алмазных кристаллов до и после отжига подложки при 1500°C.</a:t>
            </a:r>
          </a:p>
          <a:p>
            <a:endParaRPr lang="ru-RU" altLang="ru-RU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1" descr="Br40_CVDside_S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3" y="1484313"/>
            <a:ext cx="6481762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1258888" y="260350"/>
            <a:ext cx="7129462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Пленка гомоэпитаксиального слоя </a:t>
            </a:r>
            <a:r>
              <a:rPr lang="en-US" altLang="ru-RU" sz="2000">
                <a:latin typeface="Times New Roman" pitchFamily="18" charset="0"/>
                <a:cs typeface="Times New Roman" pitchFamily="18" charset="0"/>
              </a:rPr>
              <a:t>CVD</a:t>
            </a:r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 алмаза выращенная на борированной подложке НРНТ.</a:t>
            </a:r>
          </a:p>
          <a:p>
            <a:endParaRPr lang="ru-RU" altLang="ru-RU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1" descr="BR_45_023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/>
          <p:cNvSpPr txBox="1">
            <a:spLocks noChangeArrowheads="1"/>
          </p:cNvSpPr>
          <p:nvPr/>
        </p:nvSpPr>
        <p:spPr bwMode="auto">
          <a:xfrm>
            <a:off x="250825" y="476250"/>
            <a:ext cx="8569325" cy="640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2400" b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7.Технология изготовления детекторов</a:t>
            </a:r>
          </a:p>
          <a:p>
            <a:pPr algn="ctr"/>
            <a:endParaRPr lang="ru-RU" altLang="ru-RU" sz="2400" b="1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algn="r"/>
            <a:r>
              <a:rPr lang="ru-RU" altLang="ru-RU" sz="2000" i="1">
                <a:solidFill>
                  <a:srgbClr val="FF0000"/>
                </a:solidFill>
                <a:ea typeface="Verdana" pitchFamily="34" charset="0"/>
                <a:cs typeface="Times New Roman" pitchFamily="18" charset="0"/>
              </a:rPr>
              <a:t>Мои </a:t>
            </a:r>
            <a:r>
              <a:rPr lang="ru-RU" altLang="ru-RU" sz="2000" b="1" i="1">
                <a:solidFill>
                  <a:srgbClr val="FF0000"/>
                </a:solidFill>
                <a:ea typeface="Verdana" pitchFamily="34" charset="0"/>
                <a:cs typeface="Times New Roman" pitchFamily="18" charset="0"/>
              </a:rPr>
              <a:t>результаты</a:t>
            </a:r>
            <a:r>
              <a:rPr lang="ru-RU" altLang="ru-RU" sz="2000" i="1">
                <a:solidFill>
                  <a:srgbClr val="FF0000"/>
                </a:solidFill>
                <a:ea typeface="Verdana" pitchFamily="34" charset="0"/>
                <a:cs typeface="Times New Roman" pitchFamily="18" charset="0"/>
              </a:rPr>
              <a:t> </a:t>
            </a:r>
          </a:p>
          <a:p>
            <a:pPr algn="r"/>
            <a:r>
              <a:rPr lang="ru-RU" altLang="ru-RU" sz="2000" i="1">
                <a:solidFill>
                  <a:srgbClr val="FF0000"/>
                </a:solidFill>
                <a:ea typeface="Verdana" pitchFamily="34" charset="0"/>
                <a:cs typeface="Times New Roman" pitchFamily="18" charset="0"/>
              </a:rPr>
              <a:t>мне давно известны, </a:t>
            </a:r>
          </a:p>
          <a:p>
            <a:pPr algn="r"/>
            <a:r>
              <a:rPr lang="ru-RU" altLang="ru-RU" sz="2000" b="1" i="1">
                <a:solidFill>
                  <a:srgbClr val="FF0000"/>
                </a:solidFill>
                <a:ea typeface="Verdana" pitchFamily="34" charset="0"/>
                <a:cs typeface="Times New Roman" pitchFamily="18" charset="0"/>
              </a:rPr>
              <a:t>я только не знаю</a:t>
            </a:r>
            <a:r>
              <a:rPr lang="ru-RU" altLang="ru-RU" sz="2000" i="1">
                <a:solidFill>
                  <a:srgbClr val="FF0000"/>
                </a:solidFill>
                <a:ea typeface="Verdana" pitchFamily="34" charset="0"/>
                <a:cs typeface="Times New Roman" pitchFamily="18" charset="0"/>
              </a:rPr>
              <a:t>, </a:t>
            </a:r>
          </a:p>
          <a:p>
            <a:pPr algn="r"/>
            <a:r>
              <a:rPr lang="ru-RU" altLang="ru-RU" sz="2000" i="1">
                <a:solidFill>
                  <a:srgbClr val="FF0000"/>
                </a:solidFill>
                <a:ea typeface="Verdana" pitchFamily="34" charset="0"/>
                <a:cs typeface="Times New Roman" pitchFamily="18" charset="0"/>
              </a:rPr>
              <a:t>как </a:t>
            </a:r>
            <a:r>
              <a:rPr lang="ru-RU" altLang="ru-RU" sz="2000" b="1" i="1">
                <a:solidFill>
                  <a:srgbClr val="FF0000"/>
                </a:solidFill>
                <a:ea typeface="Verdana" pitchFamily="34" charset="0"/>
                <a:cs typeface="Times New Roman" pitchFamily="18" charset="0"/>
              </a:rPr>
              <a:t>я</a:t>
            </a:r>
            <a:r>
              <a:rPr lang="ru-RU" altLang="ru-RU" sz="2000" i="1">
                <a:solidFill>
                  <a:srgbClr val="FF0000"/>
                </a:solidFill>
                <a:ea typeface="Verdana" pitchFamily="34" charset="0"/>
                <a:cs typeface="Times New Roman" pitchFamily="18" charset="0"/>
              </a:rPr>
              <a:t> к </a:t>
            </a:r>
            <a:r>
              <a:rPr lang="ru-RU" altLang="ru-RU" sz="2000" b="1" i="1">
                <a:solidFill>
                  <a:srgbClr val="FF0000"/>
                </a:solidFill>
                <a:ea typeface="Verdana" pitchFamily="34" charset="0"/>
                <a:cs typeface="Times New Roman" pitchFamily="18" charset="0"/>
              </a:rPr>
              <a:t>ним</a:t>
            </a:r>
            <a:r>
              <a:rPr lang="ru-RU" altLang="ru-RU" sz="2000" i="1">
                <a:solidFill>
                  <a:srgbClr val="FF0000"/>
                </a:solidFill>
                <a:ea typeface="Verdana" pitchFamily="34" charset="0"/>
                <a:cs typeface="Times New Roman" pitchFamily="18" charset="0"/>
              </a:rPr>
              <a:t> приду. (К. </a:t>
            </a:r>
            <a:r>
              <a:rPr lang="ru-RU" altLang="ru-RU" sz="2000" b="1" i="1">
                <a:solidFill>
                  <a:srgbClr val="FF0000"/>
                </a:solidFill>
                <a:ea typeface="Verdana" pitchFamily="34" charset="0"/>
                <a:cs typeface="Times New Roman" pitchFamily="18" charset="0"/>
              </a:rPr>
              <a:t>Гаусс</a:t>
            </a:r>
            <a:r>
              <a:rPr lang="ru-RU" altLang="ru-RU" sz="2000" i="1">
                <a:solidFill>
                  <a:srgbClr val="FF0000"/>
                </a:solidFill>
                <a:ea typeface="Verdana" pitchFamily="34" charset="0"/>
                <a:cs typeface="Times New Roman" pitchFamily="18" charset="0"/>
              </a:rPr>
              <a:t>)</a:t>
            </a:r>
            <a:endParaRPr lang="ru-RU" altLang="ru-RU" sz="2000">
              <a:ea typeface="Verdana" pitchFamily="34" charset="0"/>
              <a:cs typeface="Times New Roman" pitchFamily="18" charset="0"/>
            </a:endParaRPr>
          </a:p>
          <a:p>
            <a:pPr algn="ctr"/>
            <a:endParaRPr lang="ru-RU" altLang="ru-RU" sz="2400">
              <a:solidFill>
                <a:srgbClr val="FF0000"/>
              </a:solidFill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algn="just"/>
            <a:r>
              <a:rPr lang="ru-RU" altLang="ru-RU" sz="240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	</a:t>
            </a:r>
            <a:r>
              <a:rPr lang="ru-RU" altLang="ru-RU" sz="240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Отработка технологий нанесения металлических контактов с высокой адгезией на чувствительный алмазный элемент и создания гомоэпитаксиальных структур на основе синтетического алмаза для детекторов частиц и преобразователей ионизирующего излучения в электрический ток.</a:t>
            </a:r>
          </a:p>
          <a:p>
            <a:pPr algn="just"/>
            <a:r>
              <a:rPr lang="ru-RU" altLang="ru-RU" sz="240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	Разработка технологии нанесения сетчатых контактов и выбор оптимальной конструкции сетчатого контакта, создание структур на основе алмаз – многослойный металлический контакт. </a:t>
            </a:r>
          </a:p>
          <a:p>
            <a:pPr algn="just"/>
            <a:endParaRPr lang="ru-RU" altLang="ru-RU" sz="1800">
              <a:ea typeface="Verdana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рямоугольник 1"/>
          <p:cNvSpPr>
            <a:spLocks noChangeArrowheads="1"/>
          </p:cNvSpPr>
          <p:nvPr/>
        </p:nvSpPr>
        <p:spPr bwMode="auto">
          <a:xfrm>
            <a:off x="107950" y="188913"/>
            <a:ext cx="8928100" cy="792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000" b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План доклада: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2000" b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1. Материал будущего. Свойства алмаза. 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2000" b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2 Алмазный детектор нейтронов. (Принцип работы).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2000" b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3. Алмазный детектор гамма-излучения (Принцип работы).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2000" b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4. Электронный тракт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2000" b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5. Восстановление исходных спектров нейтронов и гамма-излучения.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2000" b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6. Алмазные гомоэпитаксиальные структуры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2000" b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7. Технология изготовления детекторов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b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8.Преобразователи ионизирующего излучения в электричество на основе гомоэпитксиальных алмазных структур.</a:t>
            </a:r>
            <a:endParaRPr lang="ru-RU" altLang="ru-RU">
              <a:ea typeface="Verdana" pitchFamily="34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ru-RU" altLang="ru-RU" sz="2000" b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9. Алмазные детекторы в проекте ИТЭР (Вертикальная нейтроннай камера).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2000" b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10. Алмазный спектрометр нейтральных частиц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2000" b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11. Измерение нейтронных спектров при взаимодействии протонов с энергией 660 МэВ с подкритической урановой сборкой из природного урана</a:t>
            </a:r>
          </a:p>
          <a:p>
            <a:pPr eaLnBrk="1" hangingPunct="1">
              <a:spcBef>
                <a:spcPct val="50000"/>
              </a:spcBef>
            </a:pPr>
            <a:endParaRPr lang="ru-RU" altLang="ru-RU">
              <a:ea typeface="Verdana" pitchFamily="34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ru-RU" altLang="ru-RU">
              <a:ea typeface="Verdana" pitchFamily="34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ru-RU" altLang="ru-RU" sz="200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DSC02634испр для рекламы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24313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1"/>
          <p:cNvSpPr txBox="1">
            <a:spLocks noChangeArrowheads="1"/>
          </p:cNvSpPr>
          <p:nvPr/>
        </p:nvSpPr>
        <p:spPr bwMode="auto">
          <a:xfrm>
            <a:off x="1588" y="4900613"/>
            <a:ext cx="3849687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defTabSz="912813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defTabSz="912813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defTabSz="912813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defTabSz="912813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defTabSz="912813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defTabSz="912813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defTabSz="912813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defTabSz="912813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Комплекс обеспечивает программно- управляемую прецизионную обработку/резку различных материалов  в  произвольно заданной конфигурации</a:t>
            </a:r>
            <a:r>
              <a:rPr lang="ru-RU" altLang="ru-RU" sz="180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1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3" y="0"/>
            <a:ext cx="5162550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Прямоугольник 4"/>
          <p:cNvSpPr>
            <a:spLocks noChangeArrowheads="1"/>
          </p:cNvSpPr>
          <p:nvPr/>
        </p:nvSpPr>
        <p:spPr bwMode="auto">
          <a:xfrm>
            <a:off x="4778375" y="260350"/>
            <a:ext cx="4335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Высокотемпературная вакуумная печь </a:t>
            </a:r>
            <a:endParaRPr lang="ru-RU" altLang="ru-RU" b="1">
              <a:solidFill>
                <a:srgbClr val="FF0000"/>
              </a:solidFill>
            </a:endParaRPr>
          </a:p>
        </p:txBody>
      </p:sp>
      <p:sp>
        <p:nvSpPr>
          <p:cNvPr id="22534" name="Прямоугольник 5"/>
          <p:cNvSpPr>
            <a:spLocks noChangeArrowheads="1"/>
          </p:cNvSpPr>
          <p:nvPr/>
        </p:nvSpPr>
        <p:spPr bwMode="auto">
          <a:xfrm>
            <a:off x="4024313" y="3760788"/>
            <a:ext cx="4932362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Предназначена для обработки материалов в вакууме или инертной атмосфере. Позволяет проводить процессы закалки, спекания, отжига и другие термические процессы при обработке образцов небольшого объема. Температура отжига – до 2200</a:t>
            </a:r>
            <a:r>
              <a:rPr lang="ru-RU" altLang="ru-RU" sz="2000" baseline="3000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en-US" altLang="ru-RU" sz="2000">
                <a:latin typeface="Times New Roman" pitchFamily="18" charset="0"/>
                <a:cs typeface="Times New Roman" pitchFamily="18" charset="0"/>
              </a:rPr>
              <a:t>(Ar)</a:t>
            </a:r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 в вакууме до 2000</a:t>
            </a:r>
            <a:r>
              <a:rPr lang="ru-RU" altLang="ru-RU" sz="2000" baseline="3000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С</a:t>
            </a:r>
          </a:p>
          <a:p>
            <a:endParaRPr lang="ru-RU" altLang="ru-RU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5" name="TextBox 6"/>
          <p:cNvSpPr txBox="1">
            <a:spLocks noChangeArrowheads="1"/>
          </p:cNvSpPr>
          <p:nvPr/>
        </p:nvSpPr>
        <p:spPr bwMode="auto">
          <a:xfrm>
            <a:off x="-11113" y="30163"/>
            <a:ext cx="4248151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Технологический лазерный комплекс  для изготовления оснастки и обработки алмазов.</a:t>
            </a:r>
          </a:p>
          <a:p>
            <a:endParaRPr lang="ru-RU" altLang="ru-RU" sz="18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-12700"/>
            <a:ext cx="6072187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Прямоугольник 2"/>
          <p:cNvSpPr>
            <a:spLocks noChangeArrowheads="1"/>
          </p:cNvSpPr>
          <p:nvPr/>
        </p:nvSpPr>
        <p:spPr bwMode="auto">
          <a:xfrm>
            <a:off x="0" y="935038"/>
            <a:ext cx="307181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Участок предварительной обработки поверхности кристаллов </a:t>
            </a:r>
          </a:p>
          <a:p>
            <a:pPr eaLnBrk="1" hangingPunct="1"/>
            <a:endParaRPr lang="ru-RU" altLang="ru-RU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altLang="ru-RU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Основные операции:</a:t>
            </a:r>
          </a:p>
          <a:p>
            <a:pPr eaLnBrk="1" hangingPunct="1"/>
            <a:endParaRPr lang="ru-RU" altLang="ru-RU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388" y="4052888"/>
            <a:ext cx="8785225" cy="2400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FontTx/>
              <a:buAutoNum type="arabicParenR"/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очистка от металлов; </a:t>
            </a:r>
          </a:p>
          <a:p>
            <a:pPr>
              <a:lnSpc>
                <a:spcPct val="150000"/>
              </a:lnSpc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2) очистка от органических примесей и удаление графита; </a:t>
            </a:r>
          </a:p>
          <a:p>
            <a:pPr>
              <a:lnSpc>
                <a:spcPct val="150000"/>
              </a:lnSpc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3)обработка поверхности перед напылением контактов в парах ацетона.</a:t>
            </a:r>
          </a:p>
          <a:p>
            <a:pPr>
              <a:lnSpc>
                <a:spcPct val="150000"/>
              </a:lnSpc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 Все операции обработки поводятся в кипящих препаратах при температуре 150-300</a:t>
            </a:r>
            <a:r>
              <a:rPr lang="ru-RU" sz="2000" b="1" baseline="300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 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25" y="188913"/>
            <a:ext cx="5200650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2"/>
          <p:cNvSpPr txBox="1">
            <a:spLocks noChangeArrowheads="1"/>
          </p:cNvSpPr>
          <p:nvPr/>
        </p:nvSpPr>
        <p:spPr bwMode="auto">
          <a:xfrm>
            <a:off x="395288" y="404813"/>
            <a:ext cx="3744912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Высоковакуумная установка ионной чистки образцов пучком аргона или кислорода </a:t>
            </a:r>
          </a:p>
          <a:p>
            <a:endParaRPr lang="ru-RU" altLang="ru-RU" sz="1800"/>
          </a:p>
        </p:txBody>
      </p:sp>
      <p:sp>
        <p:nvSpPr>
          <p:cNvPr id="24580" name="TextBox 3"/>
          <p:cNvSpPr txBox="1">
            <a:spLocks noChangeArrowheads="1"/>
          </p:cNvSpPr>
          <p:nvPr/>
        </p:nvSpPr>
        <p:spPr bwMode="auto">
          <a:xfrm>
            <a:off x="395288" y="1989138"/>
            <a:ext cx="3744912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>После химической обработки поверхность алмаза содержит различные соединения, включая водород и радикалы воды и аммиака. С целью удаления радикалов с поверхности образца кристалл подвергается плазменной обработке. Цель обработки – оксидирование поверхности.</a:t>
            </a:r>
            <a:endParaRPr lang="ru-RU" altLang="ru-RU" sz="2000" b="1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" t="35657" r="-613"/>
          <a:stretch>
            <a:fillRect/>
          </a:stretch>
        </p:blipFill>
        <p:spPr bwMode="auto">
          <a:xfrm>
            <a:off x="20638" y="620713"/>
            <a:ext cx="4281487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" t="13036" r="-525" b="-6123"/>
          <a:stretch>
            <a:fillRect/>
          </a:stretch>
        </p:blipFill>
        <p:spPr bwMode="auto">
          <a:xfrm>
            <a:off x="5003800" y="620713"/>
            <a:ext cx="3609975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Прямоугольник 7"/>
          <p:cNvSpPr>
            <a:spLocks noChangeArrowheads="1"/>
          </p:cNvSpPr>
          <p:nvPr/>
        </p:nvSpPr>
        <p:spPr bwMode="auto">
          <a:xfrm>
            <a:off x="-9525" y="3302000"/>
            <a:ext cx="4414838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2813" eaLnBrk="1" hangingPunct="1"/>
            <a:r>
              <a:rPr lang="ru-RU" altLang="ru-RU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Напылительная установка </a:t>
            </a:r>
            <a:r>
              <a:rPr lang="ru-RU" altLang="ru-RU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DESK V TSC </a:t>
            </a:r>
          </a:p>
          <a:p>
            <a:pPr defTabSz="912813" eaLnBrk="1" hangingPunct="1"/>
            <a:endParaRPr lang="ru-RU" altLang="ru-RU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2813" eaLnBrk="1" hangingPunct="1"/>
            <a:r>
              <a:rPr lang="ru-RU" altLang="ru-RU" sz="2000" b="1">
                <a:latin typeface="Times New Roman" pitchFamily="18" charset="0"/>
              </a:rPr>
              <a:t>предназначена для напыления металлических мишеней с помощью магнетронного распыления в плазме разрядом постоянного тока.</a:t>
            </a:r>
          </a:p>
          <a:p>
            <a:pPr defTabSz="912813" eaLnBrk="1" hangingPunct="1"/>
            <a:r>
              <a:rPr lang="ru-RU" altLang="ru-RU" sz="2000" b="1">
                <a:latin typeface="Times New Roman" pitchFamily="18" charset="0"/>
              </a:rPr>
              <a:t>Все узлы, управляющая электроника, блоки питания и управления располагаются внутри корпуса напылительной установки</a:t>
            </a:r>
            <a:endParaRPr lang="ru-RU" altLang="ru-RU" sz="2000" b="1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25605" name="Прямоугольник 8"/>
          <p:cNvSpPr>
            <a:spLocks noChangeArrowheads="1"/>
          </p:cNvSpPr>
          <p:nvPr/>
        </p:nvSpPr>
        <p:spPr bwMode="auto">
          <a:xfrm>
            <a:off x="4787900" y="3302000"/>
            <a:ext cx="43561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2813" eaLnBrk="1" hangingPunct="1"/>
            <a:r>
              <a:rPr lang="ru-RU" alt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Ультразвуковая сварка</a:t>
            </a:r>
          </a:p>
          <a:p>
            <a:pPr defTabSz="912813" eaLnBrk="1" hangingPunct="1"/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>предназначена для изготовления высокого качества соединений между металлическими поверхностями детектора и контактными проводниками корпуса, монтаж детектора в корпус.</a:t>
            </a:r>
          </a:p>
          <a:p>
            <a:pPr defTabSz="912813" eaLnBrk="1" hangingPunct="1"/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>Технологические работы по микросварке на металлических поверхностях алмазной пластины;</a:t>
            </a:r>
            <a:endParaRPr lang="ru-RU" altLang="ru-RU" sz="2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46038"/>
            <a:ext cx="4000500" cy="333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Прямоугольник 9"/>
          <p:cNvSpPr>
            <a:spLocks noChangeArrowheads="1"/>
          </p:cNvSpPr>
          <p:nvPr/>
        </p:nvSpPr>
        <p:spPr bwMode="auto">
          <a:xfrm>
            <a:off x="4500563" y="3397250"/>
            <a:ext cx="443230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2813" eaLnBrk="1" hangingPunct="1"/>
            <a:r>
              <a:rPr lang="ru-RU" alt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Электронный микроскоп</a:t>
            </a:r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defTabSz="912813" eaLnBrk="1" hangingPunct="1"/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>предназначен для исследования поверхность алмаза как на образах, построенных в отраженных  электронных лучах, так и получать сопутствующие картины катодолюминесценции,  дающие точное положение зон кристалла с повышенной плотность дислокаций,  примесей и зон напряжений в кристалле.</a:t>
            </a:r>
            <a:endParaRPr lang="ru-RU" altLang="ru-RU" sz="2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2813" eaLnBrk="1" hangingPunct="1"/>
            <a:endParaRPr lang="ru-RU" alt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3946525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Прямоугольник 1"/>
          <p:cNvSpPr>
            <a:spLocks noChangeArrowheads="1"/>
          </p:cNvSpPr>
          <p:nvPr/>
        </p:nvSpPr>
        <p:spPr bwMode="auto">
          <a:xfrm>
            <a:off x="80963" y="-38100"/>
            <a:ext cx="3662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Атомно-силовой микроскоп</a:t>
            </a:r>
          </a:p>
        </p:txBody>
      </p:sp>
      <p:pic>
        <p:nvPicPr>
          <p:cNvPr id="266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3897313"/>
            <a:ext cx="3956050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-68263" y="3386138"/>
            <a:ext cx="4279901" cy="5159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Спектрометр </a:t>
            </a:r>
            <a:r>
              <a:rPr 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HR4000 </a:t>
            </a:r>
            <a:r>
              <a:rPr lang="ru-RU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200-1100 </a:t>
            </a:r>
            <a:r>
              <a:rPr lang="en-US" sz="2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нм</a:t>
            </a:r>
            <a:r>
              <a:rPr lang="ru-RU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84275"/>
            <a:ext cx="7523162" cy="56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468313" y="-122238"/>
            <a:ext cx="7848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Испытательный стенд чувствительных элементов детекторов и преобразователей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3"/>
          <p:cNvSpPr txBox="1">
            <a:spLocks noChangeArrowheads="1"/>
          </p:cNvSpPr>
          <p:nvPr/>
        </p:nvSpPr>
        <p:spPr bwMode="auto">
          <a:xfrm>
            <a:off x="3059113" y="1989138"/>
            <a:ext cx="2913062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Качество адгезии определялось по прочности приварки золотой проволоки к контакту. минимальная нагрузка золотой проволоки на разрыв составляет 8 г. 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Толщина контакта: 30 нм;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Диаметр проволоки: 27 мкм.</a:t>
            </a:r>
          </a:p>
          <a:p>
            <a:endParaRPr lang="ru-RU" altLang="ru-RU" sz="20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5" name="Рисунок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05000"/>
            <a:ext cx="2700337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4"/>
          <p:cNvSpPr txBox="1">
            <a:spLocks noChangeArrowheads="1"/>
          </p:cNvSpPr>
          <p:nvPr/>
        </p:nvSpPr>
        <p:spPr bwMode="auto">
          <a:xfrm>
            <a:off x="638175" y="188913"/>
            <a:ext cx="81089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000" b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Контакты алмазных детекторов:</a:t>
            </a:r>
          </a:p>
          <a:p>
            <a:pPr eaLnBrk="1" hangingPunct="1"/>
            <a:r>
              <a:rPr lang="ru-RU" altLang="ru-RU" sz="2000" b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-высокая адгезионная и механическая прочность</a:t>
            </a:r>
          </a:p>
          <a:p>
            <a:pPr eaLnBrk="1" hangingPunct="1"/>
            <a:r>
              <a:rPr lang="ru-RU" altLang="ru-RU" sz="2000" b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- стойкость к истиранию и царапанию;</a:t>
            </a:r>
          </a:p>
          <a:p>
            <a:pPr eaLnBrk="1" hangingPunct="1"/>
            <a:r>
              <a:rPr lang="ru-RU" altLang="ru-RU" sz="2000" b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-воспроизводимые электрические свойства.</a:t>
            </a:r>
          </a:p>
          <a:p>
            <a:pPr eaLnBrk="1" hangingPunct="1"/>
            <a:endParaRPr lang="ru-RU" altLang="ru-RU" sz="2400" b="1">
              <a:solidFill>
                <a:srgbClr val="003399"/>
              </a:solidFill>
              <a:latin typeface="Times New Roman" pitchFamily="18" charset="0"/>
            </a:endParaRPr>
          </a:p>
        </p:txBody>
      </p:sp>
      <p:sp>
        <p:nvSpPr>
          <p:cNvPr id="28677" name="TextBox 6"/>
          <p:cNvSpPr txBox="1">
            <a:spLocks noChangeArrowheads="1"/>
          </p:cNvSpPr>
          <p:nvPr/>
        </p:nvSpPr>
        <p:spPr bwMode="auto">
          <a:xfrm>
            <a:off x="179388" y="5576888"/>
            <a:ext cx="2700337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>Приваренная золотая проволока к золотому контакту.</a:t>
            </a:r>
          </a:p>
          <a:p>
            <a:pPr eaLnBrk="1" hangingPunct="1"/>
            <a:endParaRPr lang="ru-RU" altLang="ru-RU" sz="1800">
              <a:latin typeface="Calibri" pitchFamily="34" charset="0"/>
            </a:endParaRPr>
          </a:p>
        </p:txBody>
      </p:sp>
      <p:pic>
        <p:nvPicPr>
          <p:cNvPr id="28678" name="Рисунок 16" descr="WX40 под наклоном_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708275"/>
            <a:ext cx="2274887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Box 10"/>
          <p:cNvSpPr txBox="1">
            <a:spLocks noChangeArrowheads="1"/>
          </p:cNvSpPr>
          <p:nvPr/>
        </p:nvSpPr>
        <p:spPr bwMode="auto">
          <a:xfrm>
            <a:off x="6086475" y="5319713"/>
            <a:ext cx="305752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>алмазная пластина с тремя чувствительными элементами диаметром 3 мм, 0,95 мм и 0,3 мм </a:t>
            </a:r>
          </a:p>
        </p:txBody>
      </p:sp>
      <p:pic>
        <p:nvPicPr>
          <p:cNvPr id="28680" name="Picture 4" descr="знак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409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938"/>
            <a:ext cx="4530725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7938"/>
            <a:ext cx="4581525" cy="511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411162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4"/>
          <p:cNvSpPr txBox="1">
            <a:spLocks noChangeArrowheads="1"/>
          </p:cNvSpPr>
          <p:nvPr/>
        </p:nvSpPr>
        <p:spPr bwMode="auto">
          <a:xfrm>
            <a:off x="466725" y="5373688"/>
            <a:ext cx="36734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800"/>
              <a:t>Увеличенный участок зоны травления кристалла </a:t>
            </a:r>
            <a:r>
              <a:rPr lang="en-US" altLang="ru-RU" sz="1800"/>
              <a:t>G</a:t>
            </a:r>
            <a:r>
              <a:rPr lang="ru-RU" altLang="ru-RU" sz="1800"/>
              <a:t>15</a:t>
            </a:r>
          </a:p>
          <a:p>
            <a:endParaRPr lang="ru-RU" altLang="ru-RU" sz="1800"/>
          </a:p>
        </p:txBody>
      </p:sp>
      <p:pic>
        <p:nvPicPr>
          <p:cNvPr id="30724" name="Рисунок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3644900"/>
            <a:ext cx="43243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6"/>
          <p:cNvSpPr txBox="1">
            <a:spLocks noChangeArrowheads="1"/>
          </p:cNvSpPr>
          <p:nvPr/>
        </p:nvSpPr>
        <p:spPr bwMode="auto">
          <a:xfrm>
            <a:off x="5003800" y="5445125"/>
            <a:ext cx="38163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800">
                <a:latin typeface="Times New Roman" pitchFamily="18" charset="0"/>
                <a:cs typeface="Times New Roman" pitchFamily="18" charset="0"/>
              </a:rPr>
              <a:t>Участок сканирования травленой и нетравленой поверхности кристалла </a:t>
            </a:r>
            <a:r>
              <a:rPr lang="en-US" altLang="ru-RU" sz="180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ru-RU" altLang="ru-RU" sz="1800">
                <a:latin typeface="Times New Roman" pitchFamily="18" charset="0"/>
                <a:cs typeface="Times New Roman" pitchFamily="18" charset="0"/>
              </a:rPr>
              <a:t>15.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1" descr="C:\Users\НОЦ ЦАРСНИ 2\Desktop\Документы Шапкина\06_07\wx43-10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3352800" cy="268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Рисунок 2" descr="C:\Users\НОЦ ЦАРСНИ 2\Desktop\Документы Шапкина\06_07\wx43-11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88913"/>
            <a:ext cx="33559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Рисунок 3" descr="C:\Users\НОЦ ЦАРСНИ 2\Desktop\Документы Шапкина\06_07\wx43-12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213100"/>
            <a:ext cx="3352800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Рисунок 4" descr="C:\Users\НОЦ ЦАРСНИ 2\Desktop\Документы Шапкина\06_07\wx43-13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213100"/>
            <a:ext cx="3355975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Box 5"/>
          <p:cNvSpPr txBox="1">
            <a:spLocks noChangeArrowheads="1"/>
          </p:cNvSpPr>
          <p:nvPr/>
        </p:nvSpPr>
        <p:spPr bwMode="auto">
          <a:xfrm>
            <a:off x="3059113" y="6211888"/>
            <a:ext cx="35290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800">
                <a:latin typeface="Times New Roman" pitchFamily="18" charset="0"/>
                <a:cs typeface="Times New Roman" pitchFamily="18" charset="0"/>
              </a:rPr>
              <a:t>Образец </a:t>
            </a:r>
            <a:r>
              <a:rPr lang="en-US" altLang="ru-RU" sz="1800">
                <a:latin typeface="Times New Roman" pitchFamily="18" charset="0"/>
                <a:cs typeface="Times New Roman" pitchFamily="18" charset="0"/>
              </a:rPr>
              <a:t>WX</a:t>
            </a:r>
            <a:r>
              <a:rPr lang="ru-RU" altLang="ru-RU" sz="1800">
                <a:latin typeface="Times New Roman" pitchFamily="18" charset="0"/>
                <a:cs typeface="Times New Roman" pitchFamily="18" charset="0"/>
              </a:rPr>
              <a:t>43 </a:t>
            </a:r>
            <a:r>
              <a:rPr lang="en-US" altLang="ru-RU" sz="180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altLang="ru-RU" sz="1800">
                <a:latin typeface="Times New Roman" pitchFamily="18" charset="0"/>
                <a:cs typeface="Times New Roman" pitchFamily="18" charset="0"/>
              </a:rPr>
              <a:t>10000÷80000.</a:t>
            </a:r>
          </a:p>
          <a:p>
            <a:endParaRPr lang="ru-RU" altLang="ru-RU" sz="1800"/>
          </a:p>
        </p:txBody>
      </p:sp>
      <p:sp>
        <p:nvSpPr>
          <p:cNvPr id="2" name="Rectangle 1"/>
          <p:cNvSpPr/>
          <p:nvPr/>
        </p:nvSpPr>
        <p:spPr>
          <a:xfrm>
            <a:off x="2895868" y="3244334"/>
            <a:ext cx="3352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Слишком свободный человек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Прямоугольник 1"/>
          <p:cNvSpPr>
            <a:spLocks noChangeArrowheads="1"/>
          </p:cNvSpPr>
          <p:nvPr/>
        </p:nvSpPr>
        <p:spPr bwMode="auto">
          <a:xfrm>
            <a:off x="179388" y="58738"/>
            <a:ext cx="8785225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Преимущества алмаза как материала для создания электронной компонентной базы  измерительных приборов:</a:t>
            </a:r>
          </a:p>
          <a:p>
            <a:pPr algn="ctr" eaLnBrk="1" hangingPunct="1"/>
            <a:r>
              <a:rPr lang="ru-RU" altLang="ru-RU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altLang="ru-RU" sz="2200" b="1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Tx/>
              <a:buAutoNum type="arabicPeriod"/>
            </a:pPr>
            <a:r>
              <a:rPr lang="ru-RU" altLang="ru-RU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Радиационная стойкость</a:t>
            </a:r>
            <a:r>
              <a:rPr lang="en-US" altLang="ru-RU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2200" b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altLang="ru-RU" sz="2200" b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1 Град по гамма -излучению, по быстрым нейтронам 10</a:t>
            </a:r>
            <a:r>
              <a:rPr lang="ru-RU" altLang="ru-RU" sz="2200" b="1" baseline="3000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ru-RU" altLang="ru-RU" sz="2200" b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нейтрон/см</a:t>
            </a:r>
            <a:r>
              <a:rPr lang="ru-RU" altLang="ru-RU" sz="2200" b="1" baseline="3000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ru-RU" sz="2200" b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); </a:t>
            </a:r>
          </a:p>
          <a:p>
            <a:pPr algn="just" eaLnBrk="1" hangingPunct="1">
              <a:buFontTx/>
              <a:buAutoNum type="arabicPeriod"/>
            </a:pPr>
            <a:r>
              <a:rPr lang="ru-RU" altLang="ru-RU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Малое сечение нейтронных трансмутаций;</a:t>
            </a:r>
          </a:p>
          <a:p>
            <a:pPr algn="just" eaLnBrk="1" hangingPunct="1">
              <a:buFontTx/>
              <a:buAutoNum type="arabicPeriod"/>
            </a:pPr>
            <a:r>
              <a:rPr lang="ru-RU" altLang="ru-RU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Компактность(размер типичного монокристалла 4.5*4.5*0.5 мм</a:t>
            </a:r>
            <a:r>
              <a:rPr lang="ru-RU" altLang="ru-RU" sz="2200" b="1" baseline="3000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altLang="ru-RU" sz="2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);</a:t>
            </a:r>
            <a:endParaRPr lang="ru-RU" altLang="ru-RU" sz="22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Tx/>
              <a:buAutoNum type="arabicPeriod"/>
            </a:pPr>
            <a:r>
              <a:rPr lang="ru-RU" altLang="ru-RU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Химическая инертность;</a:t>
            </a:r>
          </a:p>
          <a:p>
            <a:pPr algn="just" eaLnBrk="1" hangingPunct="1"/>
            <a:r>
              <a:rPr lang="ru-RU" altLang="ru-RU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5. Механическая прочность;</a:t>
            </a:r>
          </a:p>
          <a:p>
            <a:pPr algn="just" eaLnBrk="1" hangingPunct="1"/>
            <a:r>
              <a:rPr lang="ru-RU" altLang="ru-RU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6. Высокая теплопроводность (</a:t>
            </a:r>
            <a:r>
              <a:rPr lang="ru-RU" altLang="ru-RU" sz="2200" b="1">
                <a:latin typeface="Times New Roman" pitchFamily="18" charset="0"/>
                <a:cs typeface="Times New Roman" pitchFamily="18" charset="0"/>
              </a:rPr>
              <a:t>выше чем у меди</a:t>
            </a:r>
            <a:r>
              <a:rPr lang="ru-RU" altLang="ru-RU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algn="just" eaLnBrk="1" hangingPunct="1"/>
            <a:r>
              <a:rPr lang="ru-RU" altLang="ru-RU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7. Отсутствие чувствительности к излучению в видимом диапазоне; </a:t>
            </a:r>
          </a:p>
          <a:p>
            <a:pPr algn="just" eaLnBrk="1" hangingPunct="1"/>
            <a:r>
              <a:rPr lang="ru-RU" altLang="ru-RU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8. Возможности работы при высоких температурах (до 300</a:t>
            </a:r>
            <a:r>
              <a:rPr lang="ru-RU" altLang="ru-RU" sz="2200" b="1" baseline="30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ru-RU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С);</a:t>
            </a:r>
          </a:p>
          <a:p>
            <a:pPr algn="just" eaLnBrk="1" hangingPunct="1"/>
            <a:r>
              <a:rPr lang="ru-RU" altLang="ru-RU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9.Высокие подвижность и скорости дрейфа носителей зарядов (обеспечивают высокую эффективность и разрешение в режиме счета частиц и амплитудный анализ спектров отклика при высоких загрузках);</a:t>
            </a:r>
          </a:p>
          <a:p>
            <a:pPr algn="just" eaLnBrk="1" hangingPunct="1"/>
            <a:r>
              <a:rPr lang="ru-RU" altLang="ru-RU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10. Напряжение пробоя 10 МВ</a:t>
            </a:r>
            <a:r>
              <a:rPr lang="en-US" altLang="ru-RU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altLang="ru-RU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см; </a:t>
            </a:r>
          </a:p>
          <a:p>
            <a:pPr algn="just" eaLnBrk="1" hangingPunct="1"/>
            <a:r>
              <a:rPr lang="ru-RU" altLang="ru-RU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11. Тканеэквивалентность.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12976"/>
            <a:ext cx="40386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467544" y="594519"/>
            <a:ext cx="8424862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Применения алмазных детекторов.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2000" b="1" dirty="0" smtClean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2000" b="1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2000" b="1" dirty="0" smtClean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0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8.Преобразователи </a:t>
            </a:r>
            <a:r>
              <a:rPr lang="ru-RU" altLang="ru-RU" sz="20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ионизирующего излучения в электричество на основе </a:t>
            </a:r>
            <a:r>
              <a:rPr lang="ru-RU" altLang="ru-RU" sz="2000" b="1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гомоэпитксиальных</a:t>
            </a:r>
            <a:r>
              <a:rPr lang="ru-RU" altLang="ru-RU" sz="20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алмазных структур.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2000" b="1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797" name="Рисунок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365104"/>
            <a:ext cx="345598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52120" y="1340768"/>
            <a:ext cx="33123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rgbClr val="FF0000"/>
                </a:solidFill>
              </a:rPr>
              <a:t>Леклерк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Бюффон</a:t>
            </a:r>
            <a:r>
              <a:rPr lang="ru-RU" dirty="0">
                <a:solidFill>
                  <a:srgbClr val="FF0000"/>
                </a:solidFill>
              </a:rPr>
              <a:t>: </a:t>
            </a:r>
            <a:r>
              <a:rPr lang="ru-RU" dirty="0" smtClean="0">
                <a:solidFill>
                  <a:srgbClr val="FF0000"/>
                </a:solidFill>
              </a:rPr>
              <a:t>«Если</a:t>
            </a:r>
            <a:r>
              <a:rPr lang="ru-RU" dirty="0">
                <a:solidFill>
                  <a:srgbClr val="FF0000"/>
                </a:solidFill>
              </a:rPr>
              <a:t> </a:t>
            </a:r>
            <a:r>
              <a:rPr lang="ru-RU" b="1" dirty="0">
                <a:solidFill>
                  <a:srgbClr val="FF0000"/>
                </a:solidFill>
              </a:rPr>
              <a:t>природа</a:t>
            </a:r>
            <a:r>
              <a:rPr lang="ru-RU" dirty="0">
                <a:solidFill>
                  <a:srgbClr val="FF0000"/>
                </a:solidFill>
              </a:rPr>
              <a:t> </a:t>
            </a:r>
            <a:r>
              <a:rPr lang="ru-RU" b="1" dirty="0">
                <a:solidFill>
                  <a:srgbClr val="FF0000"/>
                </a:solidFill>
              </a:rPr>
              <a:t>делает</a:t>
            </a:r>
            <a:r>
              <a:rPr lang="ru-RU" dirty="0">
                <a:solidFill>
                  <a:srgbClr val="FF0000"/>
                </a:solidFill>
              </a:rPr>
              <a:t> </a:t>
            </a:r>
            <a:r>
              <a:rPr lang="ru-RU" b="1" dirty="0">
                <a:solidFill>
                  <a:srgbClr val="FF0000"/>
                </a:solidFill>
              </a:rPr>
              <a:t>шаг</a:t>
            </a:r>
            <a:r>
              <a:rPr lang="ru-RU" dirty="0">
                <a:solidFill>
                  <a:srgbClr val="FF0000"/>
                </a:solidFill>
              </a:rPr>
              <a:t>, то он направлен </a:t>
            </a:r>
            <a:r>
              <a:rPr lang="ru-RU" b="1" dirty="0">
                <a:solidFill>
                  <a:srgbClr val="FF0000"/>
                </a:solidFill>
              </a:rPr>
              <a:t>сразу во</a:t>
            </a:r>
            <a:r>
              <a:rPr lang="ru-RU" dirty="0">
                <a:solidFill>
                  <a:srgbClr val="FF0000"/>
                </a:solidFill>
              </a:rPr>
              <a:t> </a:t>
            </a:r>
            <a:r>
              <a:rPr lang="ru-RU" b="1" dirty="0">
                <a:solidFill>
                  <a:srgbClr val="FF0000"/>
                </a:solidFill>
              </a:rPr>
              <a:t>все</a:t>
            </a:r>
            <a:r>
              <a:rPr lang="ru-RU" dirty="0">
                <a:solidFill>
                  <a:srgbClr val="FF0000"/>
                </a:solidFill>
              </a:rPr>
              <a:t> </a:t>
            </a:r>
            <a:r>
              <a:rPr lang="ru-RU" b="1" dirty="0">
                <a:solidFill>
                  <a:srgbClr val="FF0000"/>
                </a:solidFill>
              </a:rPr>
              <a:t>стороны</a:t>
            </a:r>
            <a:r>
              <a:rPr lang="ru-RU" dirty="0">
                <a:solidFill>
                  <a:srgbClr val="FF0000"/>
                </a:solidFill>
              </a:rPr>
              <a:t>".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4172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9" r="39754" b="30783"/>
          <a:stretch>
            <a:fillRect/>
          </a:stretch>
        </p:blipFill>
        <p:spPr bwMode="auto">
          <a:xfrm>
            <a:off x="30163" y="1206500"/>
            <a:ext cx="3314700" cy="331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2"/>
          <p:cNvSpPr txBox="1">
            <a:spLocks noChangeArrowheads="1"/>
          </p:cNvSpPr>
          <p:nvPr/>
        </p:nvSpPr>
        <p:spPr bwMode="auto">
          <a:xfrm>
            <a:off x="28575" y="5084763"/>
            <a:ext cx="3095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Кристалл с нанесенными полупрозрачными контактами через маску.</a:t>
            </a:r>
          </a:p>
        </p:txBody>
      </p:sp>
      <p:pic>
        <p:nvPicPr>
          <p:cNvPr id="34820" name="Рисунок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6" r="13536" b="13194"/>
          <a:stretch>
            <a:fillRect/>
          </a:stretch>
        </p:blipFill>
        <p:spPr bwMode="auto">
          <a:xfrm>
            <a:off x="5348288" y="1206500"/>
            <a:ext cx="3630612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Box 4"/>
          <p:cNvSpPr txBox="1">
            <a:spLocks noChangeArrowheads="1"/>
          </p:cNvSpPr>
          <p:nvPr/>
        </p:nvSpPr>
        <p:spPr bwMode="auto">
          <a:xfrm>
            <a:off x="3671888" y="1420813"/>
            <a:ext cx="1512887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Кристалл с нанесенными полупрозрачными контактами, полученными травлением ионным кислородным пучком через маску.</a:t>
            </a:r>
          </a:p>
        </p:txBody>
      </p:sp>
      <p:sp>
        <p:nvSpPr>
          <p:cNvPr id="34822" name="TextBox 5"/>
          <p:cNvSpPr txBox="1">
            <a:spLocks noChangeArrowheads="1"/>
          </p:cNvSpPr>
          <p:nvPr/>
        </p:nvSpPr>
        <p:spPr bwMode="auto">
          <a:xfrm>
            <a:off x="971550" y="260350"/>
            <a:ext cx="69135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Кристаллы с полупрозрачными контактами с периодом 100 мкм и шириной щели 50 мк.</a:t>
            </a:r>
          </a:p>
        </p:txBody>
      </p:sp>
      <p:sp>
        <p:nvSpPr>
          <p:cNvPr id="34823" name="TextBox 1"/>
          <p:cNvSpPr txBox="1">
            <a:spLocks noChangeArrowheads="1"/>
          </p:cNvSpPr>
          <p:nvPr/>
        </p:nvSpPr>
        <p:spPr bwMode="auto">
          <a:xfrm>
            <a:off x="3563938" y="5876925"/>
            <a:ext cx="57975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dirty="0"/>
              <a:t>О</a:t>
            </a:r>
            <a:r>
              <a:rPr lang="ru-RU" altLang="ru-RU" sz="1800" dirty="0" smtClean="0"/>
              <a:t>тработана </a:t>
            </a:r>
            <a:r>
              <a:rPr lang="ru-RU" altLang="ru-RU" sz="1800" dirty="0"/>
              <a:t>технология получения полупрозрачных контактов из золота, алюминия и платины. </a:t>
            </a:r>
          </a:p>
        </p:txBody>
      </p:sp>
    </p:spTree>
    <p:extLst>
      <p:ext uri="{BB962C8B-B14F-4D97-AF65-F5344CB8AC3E}">
        <p14:creationId xmlns:p14="http://schemas.microsoft.com/office/powerpoint/2010/main" val="383526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1619250" y="2133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graphicFrame>
        <p:nvGraphicFramePr>
          <p:cNvPr id="35843" name="Объект 2"/>
          <p:cNvGraphicFramePr>
            <a:graphicFrameLocks noChangeAspect="1"/>
          </p:cNvGraphicFramePr>
          <p:nvPr/>
        </p:nvGraphicFramePr>
        <p:xfrm>
          <a:off x="323850" y="1628775"/>
          <a:ext cx="4683125" cy="331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4" r:id="rId3" imgW="4276954" imgH="3023616" progId="Origin50.Graph">
                  <p:embed/>
                </p:oleObj>
              </mc:Choice>
              <mc:Fallback>
                <p:oleObj r:id="rId3" imgW="4276954" imgH="3023616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628775"/>
                        <a:ext cx="4683125" cy="331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4" name="TextBox 3"/>
          <p:cNvSpPr txBox="1">
            <a:spLocks noChangeArrowheads="1"/>
          </p:cNvSpPr>
          <p:nvPr/>
        </p:nvSpPr>
        <p:spPr bwMode="auto">
          <a:xfrm>
            <a:off x="323850" y="331788"/>
            <a:ext cx="85169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Вольт-амперные характеристики алмазного фотопреобразователя на основе (</a:t>
            </a:r>
            <a:r>
              <a:rPr lang="en-US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p-i)-</a:t>
            </a: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структуры с разными контактами (</a:t>
            </a:r>
            <a:r>
              <a:rPr lang="en-US" altLang="ru-RU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Au,Pt </a:t>
            </a: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) под УФ облучением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35845" name="Рисунок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1527175"/>
            <a:ext cx="3840163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Box 5"/>
          <p:cNvSpPr txBox="1">
            <a:spLocks noChangeArrowheads="1"/>
          </p:cNvSpPr>
          <p:nvPr/>
        </p:nvSpPr>
        <p:spPr bwMode="auto">
          <a:xfrm>
            <a:off x="179388" y="5116513"/>
            <a:ext cx="8523287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К.п.д. преобразователя для: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УФ-излучения 220 нм ~12-15%,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альфа-излучения  ~6%,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рентгеновского излучения~8,5%.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35847" name="Рисунок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3" t="15286" r="15240" b="12717"/>
          <a:stretch>
            <a:fillRect/>
          </a:stretch>
        </p:blipFill>
        <p:spPr bwMode="auto">
          <a:xfrm>
            <a:off x="5797550" y="4476750"/>
            <a:ext cx="3043238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69898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96752"/>
            <a:ext cx="871296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Алмазные детекторы в проекте ИТЭР (Вертикальная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нейтроннай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камера).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algn="just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человечество удовлетворяет свои потребности в энергии, главным образом, сжигая нефть, газ и уголь. Но их запасы ограничены. Кроме того, нефть и газ – это не только топливо, но и ценное сырье для получения ряда химических продуктов, производства белка и других жизненно важных веществ. Поискам альтернативных источников энергии заняты ученые многих промышленно развитых стран. </a:t>
            </a:r>
          </a:p>
          <a:p>
            <a:pPr algn="just"/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Освоение термоядерной энергией является важным шагом в решении энергетических проблем человечества.  Термоядерный реактор неисчерпаемый источник энергии.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228184" y="188640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Без энергии нет счастья на земле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58759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836712"/>
            <a:ext cx="878497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Основой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термоядерного горения являются термоядерные реакции: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/>
              <a:t>D+T - 4He+n +17,6 </a:t>
            </a:r>
            <a:r>
              <a:rPr lang="ru-RU" b="1" dirty="0" err="1" smtClean="0"/>
              <a:t>Мэв</a:t>
            </a:r>
            <a:r>
              <a:rPr lang="ru-RU" b="1" dirty="0" smtClean="0"/>
              <a:t>             </a:t>
            </a:r>
            <a:r>
              <a:rPr lang="en-US" b="1" dirty="0" smtClean="0"/>
              <a:t> </a:t>
            </a:r>
            <a:r>
              <a:rPr lang="en-US" b="1" dirty="0"/>
              <a:t>n(14,1 </a:t>
            </a:r>
            <a:r>
              <a:rPr lang="ru-RU" b="1" dirty="0" err="1"/>
              <a:t>Мэв</a:t>
            </a:r>
            <a:r>
              <a:rPr lang="en-US" b="1" dirty="0"/>
              <a:t>)</a:t>
            </a:r>
            <a:endParaRPr lang="ru-RU" dirty="0"/>
          </a:p>
          <a:p>
            <a:r>
              <a:rPr lang="en-US" b="1" dirty="0"/>
              <a:t>                </a:t>
            </a:r>
            <a:r>
              <a:rPr lang="ru-RU" b="1" dirty="0" err="1"/>
              <a:t>T+p</a:t>
            </a:r>
            <a:r>
              <a:rPr lang="ru-RU" b="1" dirty="0"/>
              <a:t> +4 </a:t>
            </a:r>
            <a:r>
              <a:rPr lang="ru-RU" b="1" dirty="0" err="1"/>
              <a:t>Мэв</a:t>
            </a:r>
            <a:r>
              <a:rPr lang="ru-RU" b="1" dirty="0"/>
              <a:t>                     T(1,1 </a:t>
            </a:r>
            <a:r>
              <a:rPr lang="ru-RU" b="1" dirty="0" err="1"/>
              <a:t>Мэв</a:t>
            </a:r>
            <a:r>
              <a:rPr lang="ru-RU" b="1" dirty="0"/>
              <a:t>)</a:t>
            </a:r>
            <a:endParaRPr lang="ru-RU" dirty="0"/>
          </a:p>
          <a:p>
            <a:r>
              <a:rPr lang="en-US" b="1" dirty="0"/>
              <a:t>D</a:t>
            </a:r>
            <a:r>
              <a:rPr lang="ru-RU" b="1" dirty="0"/>
              <a:t>+</a:t>
            </a:r>
            <a:r>
              <a:rPr lang="en-US" b="1" dirty="0"/>
              <a:t>D</a:t>
            </a:r>
            <a:r>
              <a:rPr lang="ru-RU" b="1" dirty="0"/>
              <a:t> –</a:t>
            </a:r>
            <a:endParaRPr lang="ru-RU" dirty="0"/>
          </a:p>
          <a:p>
            <a:r>
              <a:rPr lang="ru-RU" b="1" dirty="0"/>
              <a:t>               </a:t>
            </a:r>
            <a:r>
              <a:rPr lang="en-US" b="1" dirty="0"/>
              <a:t>3He+n +3,3 </a:t>
            </a:r>
            <a:r>
              <a:rPr lang="en-US" b="1" dirty="0" err="1"/>
              <a:t>Мэв</a:t>
            </a:r>
            <a:r>
              <a:rPr lang="en-US" b="1" dirty="0"/>
              <a:t>            n(2,45 </a:t>
            </a:r>
            <a:r>
              <a:rPr lang="en-US" b="1" dirty="0" err="1"/>
              <a:t>Мэв</a:t>
            </a:r>
            <a:r>
              <a:rPr lang="en-US" b="1" dirty="0"/>
              <a:t>)</a:t>
            </a:r>
            <a:endParaRPr lang="ru-RU" dirty="0"/>
          </a:p>
          <a:p>
            <a:r>
              <a:rPr lang="en-US" b="1" dirty="0"/>
              <a:t>D+T - 4He+n +17,6 </a:t>
            </a:r>
            <a:r>
              <a:rPr lang="en-US" b="1" dirty="0" err="1"/>
              <a:t>Мэв</a:t>
            </a:r>
            <a:r>
              <a:rPr lang="en-US" b="1" dirty="0"/>
              <a:t> n(14,1 </a:t>
            </a:r>
            <a:r>
              <a:rPr lang="en-US" b="1" dirty="0" err="1"/>
              <a:t>Мэв</a:t>
            </a:r>
            <a:r>
              <a:rPr lang="en-US" b="1" dirty="0"/>
              <a:t>)</a:t>
            </a:r>
            <a:endParaRPr lang="ru-RU" dirty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824909" y="8623101"/>
            <a:ext cx="8316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Несколько  информации по ресурсам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51520" y="219782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50000"/>
              </a:spcBef>
            </a:pPr>
            <a:r>
              <a:rPr lang="ru-RU" altLang="ru-RU" sz="2200" b="1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9.Алмазные детекторы в проекте ИТЭР (Вертикальная </a:t>
            </a:r>
            <a:r>
              <a:rPr lang="ru-RU" altLang="ru-RU" sz="2200" b="1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нейтроннай</a:t>
            </a:r>
            <a:r>
              <a:rPr lang="ru-RU" altLang="ru-RU" sz="2200" b="1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камера).</a:t>
            </a:r>
            <a:endParaRPr lang="ru-RU" altLang="ru-RU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4384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77" b="-1818"/>
          <a:stretch/>
        </p:blipFill>
        <p:spPr>
          <a:xfrm>
            <a:off x="3651289" y="116632"/>
            <a:ext cx="5508369" cy="47456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9" t="54544" r="20096" b="25455"/>
          <a:stretch/>
        </p:blipFill>
        <p:spPr>
          <a:xfrm>
            <a:off x="4860032" y="5703678"/>
            <a:ext cx="2376264" cy="7920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5" t="12727" r="-592" b="45456"/>
          <a:stretch/>
        </p:blipFill>
        <p:spPr>
          <a:xfrm>
            <a:off x="323528" y="4880966"/>
            <a:ext cx="4258816" cy="1656184"/>
          </a:xfrm>
          <a:prstGeom prst="rect">
            <a:avLst/>
          </a:prstGeom>
        </p:spPr>
      </p:pic>
      <p:pic>
        <p:nvPicPr>
          <p:cNvPr id="6" name="Picture 2" descr="http://www.iterrf.ru/dlya_zagruzki/Presen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92696"/>
            <a:ext cx="3651289" cy="314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4078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548680"/>
            <a:ext cx="84249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Одной из ключевых диагностик термоядерного реактора является нейтронная диагностика.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нейтронная диагностики: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-контроль термоядерной мощности;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флюенса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первой стенке;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-определение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температуры плазмы;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-определение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профиля нейтронного источника.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нейтронной диагностики ИТЭР: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-радиальная и вертикальная нейтронные камеры;</a:t>
            </a:r>
          </a:p>
          <a:p>
            <a:pPr marL="342900" indent="-342900" algn="just">
              <a:buFontTx/>
              <a:buChar char="-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диверторный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монитор нейтронного потока;</a:t>
            </a:r>
          </a:p>
          <a:p>
            <a:pPr marL="342900" indent="-342900" algn="just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нейтронная активационная система; </a:t>
            </a:r>
          </a:p>
          <a:p>
            <a:pPr marL="342900" indent="-342900" algn="just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нейтронные спектрометры. </a:t>
            </a:r>
          </a:p>
        </p:txBody>
      </p:sp>
    </p:spTree>
    <p:extLst>
      <p:ext uri="{BB962C8B-B14F-4D97-AF65-F5344CB8AC3E}">
        <p14:creationId xmlns:p14="http://schemas.microsoft.com/office/powerpoint/2010/main" val="38668536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4249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Вертикальная нейтронная камера – подсистема нейтронной диагностики ИТЭР, предназначена для измерения нейтронного выхода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полоидальном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сечении плазмы токамака и восстановления профиля нейтронного источника. ВНК состоит из двух частей: нижней камеры, в диагностическом порту №14, и верхней – в порту №18. 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5147"/>
            <a:ext cx="4320480" cy="489654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644008" y="2348880"/>
            <a:ext cx="449999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плотность потока нейтронов в местах установки детекторов 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нижней камеры 10</a:t>
            </a:r>
            <a:r>
              <a:rPr lang="ru-RU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н/см2с, для верхней камеры - 10</a:t>
            </a:r>
            <a:r>
              <a:rPr lang="ru-RU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н/см2с;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рабочая температура 150</a:t>
            </a:r>
            <a:r>
              <a:rPr lang="ru-RU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С; 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магнитное поле 1,5 Тл; 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технологический прогрев до 250</a:t>
            </a:r>
            <a:r>
              <a:rPr lang="ru-RU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С;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длительность рабочего импульса ~400 сек; 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электромагнитные помехи.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7724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3933825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51520" y="4869160"/>
            <a:ext cx="43204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Спектральный поток нейтронов в 3 детекторе ВНК, сформированный первичными нейтронами источника</a:t>
            </a:r>
          </a:p>
          <a:p>
            <a:endParaRPr lang="ru-RU" dirty="0"/>
          </a:p>
        </p:txBody>
      </p:sp>
      <p:pic>
        <p:nvPicPr>
          <p:cNvPr id="13" name="Рисунок 1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08720"/>
            <a:ext cx="390525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4644008" y="4710917"/>
            <a:ext cx="417646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Фоновый поток нейтронов в первом (</a:t>
            </a:r>
            <a:r>
              <a:rPr kumimoji="0" lang="en-US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Det</a:t>
            </a:r>
            <a:r>
              <a:rPr kumimoji="0" lang="ru-RU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-1) и третьем детекторе (</a:t>
            </a:r>
            <a:r>
              <a:rPr kumimoji="0" lang="en-US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Det</a:t>
            </a:r>
            <a:r>
              <a:rPr kumimoji="0" lang="ru-RU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-3) ВНК, нормированный на 500 МВт термоядерной мощности</a:t>
            </a:r>
            <a:endParaRPr kumimoji="0" lang="ru-RU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2050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2"/>
          <p:cNvSpPr txBox="1">
            <a:spLocks noChangeArrowheads="1"/>
          </p:cNvSpPr>
          <p:nvPr/>
        </p:nvSpPr>
        <p:spPr bwMode="auto">
          <a:xfrm>
            <a:off x="0" y="471854"/>
            <a:ext cx="9144000" cy="477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221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 источника нейтронов</a:t>
            </a:r>
          </a:p>
          <a:p>
            <a:pPr algn="ctr" eaLnBrk="1" hangingPunct="1"/>
            <a:endParaRPr lang="ru-RU" altLang="ru-RU" sz="221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sz="2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Недостаток информации о </a:t>
            </a:r>
            <a:r>
              <a:rPr lang="ru-RU" altLang="ru-RU" sz="221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томографических</a:t>
            </a:r>
            <a:r>
              <a:rPr lang="ru-RU" altLang="ru-RU" sz="2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проекциях:</a:t>
            </a:r>
          </a:p>
          <a:p>
            <a:pPr algn="just" eaLnBrk="1" hangingPunct="1"/>
            <a:r>
              <a:rPr lang="ru-RU" altLang="ru-RU" sz="2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ограниченное число и они фиксированы по положению. Это заставляет искать решение задачи в специальной (параметрической) форме, т.е. вводить предположения о виде функции f и иногда о входящих в нее параметрах:</a:t>
            </a:r>
          </a:p>
          <a:p>
            <a:pPr eaLnBrk="1" hangingPunct="1"/>
            <a:endParaRPr lang="ru-RU" altLang="ru-RU" sz="221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altLang="ru-RU" sz="221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ru-RU" sz="2215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ru-RU" sz="2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sz="2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параметр</a:t>
            </a:r>
            <a:r>
              <a:rPr lang="en-US" altLang="ru-RU" sz="2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определяющий полный выход нейтронов;</a:t>
            </a:r>
          </a:p>
          <a:p>
            <a:pPr eaLnBrk="1" hangingPunct="1"/>
            <a:r>
              <a:rPr lang="ru-RU" altLang="ru-RU" sz="2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15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lang="ru-RU" altLang="ru-RU" sz="2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параметр </a:t>
            </a:r>
            <a:r>
              <a:rPr lang="ru-RU" altLang="ru-RU" sz="221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пикированности</a:t>
            </a:r>
            <a:r>
              <a:rPr lang="ru-RU" altLang="ru-RU" sz="2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профиля нейтронного источника;</a:t>
            </a:r>
          </a:p>
          <a:p>
            <a:pPr eaLnBrk="1" hangingPunct="1"/>
            <a:r>
              <a:rPr lang="en-US" altLang="ru-RU" sz="2215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altLang="ru-RU" sz="2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функция, определяющая геометрию линий уровня источника; </a:t>
            </a:r>
          </a:p>
          <a:p>
            <a:pPr eaLnBrk="1" hangingPunct="1"/>
            <a:r>
              <a:rPr lang="ru-RU" altLang="ru-RU" sz="2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- вектор параметров, задающих геометрию источника. </a:t>
            </a:r>
          </a:p>
          <a:p>
            <a:pPr eaLnBrk="1" hangingPunct="1"/>
            <a:endParaRPr lang="ru-RU" altLang="ru-RU" sz="1662" dirty="0"/>
          </a:p>
        </p:txBody>
      </p:sp>
      <p:graphicFrame>
        <p:nvGraphicFramePr>
          <p:cNvPr id="7171" name="Object 1"/>
          <p:cNvGraphicFramePr>
            <a:graphicFrameLocks noChangeAspect="1"/>
          </p:cNvGraphicFramePr>
          <p:nvPr/>
        </p:nvGraphicFramePr>
        <p:xfrm>
          <a:off x="218343" y="2963008"/>
          <a:ext cx="8582757" cy="631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58" r:id="rId3" imgW="3238500" imgH="241300" progId="Equation.DSMT4">
                  <p:embed/>
                </p:oleObj>
              </mc:Choice>
              <mc:Fallback>
                <p:oleObj r:id="rId3" imgW="32385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343" y="2963008"/>
                        <a:ext cx="8582757" cy="6315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89716"/>
            <a:ext cx="184731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ru-RU" altLang="ru-RU" sz="1662"/>
          </a:p>
        </p:txBody>
      </p:sp>
      <p:sp>
        <p:nvSpPr>
          <p:cNvPr id="7173" name="Rectangle 6"/>
          <p:cNvSpPr>
            <a:spLocks noChangeArrowheads="1"/>
          </p:cNvSpPr>
          <p:nvPr/>
        </p:nvSpPr>
        <p:spPr bwMode="auto">
          <a:xfrm>
            <a:off x="0" y="89716"/>
            <a:ext cx="184731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ru-RU" altLang="ru-RU" sz="1662"/>
          </a:p>
        </p:txBody>
      </p:sp>
      <p:graphicFrame>
        <p:nvGraphicFramePr>
          <p:cNvPr id="7174" name="Object 5"/>
          <p:cNvGraphicFramePr>
            <a:graphicFrameLocks noChangeAspect="1"/>
          </p:cNvGraphicFramePr>
          <p:nvPr/>
        </p:nvGraphicFramePr>
        <p:xfrm>
          <a:off x="84993" y="4592516"/>
          <a:ext cx="366346" cy="408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59" r:id="rId5" imgW="152334" imgH="190417" progId="Equation.DSMT4">
                  <p:embed/>
                </p:oleObj>
              </mc:Choice>
              <mc:Fallback>
                <p:oleObj r:id="rId5" imgW="152334" imgH="19041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93" y="4592516"/>
                        <a:ext cx="366346" cy="4088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0626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39750" y="476250"/>
          <a:ext cx="7848600" cy="4908554"/>
        </p:xfrm>
        <a:graphic>
          <a:graphicData uri="http://schemas.openxmlformats.org/drawingml/2006/table">
            <a:tbl>
              <a:tblPr/>
              <a:tblGrid>
                <a:gridCol w="4837454"/>
                <a:gridCol w="1539533"/>
                <a:gridCol w="1471613"/>
              </a:tblGrid>
              <a:tr h="5486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Параметр</a:t>
                      </a:r>
                    </a:p>
                  </a:txBody>
                  <a:tcPr marL="45648" marR="4564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Природный алмаз</a:t>
                      </a:r>
                    </a:p>
                  </a:txBody>
                  <a:tcPr marL="45648" marR="4564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Кремний</a:t>
                      </a:r>
                    </a:p>
                  </a:txBody>
                  <a:tcPr marL="45648" marR="4564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Атомный номер,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648" marR="4564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45648" marR="4564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45648" marR="4564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Плотность, г/см</a:t>
                      </a:r>
                      <a:r>
                        <a:rPr kumimoji="0" lang="ru-RU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648" marR="4564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</a:p>
                  </a:txBody>
                  <a:tcPr marL="45648" marR="4564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2,32</a:t>
                      </a:r>
                    </a:p>
                  </a:txBody>
                  <a:tcPr marL="45648" marR="4564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5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Ширина запрещенной зоны,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Eg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эВ</a:t>
                      </a:r>
                    </a:p>
                  </a:txBody>
                  <a:tcPr marL="45648" marR="4564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5,5</a:t>
                      </a:r>
                    </a:p>
                  </a:txBody>
                  <a:tcPr marL="45648" marR="4564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</a:t>
                      </a:r>
                    </a:p>
                  </a:txBody>
                  <a:tcPr marL="45648" marR="4564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5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Удельное сопротивление, Ом 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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см</a:t>
                      </a:r>
                    </a:p>
                  </a:txBody>
                  <a:tcPr marL="45648" marR="4564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ru-RU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-10</a:t>
                      </a:r>
                      <a:r>
                        <a:rPr kumimoji="0" lang="ru-RU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648" marR="4564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ru-RU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648" marR="4564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5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Подвижность электронов,  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</a:t>
                      </a:r>
                      <a:r>
                        <a:rPr kumimoji="0" lang="ru-RU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, см</a:t>
                      </a:r>
                      <a:r>
                        <a:rPr kumimoji="0" lang="ru-RU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/В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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</a:p>
                  </a:txBody>
                  <a:tcPr marL="45648" marR="4564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2400</a:t>
                      </a:r>
                    </a:p>
                  </a:txBody>
                  <a:tcPr marL="45648" marR="4564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1400</a:t>
                      </a:r>
                    </a:p>
                  </a:txBody>
                  <a:tcPr marL="45648" marR="4564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5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Подвижность дырок, 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</a:t>
                      </a:r>
                      <a:r>
                        <a:rPr kumimoji="0" lang="en-US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,  см</a:t>
                      </a:r>
                      <a:r>
                        <a:rPr kumimoji="0" lang="ru-RU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/В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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</a:p>
                  </a:txBody>
                  <a:tcPr marL="45648" marR="4564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2100</a:t>
                      </a:r>
                    </a:p>
                  </a:txBody>
                  <a:tcPr marL="45648" marR="4564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45648" marR="4564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6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Скорость дрейфа электронов в режиме насыщения,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kumimoji="0" lang="en-US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см/с</a:t>
                      </a:r>
                    </a:p>
                  </a:txBody>
                  <a:tcPr marL="45648" marR="4564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2,2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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ru-RU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648" marR="4564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ru-RU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648" marR="4564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5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Диэлектрическая проницаемость,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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648" marR="4564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5,7</a:t>
                      </a:r>
                    </a:p>
                  </a:txBody>
                  <a:tcPr marL="45648" marR="4564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11,6</a:t>
                      </a:r>
                    </a:p>
                  </a:txBody>
                  <a:tcPr marL="45648" marR="4564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6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Напряженность поля электрического пробоя,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r>
                        <a:rPr kumimoji="0" lang="en-US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, В/см</a:t>
                      </a:r>
                    </a:p>
                  </a:txBody>
                  <a:tcPr marL="45648" marR="4564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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ru-RU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648" marR="4564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ru-RU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(пробой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p-n 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перехода)</a:t>
                      </a:r>
                    </a:p>
                  </a:txBody>
                  <a:tcPr marL="45648" marR="4564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31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Энергия необходимая для создания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электронно-дырочной пары,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ru-RU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, эВ</a:t>
                      </a:r>
                    </a:p>
                  </a:txBody>
                  <a:tcPr marL="45648" marR="4564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13,2</a:t>
                      </a:r>
                    </a:p>
                  </a:txBody>
                  <a:tcPr marL="45648" marR="4564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</a:p>
                  </a:txBody>
                  <a:tcPr marL="45648" marR="4564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5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Сечение реакций под действием нейтронов, мб</a:t>
                      </a:r>
                      <a:r>
                        <a:rPr kumimoji="0" lang="ru-RU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648" marR="4564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3,2</a:t>
                      </a:r>
                    </a:p>
                  </a:txBody>
                  <a:tcPr marL="45648" marR="4564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</a:p>
                  </a:txBody>
                  <a:tcPr marL="45648" marR="4564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5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Допустимый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флюенс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нейтронов, н/см</a:t>
                      </a:r>
                      <a:r>
                        <a:rPr kumimoji="0" 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648" marR="4564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648" marR="4564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648" marR="4564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/>
          <p:cNvSpPr txBox="1">
            <a:spLocks noChangeArrowheads="1"/>
          </p:cNvSpPr>
          <p:nvPr/>
        </p:nvSpPr>
        <p:spPr bwMode="auto">
          <a:xfrm>
            <a:off x="451339" y="603739"/>
            <a:ext cx="8340969" cy="171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2215" b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прямой и обратной задачи</a:t>
            </a:r>
          </a:p>
          <a:p>
            <a:pPr eaLnBrk="1" hangingPunct="1"/>
            <a:r>
              <a:rPr lang="ru-RU" altLang="ru-RU" sz="2215">
                <a:latin typeface="Times New Roman" panose="02020603050405020304" pitchFamily="18" charset="0"/>
                <a:cs typeface="Times New Roman" panose="02020603050405020304" pitchFamily="18" charset="0"/>
              </a:rPr>
              <a:t>В эксперименте регистрируются плотности потоков нейтронов на детекторах с номерами которые моделируются величинами интегралов вдоль прямых :</a:t>
            </a:r>
          </a:p>
          <a:p>
            <a:pPr eaLnBrk="1" hangingPunct="1"/>
            <a:endParaRPr lang="ru-RU" altLang="ru-RU" sz="1662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0" y="89716"/>
            <a:ext cx="184731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ru-RU" altLang="ru-RU" sz="1662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89716"/>
            <a:ext cx="184731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ru-RU" altLang="ru-RU" sz="1662"/>
          </a:p>
        </p:txBody>
      </p:sp>
      <p:graphicFrame>
        <p:nvGraphicFramePr>
          <p:cNvPr id="8197" name="Object 3"/>
          <p:cNvGraphicFramePr>
            <a:graphicFrameLocks noChangeAspect="1"/>
          </p:cNvGraphicFramePr>
          <p:nvPr/>
        </p:nvGraphicFramePr>
        <p:xfrm>
          <a:off x="1746739" y="2132135"/>
          <a:ext cx="5205046" cy="6975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2" r:id="rId3" imgW="2489200" imgH="330200" progId="Equation.DSMT4">
                  <p:embed/>
                </p:oleObj>
              </mc:Choice>
              <mc:Fallback>
                <p:oleObj r:id="rId3" imgW="2489200" imgH="330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739" y="2132135"/>
                        <a:ext cx="5205046" cy="6975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0" y="89716"/>
            <a:ext cx="184731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ru-RU" altLang="ru-RU" sz="1662"/>
          </a:p>
        </p:txBody>
      </p:sp>
      <p:graphicFrame>
        <p:nvGraphicFramePr>
          <p:cNvPr id="8199" name="Object 5"/>
          <p:cNvGraphicFramePr>
            <a:graphicFrameLocks noChangeAspect="1"/>
          </p:cNvGraphicFramePr>
          <p:nvPr/>
        </p:nvGraphicFramePr>
        <p:xfrm>
          <a:off x="70338" y="3594589"/>
          <a:ext cx="9073662" cy="1469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3" r:id="rId5" imgW="5003800" imgH="812800" progId="Equation.DSMT4">
                  <p:embed/>
                </p:oleObj>
              </mc:Choice>
              <mc:Fallback>
                <p:oleObj r:id="rId5" imgW="5003800" imgH="812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38" y="3594589"/>
                        <a:ext cx="9073662" cy="14697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0" name="TextBox 9"/>
          <p:cNvSpPr txBox="1">
            <a:spLocks noChangeArrowheads="1"/>
          </p:cNvSpPr>
          <p:nvPr/>
        </p:nvSpPr>
        <p:spPr bwMode="auto">
          <a:xfrm>
            <a:off x="561243" y="2996712"/>
            <a:ext cx="8043292" cy="43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ru-RU" altLang="ru-RU" sz="2215">
                <a:latin typeface="Times New Roman" panose="02020603050405020304" pitchFamily="18" charset="0"/>
                <a:cs typeface="Times New Roman" panose="02020603050405020304" pitchFamily="18" charset="0"/>
              </a:rPr>
              <a:t>Уравнение для определения параметров нейтронного источника:</a:t>
            </a:r>
          </a:p>
        </p:txBody>
      </p:sp>
      <p:sp>
        <p:nvSpPr>
          <p:cNvPr id="8201" name="TextBox 10"/>
          <p:cNvSpPr txBox="1">
            <a:spLocks noChangeArrowheads="1"/>
          </p:cNvSpPr>
          <p:nvPr/>
        </p:nvSpPr>
        <p:spPr bwMode="auto">
          <a:xfrm>
            <a:off x="370743" y="5523035"/>
            <a:ext cx="8773257" cy="774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ru-RU" sz="2215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ru-RU" sz="2215" i="1" baseline="-25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r>
              <a:rPr lang="en-US" altLang="ru-RU" sz="2215" baseline="-25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15">
                <a:latin typeface="Times New Roman" panose="02020603050405020304" pitchFamily="18" charset="0"/>
                <a:cs typeface="Times New Roman" panose="02020603050405020304" pitchFamily="18" charset="0"/>
              </a:rPr>
              <a:t>- Нормированные экспериментально измеренные плотности потока нейтронов</a:t>
            </a:r>
          </a:p>
        </p:txBody>
      </p:sp>
    </p:spTree>
    <p:extLst>
      <p:ext uri="{BB962C8B-B14F-4D97-AF65-F5344CB8AC3E}">
        <p14:creationId xmlns:p14="http://schemas.microsoft.com/office/powerpoint/2010/main" val="7135282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67374" y="749178"/>
            <a:ext cx="396044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-определение интегральной интенсивности нейтронного источника;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-определение положения центра нейтронного источника;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-определение радиальной асимметрии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пикированности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профиля нейтронного источника;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определение влияния погрешности данных на точность определения параметров нейтронного источника. Восстановление параметров нейтронного источника проводится с учетом отношения сигнал-фон.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6" y="260648"/>
            <a:ext cx="5056300" cy="593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1033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723" y="2897066"/>
            <a:ext cx="4560277" cy="407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58" y="870438"/>
            <a:ext cx="4154365" cy="355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Прямоугольник 1"/>
          <p:cNvSpPr>
            <a:spLocks noChangeArrowheads="1"/>
          </p:cNvSpPr>
          <p:nvPr/>
        </p:nvSpPr>
        <p:spPr bwMode="auto">
          <a:xfrm>
            <a:off x="11723" y="5033597"/>
            <a:ext cx="4572000" cy="944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ru-RU" altLang="ru-RU" sz="1846">
                <a:latin typeface="Times New Roman" panose="02020603050405020304" pitchFamily="18" charset="0"/>
                <a:cs typeface="Times New Roman" panose="02020603050405020304" pitchFamily="18" charset="0"/>
              </a:rPr>
              <a:t>Слева – точный источник; справа – восстановленный источник (Погрешность 1%)</a:t>
            </a:r>
          </a:p>
        </p:txBody>
      </p:sp>
    </p:spTree>
    <p:extLst>
      <p:ext uri="{BB962C8B-B14F-4D97-AF65-F5344CB8AC3E}">
        <p14:creationId xmlns:p14="http://schemas.microsoft.com/office/powerpoint/2010/main" val="17600319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0085"/>
            <a:ext cx="4530969" cy="305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750277" y="263769"/>
            <a:ext cx="7643446" cy="774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2215"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погрешности данных на точность определения параметров нейтронного источника</a:t>
            </a:r>
          </a:p>
        </p:txBody>
      </p:sp>
      <p:pic>
        <p:nvPicPr>
          <p:cNvPr id="13316" name="Рисунок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866" y="902677"/>
            <a:ext cx="4799134" cy="305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Рисунок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38" y="3767505"/>
            <a:ext cx="4421066" cy="282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Рисунок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297" y="3774831"/>
            <a:ext cx="4605703" cy="294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4650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212976"/>
            <a:ext cx="813690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Калибровочный 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алмазный 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детектор 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входит в состав Анализатора нейтральных 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частиц 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проекта ИТЭР.  Его основная задача – обеспечение перекрестной калибровки системы NPA по потокам атомов перезарядки в диапазоне 0,05 – 4 МэВ, энергетическое разрешение 30 кэВ (50 кэВ для ионов с энергией ниже 100 кэВ), временное – 10 </a:t>
            </a:r>
            <a:r>
              <a:rPr lang="ru-RU" altLang="ru-RU" sz="2000" dirty="0" err="1">
                <a:latin typeface="Times New Roman" pitchFamily="18" charset="0"/>
                <a:cs typeface="Times New Roman" pitchFamily="18" charset="0"/>
              </a:rPr>
              <a:t>мс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. В качестве дополнительных задач стоят:  получение энергетических функций распределения быстрых ионов, исследование эффективности методов дополнительного нагрева плазмы (нейтральная инжекция, ионно-циклотронный резонанс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Во время дейтерий-тритиевой кампании детектор будет использоваться для измерения нейтронного 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спектра.</a:t>
            </a:r>
            <a:endParaRPr lang="ru-RU" alt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9" y="866369"/>
            <a:ext cx="5680126" cy="22025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188640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10.Алмазный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пектрометр нейтральных частиц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ИТЭР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2955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73238"/>
            <a:ext cx="40481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Box 2"/>
          <p:cNvSpPr txBox="1">
            <a:spLocks noChangeArrowheads="1"/>
          </p:cNvSpPr>
          <p:nvPr/>
        </p:nvSpPr>
        <p:spPr bwMode="auto">
          <a:xfrm>
            <a:off x="1763713" y="333375"/>
            <a:ext cx="6121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/>
              <a:t>Нанесение тонких </a:t>
            </a:r>
            <a:r>
              <a:rPr lang="ru-RU" altLang="ru-RU" sz="1800" b="1" dirty="0" smtClean="0"/>
              <a:t>контактов для АСНЧ. </a:t>
            </a:r>
            <a:endParaRPr lang="ru-RU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/>
          </a:p>
        </p:txBody>
      </p:sp>
      <p:sp>
        <p:nvSpPr>
          <p:cNvPr id="36868" name="Rectangle 6"/>
          <p:cNvSpPr>
            <a:spLocks noChangeArrowheads="1"/>
          </p:cNvSpPr>
          <p:nvPr/>
        </p:nvSpPr>
        <p:spPr bwMode="auto">
          <a:xfrm>
            <a:off x="3635375" y="5492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graphicFrame>
        <p:nvGraphicFramePr>
          <p:cNvPr id="36869" name="Объект 8"/>
          <p:cNvGraphicFramePr>
            <a:graphicFrameLocks noChangeAspect="1"/>
          </p:cNvGraphicFramePr>
          <p:nvPr/>
        </p:nvGraphicFramePr>
        <p:xfrm>
          <a:off x="4371975" y="1195388"/>
          <a:ext cx="4772025" cy="338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6" r:id="rId4" imgW="4279392" imgH="3024835" progId="Origin50.Graph">
                  <p:embed/>
                </p:oleObj>
              </mc:Choice>
              <mc:Fallback>
                <p:oleObj r:id="rId4" imgW="4279392" imgH="3024835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1975" y="1195388"/>
                        <a:ext cx="4772025" cy="338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0" name="TextBox 9"/>
          <p:cNvSpPr txBox="1">
            <a:spLocks noChangeArrowheads="1"/>
          </p:cNvSpPr>
          <p:nvPr/>
        </p:nvSpPr>
        <p:spPr bwMode="auto">
          <a:xfrm>
            <a:off x="539750" y="4892675"/>
            <a:ext cx="8424863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тщательно была проведена калибровка напылительных установок, проведена замена насосов и подобраны режимы ионной чистки поверхности в связи с новыми установочными параметрами. Был улучшен контакт чувствительного элемента с корпусом. На диафрагму и столик корпуса в который монтировался детектор были напылены золото с алюминием. </a:t>
            </a:r>
          </a:p>
        </p:txBody>
      </p:sp>
    </p:spTree>
    <p:extLst>
      <p:ext uri="{BB962C8B-B14F-4D97-AF65-F5344CB8AC3E}">
        <p14:creationId xmlns:p14="http://schemas.microsoft.com/office/powerpoint/2010/main" val="31562743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04664"/>
            <a:ext cx="91440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altLang="ru-RU" sz="24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11.Измерение </a:t>
            </a:r>
            <a:r>
              <a:rPr lang="ru-RU" altLang="ru-RU" sz="24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нейтронных спектров при взаимодействии протонов с энергией 660 МэВ с подкритической урановой сборкой из природного урана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Четыре фундаментальных требования, выработанных МАГАТЭ, к широкомасштабной ядерной энергетике: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1-неограниченности запасов топливного сырья;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2-неизменности радиационного фона Земли;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 обеспечение режима нераспространения;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4-естественной безопасности ядерных энергетических установок.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 технологии, в рамках как тепловых, так и быстрых реакторных установок не удовлетворяют полностью ни одному из </a:t>
            </a:r>
            <a:endParaRPr lang="ru-RU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4-х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требований МАГАТЭ.  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2142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764704"/>
            <a:ext cx="885698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жесткого, чем делительный, спектра нейтронов в глубоко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подкритичной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активной зоне из природного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урана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озволит задействовать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набор конкурирующих неупругих процессов,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начинают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 работать многоступенчатые каскадные процессы, которые позволят обеспечить эффективное деление минорных актинидов. Ужесточение спектра нейтронов приводит к дополнительным реакциям радиационного захвата и к значительному снижению дополнительной наработки долгоживущих радиоактивных материалов. Путь  реализации этого направления это разработка новой схемы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электроядерного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синтеза: ядерной релятивисткой энергетики (ЯРТ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ЯРТ предусматривает предельно жесткий нейтронный спектр в объеме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квазибесконечной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глубоко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подкритичной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сборки из природного урана. Для получения максимальной энергоэффективности таких систем требуется использование пучков ионов с энергией уровня ~10 ГэВ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Эксперименты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взаимодействию протонов с свинцовой мишенью и подкритической сборкой из природного урана проводились на фазотроне-ускорителе протонов ОИЯИ, г Дубна</a:t>
            </a:r>
          </a:p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8230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QUINTA-ris1.PNG"/>
          <p:cNvPicPr/>
          <p:nvPr/>
        </p:nvPicPr>
        <p:blipFill rotWithShape="1">
          <a:blip r:embed="rId2"/>
          <a:srcRect r="4606" b="137"/>
          <a:stretch/>
        </p:blipFill>
        <p:spPr>
          <a:xfrm>
            <a:off x="-41582" y="1379224"/>
            <a:ext cx="5495286" cy="38164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3651" y="5404632"/>
            <a:ext cx="460851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вид урановой мишени «КВИНТА»</a:t>
            </a:r>
          </a:p>
          <a:p>
            <a:endParaRPr lang="ru-RU" dirty="0"/>
          </a:p>
        </p:txBody>
      </p:sp>
      <p:pic>
        <p:nvPicPr>
          <p:cNvPr id="5" name="Рисунок 4" descr="D:\Дубна\2015\Азмаз\КВИНТА1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" t="-76" r="8458" b="5628"/>
          <a:stretch/>
        </p:blipFill>
        <p:spPr bwMode="auto">
          <a:xfrm>
            <a:off x="4355976" y="3284984"/>
            <a:ext cx="4469367" cy="35730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4932040" y="460374"/>
            <a:ext cx="4334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Энергия ускоренных протонов 660 МэВ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64088" y="910654"/>
            <a:ext cx="36878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3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“КВИНТА”, установлена на протонном пучке фазотрона  (ЛЯП ОИЯИ, Дубна).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520" y="188640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Измерение нейтронных спектров при взаимодействии протонов с энергией 660 МэВ с подкритической урановой сборкой из природного урана</a:t>
            </a:r>
          </a:p>
        </p:txBody>
      </p:sp>
    </p:spTree>
    <p:extLst>
      <p:ext uri="{BB962C8B-B14F-4D97-AF65-F5344CB8AC3E}">
        <p14:creationId xmlns:p14="http://schemas.microsoft.com/office/powerpoint/2010/main" val="17734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t="9757" r="3522" b="3886"/>
          <a:stretch/>
        </p:blipFill>
        <p:spPr>
          <a:xfrm>
            <a:off x="437622" y="281783"/>
            <a:ext cx="4471145" cy="29666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9914" y="3950109"/>
            <a:ext cx="830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 счета алмазного детектора при облучении только ОСАИ 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(пунктир) и совместно с установкой «КВИНТА» (сплошная линия). </a:t>
            </a:r>
          </a:p>
        </p:txBody>
      </p:sp>
      <p:pic>
        <p:nvPicPr>
          <p:cNvPr id="4" name="Рисунок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3" t="6461" r="12055" b="-1208"/>
          <a:stretch/>
        </p:blipFill>
        <p:spPr>
          <a:xfrm>
            <a:off x="4908767" y="281782"/>
            <a:ext cx="4032449" cy="31683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137" y="4552786"/>
            <a:ext cx="90364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Продемонстрирована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работоспособность измерительной системы с алмазным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детектором(АД)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энергетическом интервале 2,1-20 МэВ;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анализируемый спектр нейтронов из отклика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 7,4-25,7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МэВ;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продемонстрировано мониторирование нейтронного потока;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выполнено измерение спектров откликов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зависимости от угла между направлением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протонов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прямой, проходящей через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центр установки «КВИНТА» и показана анизотропия нейтронного потока в зависимости от угла;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0105" y="3304112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свойствам алмаза и малым размерам алмазный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детектор может занять достойное место в решении проблем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ядерной релятивисткой энергетики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60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Прямоугольник 1"/>
          <p:cNvSpPr>
            <a:spLocks noChangeArrowheads="1"/>
          </p:cNvSpPr>
          <p:nvPr/>
        </p:nvSpPr>
        <p:spPr bwMode="auto">
          <a:xfrm>
            <a:off x="2376488" y="73025"/>
            <a:ext cx="360045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altLang="ru-RU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2.Алмазный детектор нейтронов</a:t>
            </a:r>
            <a:endParaRPr lang="ru-RU" altLang="ru-RU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171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" t="9357" r="3534" b="8813"/>
          <a:stretch>
            <a:fillRect/>
          </a:stretch>
        </p:blipFill>
        <p:spPr bwMode="auto">
          <a:xfrm>
            <a:off x="468313" y="2684463"/>
            <a:ext cx="3816350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7544" y="620688"/>
            <a:ext cx="8208912" cy="1709892"/>
          </a:xfrm>
          <a:prstGeom prst="rect">
            <a:avLst/>
          </a:prstGeom>
          <a:blipFill>
            <a:blip r:embed="rId3"/>
            <a:stretch>
              <a:fillRect l="-669" t="-2143" r="-594" b="-357"/>
            </a:stretch>
          </a:blipFill>
        </p:spPr>
        <p:txBody>
          <a:bodyPr/>
          <a:lstStyle/>
          <a:p>
            <a:pPr>
              <a:defRPr/>
            </a:pPr>
            <a:r>
              <a:rPr lang="ru-RU">
                <a:noFill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7173" name="TextBox 2"/>
          <p:cNvSpPr txBox="1">
            <a:spLocks noChangeArrowheads="1"/>
          </p:cNvSpPr>
          <p:nvPr/>
        </p:nvSpPr>
        <p:spPr bwMode="auto">
          <a:xfrm>
            <a:off x="5724525" y="2681288"/>
            <a:ext cx="3671888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>е — заряд электрона, E</a:t>
            </a:r>
            <a:r>
              <a:rPr lang="ru-RU" altLang="ru-RU" sz="2000" b="1" baseline="3000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>— кинетическая энергия образованных заряженных частиц, E</a:t>
            </a:r>
            <a:r>
              <a:rPr lang="ru-RU" altLang="ru-RU" sz="2000" b="1" baseline="-2500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> — энергия образования электронно-дырочной пары (13,2 эВ), </a:t>
            </a:r>
            <a:r>
              <a:rPr lang="en-US" altLang="ru-RU" sz="2000" b="1" i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ru-RU" sz="2000" b="1" i="1" baseline="-2500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>-скорость дрейфа носителей, </a:t>
            </a:r>
            <a:r>
              <a:rPr lang="en-US" altLang="ru-RU" sz="2000" b="1" i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>-толщина пластины, </a:t>
            </a:r>
            <a:r>
              <a:rPr lang="el-GR" altLang="ru-RU" sz="2000" b="1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> - время жизни носителей.</a:t>
            </a:r>
            <a:endParaRPr lang="ru-RU" altLang="ru-RU" sz="2000" b="1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1" descr="детектор_н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7423" y="3092451"/>
            <a:ext cx="1909397" cy="1419225"/>
          </a:xfrm>
        </p:spPr>
      </p:pic>
      <p:pic>
        <p:nvPicPr>
          <p:cNvPr id="7171" name="Picture 35" descr="mirnov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85" y="541338"/>
            <a:ext cx="3024554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Line 60"/>
          <p:cNvSpPr>
            <a:spLocks noChangeShapeType="1"/>
          </p:cNvSpPr>
          <p:nvPr/>
        </p:nvSpPr>
        <p:spPr bwMode="auto">
          <a:xfrm>
            <a:off x="5630008" y="4200526"/>
            <a:ext cx="353158" cy="322263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3" name="Text Box 64"/>
          <p:cNvSpPr txBox="1">
            <a:spLocks noChangeArrowheads="1"/>
          </p:cNvSpPr>
          <p:nvPr/>
        </p:nvSpPr>
        <p:spPr bwMode="auto">
          <a:xfrm>
            <a:off x="1" y="-100013"/>
            <a:ext cx="9066335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Применение детекторов и фотопреобразорвателей ионизирующих изучений</a:t>
            </a:r>
          </a:p>
        </p:txBody>
      </p:sp>
      <p:sp>
        <p:nvSpPr>
          <p:cNvPr id="7174" name="Line 65"/>
          <p:cNvSpPr>
            <a:spLocks noChangeShapeType="1"/>
          </p:cNvSpPr>
          <p:nvPr/>
        </p:nvSpPr>
        <p:spPr bwMode="auto">
          <a:xfrm flipH="1" flipV="1">
            <a:off x="3143250" y="3159125"/>
            <a:ext cx="59055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5" name="Line 66"/>
          <p:cNvSpPr>
            <a:spLocks noChangeShapeType="1"/>
          </p:cNvSpPr>
          <p:nvPr/>
        </p:nvSpPr>
        <p:spPr bwMode="auto">
          <a:xfrm flipV="1">
            <a:off x="5591908" y="3389313"/>
            <a:ext cx="444012" cy="11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6" name="Line 65"/>
          <p:cNvSpPr>
            <a:spLocks noChangeShapeType="1"/>
          </p:cNvSpPr>
          <p:nvPr/>
        </p:nvSpPr>
        <p:spPr bwMode="auto">
          <a:xfrm flipH="1" flipV="1">
            <a:off x="4605704" y="2622551"/>
            <a:ext cx="0" cy="206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7" name="Line 65"/>
          <p:cNvSpPr>
            <a:spLocks noChangeShapeType="1"/>
          </p:cNvSpPr>
          <p:nvPr/>
        </p:nvSpPr>
        <p:spPr bwMode="auto">
          <a:xfrm flipH="1">
            <a:off x="1903536" y="4035425"/>
            <a:ext cx="1830265" cy="369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8" name="Line 65"/>
          <p:cNvSpPr>
            <a:spLocks noChangeShapeType="1"/>
          </p:cNvSpPr>
          <p:nvPr/>
        </p:nvSpPr>
        <p:spPr bwMode="auto">
          <a:xfrm flipH="1">
            <a:off x="4982308" y="4248151"/>
            <a:ext cx="14654" cy="322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7179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347" y="731839"/>
            <a:ext cx="2390043" cy="232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TextBox 6"/>
          <p:cNvSpPr txBox="1">
            <a:spLocks noChangeArrowheads="1"/>
          </p:cNvSpPr>
          <p:nvPr/>
        </p:nvSpPr>
        <p:spPr bwMode="auto">
          <a:xfrm>
            <a:off x="3468567" y="674688"/>
            <a:ext cx="289120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Ядерная энергетика</a:t>
            </a:r>
          </a:p>
        </p:txBody>
      </p:sp>
      <p:sp>
        <p:nvSpPr>
          <p:cNvPr id="7181" name="TextBox 7"/>
          <p:cNvSpPr txBox="1">
            <a:spLocks noChangeArrowheads="1"/>
          </p:cNvSpPr>
          <p:nvPr/>
        </p:nvSpPr>
        <p:spPr bwMode="auto">
          <a:xfrm>
            <a:off x="19051" y="3521075"/>
            <a:ext cx="340262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>Термоядерный реактор ИТЕР</a:t>
            </a:r>
          </a:p>
        </p:txBody>
      </p:sp>
      <p:pic>
        <p:nvPicPr>
          <p:cNvPr id="7182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566" y="4535489"/>
            <a:ext cx="3071446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3" name="TextBox 9"/>
          <p:cNvSpPr txBox="1">
            <a:spLocks noChangeArrowheads="1"/>
          </p:cNvSpPr>
          <p:nvPr/>
        </p:nvSpPr>
        <p:spPr bwMode="auto">
          <a:xfrm>
            <a:off x="3556489" y="4891088"/>
            <a:ext cx="286629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FF00"/>
                </a:solidFill>
                <a:latin typeface="Verdana" pitchFamily="34" charset="0"/>
              </a:rPr>
              <a:t>Предовращение аварий на радиационно-опасных объектах</a:t>
            </a:r>
          </a:p>
        </p:txBody>
      </p:sp>
      <p:pic>
        <p:nvPicPr>
          <p:cNvPr id="7184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" y="4487863"/>
            <a:ext cx="3568212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5" name="TextBox 11"/>
          <p:cNvSpPr txBox="1">
            <a:spLocks noChangeArrowheads="1"/>
          </p:cNvSpPr>
          <p:nvPr/>
        </p:nvSpPr>
        <p:spPr bwMode="auto">
          <a:xfrm>
            <a:off x="199292" y="6199189"/>
            <a:ext cx="313592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Предупреждение террористических актов</a:t>
            </a:r>
          </a:p>
        </p:txBody>
      </p:sp>
      <p:pic>
        <p:nvPicPr>
          <p:cNvPr id="7186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074" y="4956176"/>
            <a:ext cx="2461846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7" name="Объект 16"/>
          <p:cNvPicPr>
            <a:picLocks noGrp="1" noChangeAspect="1"/>
          </p:cNvPicPr>
          <p:nvPr>
            <p:ph sz="quarter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4969" y="423864"/>
            <a:ext cx="2885343" cy="2300287"/>
          </a:xfrm>
        </p:spPr>
      </p:pic>
      <p:sp>
        <p:nvSpPr>
          <p:cNvPr id="7188" name="TextBox 15"/>
          <p:cNvSpPr txBox="1">
            <a:spLocks noChangeArrowheads="1"/>
          </p:cNvSpPr>
          <p:nvPr/>
        </p:nvSpPr>
        <p:spPr bwMode="auto">
          <a:xfrm>
            <a:off x="6932735" y="6097589"/>
            <a:ext cx="2233246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медицина</a:t>
            </a:r>
          </a:p>
        </p:txBody>
      </p:sp>
      <p:sp>
        <p:nvSpPr>
          <p:cNvPr id="7189" name="TextBox 17"/>
          <p:cNvSpPr txBox="1">
            <a:spLocks noChangeArrowheads="1"/>
          </p:cNvSpPr>
          <p:nvPr/>
        </p:nvSpPr>
        <p:spPr bwMode="auto">
          <a:xfrm>
            <a:off x="6035920" y="1699221"/>
            <a:ext cx="31300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Ядерные батареи для </a:t>
            </a:r>
            <a:r>
              <a:rPr lang="ru-RU" altLang="ru-RU" sz="1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микроустройств</a:t>
            </a:r>
            <a:r>
              <a:rPr lang="ru-RU" altLang="ru-RU" sz="1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способные давать энергию десятки лет</a:t>
            </a:r>
          </a:p>
        </p:txBody>
      </p:sp>
      <p:pic>
        <p:nvPicPr>
          <p:cNvPr id="7190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5" b="21646"/>
          <a:stretch>
            <a:fillRect/>
          </a:stretch>
        </p:blipFill>
        <p:spPr bwMode="auto">
          <a:xfrm>
            <a:off x="6035919" y="2752725"/>
            <a:ext cx="3130062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1" name="TextBox 19"/>
          <p:cNvSpPr txBox="1">
            <a:spLocks noChangeArrowheads="1"/>
          </p:cNvSpPr>
          <p:nvPr/>
        </p:nvSpPr>
        <p:spPr bwMode="auto">
          <a:xfrm>
            <a:off x="6245470" y="3200400"/>
            <a:ext cx="271242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УФ-мониторинг</a:t>
            </a:r>
          </a:p>
        </p:txBody>
      </p:sp>
      <p:sp>
        <p:nvSpPr>
          <p:cNvPr id="7192" name="Line 65"/>
          <p:cNvSpPr>
            <a:spLocks noChangeShapeType="1"/>
          </p:cNvSpPr>
          <p:nvPr/>
        </p:nvSpPr>
        <p:spPr bwMode="auto">
          <a:xfrm>
            <a:off x="5659316" y="4027489"/>
            <a:ext cx="1430215" cy="942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63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3"/>
            <a:ext cx="6624736" cy="4976109"/>
          </a:xfrm>
          <a:prstGeom prst="rect">
            <a:avLst/>
          </a:prstGeom>
          <a:noFill/>
          <a:ln w="38100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899592" y="3417168"/>
            <a:ext cx="6705600" cy="15240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29023"/>
              </a:avLst>
            </a:prstTxWarp>
          </a:bodyPr>
          <a:lstStyle/>
          <a:p>
            <a:pPr algn="ctr"/>
            <a:r>
              <a:rPr lang="ru-RU" sz="3600" kern="10" dirty="0">
                <a:ln w="19050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35921" dir="2700000" sy="50000" rotWithShape="0">
                    <a:srgbClr val="875B0D"/>
                  </a:outerShdw>
                </a:effectLst>
              </a:rPr>
              <a:t>СПАСИБО ЗА ВНИМАНИЕ,</a:t>
            </a:r>
          </a:p>
          <a:p>
            <a:pPr algn="ctr"/>
            <a:r>
              <a:rPr lang="ru-RU" sz="3600" kern="10" dirty="0">
                <a:ln w="19050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35921" dir="2700000" sy="50000" rotWithShape="0">
                    <a:srgbClr val="875B0D"/>
                  </a:outerShdw>
                </a:effectLst>
              </a:rPr>
              <a:t>ПРИЕЗЖАЙТЕ</a:t>
            </a:r>
          </a:p>
          <a:p>
            <a:pPr algn="ctr"/>
            <a:r>
              <a:rPr lang="ru-RU" sz="3600" kern="10" dirty="0">
                <a:ln w="19050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35921" dir="2700000" sy="50000" rotWithShape="0">
                    <a:srgbClr val="875B0D"/>
                  </a:outerShdw>
                </a:effectLst>
              </a:rPr>
              <a:t>В ТРОИЦК!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5450" y="4941168"/>
            <a:ext cx="85510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Доклад  подготовлен по материалам организации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АО «ГНЦ РФ ТРИНИТИ» 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соглашению № 14.579.21.0030 о предоставлении Субсидии от 05.06.2014 в рамках федеральной целевой программы “Исследования и разработки по приоритетным направлениям развития научно-технологического комплекса России на 2014-2020 годы”.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Уникальный идентификатор Соглашения RFMEFI57914X0030.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311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1"/>
          <p:cNvSpPr>
            <a:spLocks noChangeArrowheads="1"/>
          </p:cNvSpPr>
          <p:nvPr/>
        </p:nvSpPr>
        <p:spPr bwMode="auto">
          <a:xfrm>
            <a:off x="2411413" y="404813"/>
            <a:ext cx="3425825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altLang="ru-RU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Алмазный детектор нейтронов</a:t>
            </a:r>
            <a:endParaRPr lang="ru-RU" altLang="ru-RU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8195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133850"/>
            <a:ext cx="3735388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Рисунок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119188"/>
            <a:ext cx="2211387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2" t="10091" r="7219" b="4721"/>
          <a:stretch>
            <a:fillRect/>
          </a:stretch>
        </p:blipFill>
        <p:spPr bwMode="auto">
          <a:xfrm>
            <a:off x="2871788" y="906463"/>
            <a:ext cx="314325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Рисунок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04875"/>
            <a:ext cx="2447925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Box 1"/>
          <p:cNvSpPr txBox="1">
            <a:spLocks noChangeArrowheads="1"/>
          </p:cNvSpPr>
          <p:nvPr/>
        </p:nvSpPr>
        <p:spPr bwMode="auto">
          <a:xfrm>
            <a:off x="306388" y="4505325"/>
            <a:ext cx="4535487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>Основные процессы в алмазном детекторе: генерация и рекомбинации неравновесных носителей зарядов, рекомбинация через ловушки, диффузия зарядов, движения зарядов под действием приложенного электрического поля.</a:t>
            </a:r>
          </a:p>
        </p:txBody>
      </p:sp>
      <p:sp>
        <p:nvSpPr>
          <p:cNvPr id="8200" name="Прямоугольник 1"/>
          <p:cNvSpPr>
            <a:spLocks noChangeArrowheads="1"/>
          </p:cNvSpPr>
          <p:nvPr/>
        </p:nvSpPr>
        <p:spPr bwMode="auto">
          <a:xfrm>
            <a:off x="0" y="3632200"/>
            <a:ext cx="3883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Чувствительный элемент </a:t>
            </a:r>
          </a:p>
          <a:p>
            <a:pPr eaLnBrk="1" hangingPunct="1"/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(толщина золотого контакта 30 нм)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" descr="D:\Дубна\2015\Азмаз\Graph4_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8" t="8835" r="11012" b="4202"/>
          <a:stretch>
            <a:fillRect/>
          </a:stretch>
        </p:blipFill>
        <p:spPr bwMode="auto">
          <a:xfrm>
            <a:off x="3708400" y="188913"/>
            <a:ext cx="5006975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5259388" y="188913"/>
            <a:ext cx="34559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>Спектр отклика алмазного детектора для 14 МэВ нейтронов</a:t>
            </a:r>
          </a:p>
        </p:txBody>
      </p:sp>
      <p:pic>
        <p:nvPicPr>
          <p:cNvPr id="9220" name="Picture 10" descr="AmBe_calc+ex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t="3876" r="3912" b="1508"/>
          <a:stretch>
            <a:fillRect/>
          </a:stretch>
        </p:blipFill>
        <p:spPr bwMode="auto">
          <a:xfrm>
            <a:off x="4151313" y="3217863"/>
            <a:ext cx="4359275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250825" y="5262563"/>
            <a:ext cx="4249738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>Расчетный и экспериментальный спектр отклика алмазного детектора при облучении нейтронами Am-Be-источника</a:t>
            </a:r>
          </a:p>
        </p:txBody>
      </p:sp>
      <p:pic>
        <p:nvPicPr>
          <p:cNvPr id="9222" name="Picture 5" descr="pic2_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" t="2199" r="11809" b="10933"/>
          <a:stretch>
            <a:fillRect/>
          </a:stretch>
        </p:blipFill>
        <p:spPr bwMode="auto">
          <a:xfrm>
            <a:off x="0" y="2252663"/>
            <a:ext cx="4219575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Box 8"/>
          <p:cNvSpPr txBox="1">
            <a:spLocks noChangeArrowheads="1"/>
          </p:cNvSpPr>
          <p:nvPr/>
        </p:nvSpPr>
        <p:spPr bwMode="auto">
          <a:xfrm>
            <a:off x="2346325" y="2901950"/>
            <a:ext cx="24352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>Нормированный нейтронный спектр Am-Be источника </a:t>
            </a:r>
          </a:p>
        </p:txBody>
      </p:sp>
      <p:sp>
        <p:nvSpPr>
          <p:cNvPr id="9224" name="TextBox 9"/>
          <p:cNvSpPr txBox="1">
            <a:spLocks noChangeArrowheads="1"/>
          </p:cNvSpPr>
          <p:nvPr/>
        </p:nvSpPr>
        <p:spPr bwMode="auto">
          <a:xfrm>
            <a:off x="250825" y="188913"/>
            <a:ext cx="33131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Алмаз как спектрометр суммарной энергии, поглощенной в кристалле.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323850" y="692150"/>
            <a:ext cx="8569325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>3.Алмазный детектор гамма-излучения.</a:t>
            </a:r>
          </a:p>
          <a:p>
            <a:endParaRPr lang="ru-RU" altLang="ru-RU" sz="2000" b="1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>В алмазном детекторе спектр отклика формируется в основном комптоновскими электронами. При комптон-эффекте гамма-квант рассеивается на одном из электронов, который или слабо связан с атомом, или свободен. Возникающие во всех этих процессах быстрые заряженные частицы производят ионизацию атомов среды. Комптон-электроны, образующиеся в процессе взаимодействия гамма-квантов с электронами атомных оболочек углерода, движутся через кристалл и образуют электрон-дырочные пары.</a:t>
            </a:r>
          </a:p>
        </p:txBody>
      </p:sp>
      <p:sp>
        <p:nvSpPr>
          <p:cNvPr id="10243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0244" name="TextBox 4"/>
          <p:cNvSpPr txBox="1">
            <a:spLocks noChangeArrowheads="1"/>
          </p:cNvSpPr>
          <p:nvPr/>
        </p:nvSpPr>
        <p:spPr bwMode="auto">
          <a:xfrm>
            <a:off x="323850" y="4365625"/>
            <a:ext cx="84963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>Расчетная чувствительность при регистрации гамма-излучения алмазным детектором с типичными размерами 4,5×4,5×0,5 мм уменьшается с ростом энергии гамма-квантов и в рабочем диапазоне измерения спектра варьируется в диапазоне 10</a:t>
            </a:r>
            <a:r>
              <a:rPr lang="ru-RU" altLang="ru-RU" sz="2000" b="1" baseline="30000">
                <a:latin typeface="Times New Roman" pitchFamily="18" charset="0"/>
                <a:cs typeface="Times New Roman" pitchFamily="18" charset="0"/>
              </a:rPr>
              <a:t>-4</a:t>
            </a:r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>—10</a:t>
            </a:r>
            <a:r>
              <a:rPr lang="ru-RU" altLang="ru-RU" sz="2000" b="1" baseline="30000">
                <a:latin typeface="Times New Roman" pitchFamily="18" charset="0"/>
                <a:cs typeface="Times New Roman" pitchFamily="18" charset="0"/>
              </a:rPr>
              <a:t>-2</a:t>
            </a:r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> см</a:t>
            </a:r>
            <a:r>
              <a:rPr lang="ru-RU" altLang="ru-RU" sz="2000" b="1" baseline="30000">
                <a:latin typeface="Times New Roman" pitchFamily="18" charset="0"/>
                <a:cs typeface="Times New Roman" pitchFamily="18" charset="0"/>
              </a:rPr>
              <a:t>2</a:t>
            </a:r>
            <a:endParaRPr lang="ru-RU" altLang="ru-RU" sz="2000" b="1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altLang="ru-RU" sz="1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539750" y="19050"/>
            <a:ext cx="80645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Представлено сравнение экспериментальных и расчетных данных для, соответственно, гамма-источников </a:t>
            </a:r>
            <a:r>
              <a:rPr lang="ru-RU" altLang="ru-RU" sz="2000" baseline="30000">
                <a:latin typeface="Times New Roman" pitchFamily="18" charset="0"/>
                <a:cs typeface="Times New Roman" pitchFamily="18" charset="0"/>
              </a:rPr>
              <a:t>137</a:t>
            </a:r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Cs и </a:t>
            </a:r>
            <a:r>
              <a:rPr lang="ru-RU" altLang="ru-RU" sz="2000" baseline="30000"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Co. Излучение </a:t>
            </a:r>
            <a:r>
              <a:rPr lang="ru-RU" altLang="ru-RU" sz="2000" baseline="30000">
                <a:latin typeface="Times New Roman" pitchFamily="18" charset="0"/>
                <a:cs typeface="Times New Roman" pitchFamily="18" charset="0"/>
              </a:rPr>
              <a:t>137</a:t>
            </a:r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Cs состоит из одной линии 661 кэВ. Излучение </a:t>
            </a:r>
            <a:r>
              <a:rPr lang="ru-RU" altLang="ru-RU" sz="2000" baseline="30000"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Co происходит в двух линиях, а именно, 1332,5 и 1173,2 кэВ, причем интенсивность излучения на этих линиях одинаковая.</a:t>
            </a:r>
          </a:p>
        </p:txBody>
      </p:sp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5084763" y="5140325"/>
            <a:ext cx="403225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800">
                <a:latin typeface="Times New Roman" pitchFamily="18" charset="0"/>
                <a:cs typeface="Times New Roman" pitchFamily="18" charset="0"/>
              </a:rPr>
              <a:t>Сравнение экспериментальных (красная кривая)  и расчетных (голубая кривая) данных для гамма-источника </a:t>
            </a:r>
            <a:r>
              <a:rPr lang="ru-RU" altLang="ru-RU" sz="1800" baseline="30000">
                <a:latin typeface="Times New Roman" pitchFamily="18" charset="0"/>
                <a:cs typeface="Times New Roman" pitchFamily="18" charset="0"/>
              </a:rPr>
              <a:t>137</a:t>
            </a:r>
            <a:r>
              <a:rPr lang="en-US" altLang="ru-RU" sz="1800">
                <a:latin typeface="Times New Roman" pitchFamily="18" charset="0"/>
                <a:cs typeface="Times New Roman" pitchFamily="18" charset="0"/>
              </a:rPr>
              <a:t>Cs</a:t>
            </a:r>
            <a:r>
              <a:rPr lang="ru-RU" altLang="ru-RU" sz="180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altLang="ru-RU" sz="1800" baseline="30000"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ru-RU" altLang="ru-RU" sz="180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altLang="ru-RU" sz="180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1800"/>
          </a:p>
        </p:txBody>
      </p:sp>
      <p:pic>
        <p:nvPicPr>
          <p:cNvPr id="11268" name="Picture 13" descr="Cs+ex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1916113"/>
            <a:ext cx="4716463" cy="353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Picture 17" descr="Co+ex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1509713"/>
            <a:ext cx="4319588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1697</TotalTime>
  <Words>2492</Words>
  <Application>Microsoft Office PowerPoint</Application>
  <PresentationFormat>On-screen Show (4:3)</PresentationFormat>
  <Paragraphs>283</Paragraphs>
  <Slides>51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Arial</vt:lpstr>
      <vt:lpstr>Calibri</vt:lpstr>
      <vt:lpstr>Times New Roman</vt:lpstr>
      <vt:lpstr>Verdana</vt:lpstr>
      <vt:lpstr>Symbol</vt:lpstr>
      <vt:lpstr>Оформление по умолчанию</vt:lpstr>
      <vt:lpstr>Формула</vt:lpstr>
      <vt:lpstr>Origin50.Graph</vt:lpstr>
      <vt:lpstr>Equation.DSMT4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Bob</dc:creator>
  <cp:lastModifiedBy>Seva Patlan</cp:lastModifiedBy>
  <cp:revision>116</cp:revision>
  <dcterms:created xsi:type="dcterms:W3CDTF">2014-08-05T12:28:03Z</dcterms:created>
  <dcterms:modified xsi:type="dcterms:W3CDTF">2016-12-07T17:50:41Z</dcterms:modified>
</cp:coreProperties>
</file>