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94" r:id="rId3"/>
    <p:sldId id="288" r:id="rId4"/>
    <p:sldId id="256" r:id="rId5"/>
    <p:sldId id="289" r:id="rId6"/>
    <p:sldId id="287" r:id="rId7"/>
    <p:sldId id="260" r:id="rId8"/>
    <p:sldId id="265" r:id="rId9"/>
    <p:sldId id="262" r:id="rId10"/>
    <p:sldId id="267" r:id="rId11"/>
    <p:sldId id="268" r:id="rId12"/>
    <p:sldId id="269" r:id="rId13"/>
    <p:sldId id="270" r:id="rId14"/>
    <p:sldId id="271" r:id="rId15"/>
    <p:sldId id="272" r:id="rId16"/>
    <p:sldId id="290" r:id="rId17"/>
    <p:sldId id="291" r:id="rId18"/>
    <p:sldId id="292" r:id="rId19"/>
    <p:sldId id="29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70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11" Type="http://schemas.openxmlformats.org/officeDocument/2006/relationships/image" Target="../media/image71.wmf"/><Relationship Id="rId5" Type="http://schemas.openxmlformats.org/officeDocument/2006/relationships/image" Target="../media/image65.wmf"/><Relationship Id="rId10" Type="http://schemas.openxmlformats.org/officeDocument/2006/relationships/image" Target="../media/image70.wmf"/><Relationship Id="rId4" Type="http://schemas.openxmlformats.org/officeDocument/2006/relationships/image" Target="../media/image64.wmf"/><Relationship Id="rId9" Type="http://schemas.openxmlformats.org/officeDocument/2006/relationships/image" Target="../media/image6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image" Target="../media/image81.wmf"/><Relationship Id="rId7" Type="http://schemas.openxmlformats.org/officeDocument/2006/relationships/image" Target="../media/image85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29.wmf"/><Relationship Id="rId18" Type="http://schemas.openxmlformats.org/officeDocument/2006/relationships/image" Target="../media/image34.wmf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12" Type="http://schemas.openxmlformats.org/officeDocument/2006/relationships/image" Target="../media/image28.wmf"/><Relationship Id="rId17" Type="http://schemas.openxmlformats.org/officeDocument/2006/relationships/image" Target="../media/image33.wmf"/><Relationship Id="rId2" Type="http://schemas.openxmlformats.org/officeDocument/2006/relationships/image" Target="../media/image18.wmf"/><Relationship Id="rId16" Type="http://schemas.openxmlformats.org/officeDocument/2006/relationships/image" Target="../media/image32.wmf"/><Relationship Id="rId20" Type="http://schemas.openxmlformats.org/officeDocument/2006/relationships/image" Target="../media/image36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11" Type="http://schemas.openxmlformats.org/officeDocument/2006/relationships/image" Target="../media/image27.wmf"/><Relationship Id="rId5" Type="http://schemas.openxmlformats.org/officeDocument/2006/relationships/image" Target="../media/image21.wmf"/><Relationship Id="rId15" Type="http://schemas.openxmlformats.org/officeDocument/2006/relationships/image" Target="../media/image31.wmf"/><Relationship Id="rId10" Type="http://schemas.openxmlformats.org/officeDocument/2006/relationships/image" Target="../media/image26.wmf"/><Relationship Id="rId19" Type="http://schemas.openxmlformats.org/officeDocument/2006/relationships/image" Target="../media/image35.wmf"/><Relationship Id="rId4" Type="http://schemas.openxmlformats.org/officeDocument/2006/relationships/image" Target="../media/image20.wmf"/><Relationship Id="rId9" Type="http://schemas.openxmlformats.org/officeDocument/2006/relationships/image" Target="../media/image25.wmf"/><Relationship Id="rId14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3.wmf"/><Relationship Id="rId7" Type="http://schemas.openxmlformats.org/officeDocument/2006/relationships/image" Target="../media/image57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385CE-17A2-4E45-8E13-C26526E6C3B1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5AF34-D72C-4441-9D01-4FA7ADB38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74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FAA45-998D-482B-83ED-C967601409E4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927E5-A20F-47D6-8590-5FEAE07A41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45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ED1CE-98CC-483F-924D-DD41A9A5CE3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2437-7F0D-4AFF-81E3-FA2FDBE1203B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A8AC-6DAB-45A9-BC0F-7D62336B9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2437-7F0D-4AFF-81E3-FA2FDBE1203B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A8AC-6DAB-45A9-BC0F-7D62336B9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2437-7F0D-4AFF-81E3-FA2FDBE1203B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A8AC-6DAB-45A9-BC0F-7D62336B9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2437-7F0D-4AFF-81E3-FA2FDBE1203B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A8AC-6DAB-45A9-BC0F-7D62336B9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2437-7F0D-4AFF-81E3-FA2FDBE1203B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A8AC-6DAB-45A9-BC0F-7D62336B9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2437-7F0D-4AFF-81E3-FA2FDBE1203B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A8AC-6DAB-45A9-BC0F-7D62336B9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2437-7F0D-4AFF-81E3-FA2FDBE1203B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A8AC-6DAB-45A9-BC0F-7D62336B9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2437-7F0D-4AFF-81E3-FA2FDBE1203B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A8AC-6DAB-45A9-BC0F-7D62336B9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2437-7F0D-4AFF-81E3-FA2FDBE1203B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A8AC-6DAB-45A9-BC0F-7D62336B9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2437-7F0D-4AFF-81E3-FA2FDBE1203B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A8AC-6DAB-45A9-BC0F-7D62336B9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2437-7F0D-4AFF-81E3-FA2FDBE1203B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A8AC-6DAB-45A9-BC0F-7D62336B9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22437-7F0D-4AFF-81E3-FA2FDBE1203B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A8AC-6DAB-45A9-BC0F-7D62336B9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51.bin"/><Relationship Id="rId18" Type="http://schemas.openxmlformats.org/officeDocument/2006/relationships/image" Target="../media/image58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55.wmf"/><Relationship Id="rId17" Type="http://schemas.openxmlformats.org/officeDocument/2006/relationships/oleObject" Target="../embeddings/oleObject5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7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5" Type="http://schemas.openxmlformats.org/officeDocument/2006/relationships/oleObject" Target="../embeddings/oleObject52.bin"/><Relationship Id="rId10" Type="http://schemas.openxmlformats.org/officeDocument/2006/relationships/image" Target="../media/image54.wmf"/><Relationship Id="rId4" Type="http://schemas.openxmlformats.org/officeDocument/2006/relationships/image" Target="../media/image51.wmf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5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5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61.bin"/><Relationship Id="rId18" Type="http://schemas.openxmlformats.org/officeDocument/2006/relationships/image" Target="../media/image68.wmf"/><Relationship Id="rId3" Type="http://schemas.openxmlformats.org/officeDocument/2006/relationships/oleObject" Target="../embeddings/oleObject56.bin"/><Relationship Id="rId21" Type="http://schemas.openxmlformats.org/officeDocument/2006/relationships/oleObject" Target="../embeddings/oleObject65.bin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65.wmf"/><Relationship Id="rId17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7.wmf"/><Relationship Id="rId20" Type="http://schemas.openxmlformats.org/officeDocument/2006/relationships/image" Target="../media/image69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60.bin"/><Relationship Id="rId24" Type="http://schemas.openxmlformats.org/officeDocument/2006/relationships/image" Target="../media/image71.wmf"/><Relationship Id="rId5" Type="http://schemas.openxmlformats.org/officeDocument/2006/relationships/oleObject" Target="../embeddings/oleObject57.bin"/><Relationship Id="rId15" Type="http://schemas.openxmlformats.org/officeDocument/2006/relationships/oleObject" Target="../embeddings/oleObject62.bin"/><Relationship Id="rId23" Type="http://schemas.openxmlformats.org/officeDocument/2006/relationships/oleObject" Target="../embeddings/oleObject66.bin"/><Relationship Id="rId10" Type="http://schemas.openxmlformats.org/officeDocument/2006/relationships/image" Target="../media/image64.wmf"/><Relationship Id="rId19" Type="http://schemas.openxmlformats.org/officeDocument/2006/relationships/oleObject" Target="../embeddings/oleObject64.bin"/><Relationship Id="rId4" Type="http://schemas.openxmlformats.org/officeDocument/2006/relationships/image" Target="../media/image61.wmf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66.wmf"/><Relationship Id="rId22" Type="http://schemas.openxmlformats.org/officeDocument/2006/relationships/image" Target="../media/image7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oleObject" Target="../embeddings/oleObject72.bin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8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71.bin"/><Relationship Id="rId5" Type="http://schemas.openxmlformats.org/officeDocument/2006/relationships/oleObject" Target="../embeddings/oleObject68.bin"/><Relationship Id="rId15" Type="http://schemas.openxmlformats.org/officeDocument/2006/relationships/oleObject" Target="../embeddings/oleObject73.bin"/><Relationship Id="rId10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70.bin"/><Relationship Id="rId14" Type="http://schemas.openxmlformats.org/officeDocument/2006/relationships/image" Target="../media/image7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13" Type="http://schemas.openxmlformats.org/officeDocument/2006/relationships/oleObject" Target="../embeddings/oleObject79.bin"/><Relationship Id="rId18" Type="http://schemas.openxmlformats.org/officeDocument/2006/relationships/image" Target="../media/image86.wmf"/><Relationship Id="rId3" Type="http://schemas.openxmlformats.org/officeDocument/2006/relationships/oleObject" Target="../embeddings/oleObject74.bin"/><Relationship Id="rId7" Type="http://schemas.openxmlformats.org/officeDocument/2006/relationships/oleObject" Target="../embeddings/oleObject76.bin"/><Relationship Id="rId12" Type="http://schemas.openxmlformats.org/officeDocument/2006/relationships/image" Target="../media/image83.wmf"/><Relationship Id="rId17" Type="http://schemas.openxmlformats.org/officeDocument/2006/relationships/oleObject" Target="../embeddings/oleObject8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5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0.wmf"/><Relationship Id="rId11" Type="http://schemas.openxmlformats.org/officeDocument/2006/relationships/oleObject" Target="../embeddings/oleObject78.bin"/><Relationship Id="rId5" Type="http://schemas.openxmlformats.org/officeDocument/2006/relationships/oleObject" Target="../embeddings/oleObject75.bin"/><Relationship Id="rId15" Type="http://schemas.openxmlformats.org/officeDocument/2006/relationships/oleObject" Target="../embeddings/oleObject80.bin"/><Relationship Id="rId10" Type="http://schemas.openxmlformats.org/officeDocument/2006/relationships/image" Target="../media/image82.wmf"/><Relationship Id="rId4" Type="http://schemas.openxmlformats.org/officeDocument/2006/relationships/image" Target="../media/image79.wmf"/><Relationship Id="rId9" Type="http://schemas.openxmlformats.org/officeDocument/2006/relationships/oleObject" Target="../embeddings/oleObject77.bin"/><Relationship Id="rId14" Type="http://schemas.openxmlformats.org/officeDocument/2006/relationships/image" Target="../media/image8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8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84.bin"/><Relationship Id="rId5" Type="http://schemas.openxmlformats.org/officeDocument/2006/relationships/image" Target="../media/image92.wmf"/><Relationship Id="rId4" Type="http://schemas.openxmlformats.org/officeDocument/2006/relationships/oleObject" Target="../embeddings/oleObject83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4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wmf"/><Relationship Id="rId20" Type="http://schemas.openxmlformats.org/officeDocument/2006/relationships/image" Target="../media/image15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0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7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2.wmf"/><Relationship Id="rId22" Type="http://schemas.openxmlformats.org/officeDocument/2006/relationships/image" Target="../media/image16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24.wmf"/><Relationship Id="rId26" Type="http://schemas.openxmlformats.org/officeDocument/2006/relationships/image" Target="../media/image28.wmf"/><Relationship Id="rId39" Type="http://schemas.openxmlformats.org/officeDocument/2006/relationships/oleObject" Target="../embeddings/oleObject29.bin"/><Relationship Id="rId3" Type="http://schemas.openxmlformats.org/officeDocument/2006/relationships/oleObject" Target="../embeddings/oleObject11.bin"/><Relationship Id="rId21" Type="http://schemas.openxmlformats.org/officeDocument/2006/relationships/oleObject" Target="../embeddings/oleObject20.bin"/><Relationship Id="rId34" Type="http://schemas.openxmlformats.org/officeDocument/2006/relationships/image" Target="../media/image32.wmf"/><Relationship Id="rId42" Type="http://schemas.openxmlformats.org/officeDocument/2006/relationships/image" Target="../media/image36.wmf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1.wmf"/><Relationship Id="rId17" Type="http://schemas.openxmlformats.org/officeDocument/2006/relationships/oleObject" Target="../embeddings/oleObject18.bin"/><Relationship Id="rId25" Type="http://schemas.openxmlformats.org/officeDocument/2006/relationships/oleObject" Target="../embeddings/oleObject22.bin"/><Relationship Id="rId33" Type="http://schemas.openxmlformats.org/officeDocument/2006/relationships/oleObject" Target="../embeddings/oleObject26.bin"/><Relationship Id="rId38" Type="http://schemas.openxmlformats.org/officeDocument/2006/relationships/image" Target="../media/image34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.wmf"/><Relationship Id="rId20" Type="http://schemas.openxmlformats.org/officeDocument/2006/relationships/image" Target="../media/image25.wmf"/><Relationship Id="rId29" Type="http://schemas.openxmlformats.org/officeDocument/2006/relationships/oleObject" Target="../embeddings/oleObject24.bin"/><Relationship Id="rId41" Type="http://schemas.openxmlformats.org/officeDocument/2006/relationships/oleObject" Target="../embeddings/oleObject30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5.bin"/><Relationship Id="rId24" Type="http://schemas.openxmlformats.org/officeDocument/2006/relationships/image" Target="../media/image27.wmf"/><Relationship Id="rId32" Type="http://schemas.openxmlformats.org/officeDocument/2006/relationships/image" Target="../media/image31.wmf"/><Relationship Id="rId37" Type="http://schemas.openxmlformats.org/officeDocument/2006/relationships/oleObject" Target="../embeddings/oleObject28.bin"/><Relationship Id="rId40" Type="http://schemas.openxmlformats.org/officeDocument/2006/relationships/image" Target="../media/image35.wmf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23" Type="http://schemas.openxmlformats.org/officeDocument/2006/relationships/oleObject" Target="../embeddings/oleObject21.bin"/><Relationship Id="rId28" Type="http://schemas.openxmlformats.org/officeDocument/2006/relationships/image" Target="../media/image29.wmf"/><Relationship Id="rId36" Type="http://schemas.openxmlformats.org/officeDocument/2006/relationships/image" Target="../media/image33.wmf"/><Relationship Id="rId10" Type="http://schemas.openxmlformats.org/officeDocument/2006/relationships/image" Target="../media/image20.wmf"/><Relationship Id="rId19" Type="http://schemas.openxmlformats.org/officeDocument/2006/relationships/oleObject" Target="../embeddings/oleObject19.bin"/><Relationship Id="rId31" Type="http://schemas.openxmlformats.org/officeDocument/2006/relationships/oleObject" Target="../embeddings/oleObject25.bin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2.wmf"/><Relationship Id="rId22" Type="http://schemas.openxmlformats.org/officeDocument/2006/relationships/image" Target="../media/image26.wmf"/><Relationship Id="rId27" Type="http://schemas.openxmlformats.org/officeDocument/2006/relationships/oleObject" Target="../embeddings/oleObject23.bin"/><Relationship Id="rId30" Type="http://schemas.openxmlformats.org/officeDocument/2006/relationships/image" Target="../media/image30.wmf"/><Relationship Id="rId35" Type="http://schemas.openxmlformats.org/officeDocument/2006/relationships/oleObject" Target="../embeddings/oleObject2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4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4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47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4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4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860" y="500042"/>
            <a:ext cx="4286248" cy="1470025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Необычная динамика электронного спина в </a:t>
            </a:r>
            <a:r>
              <a:rPr lang="ru-RU" sz="2800" i="1" dirty="0" err="1" smtClean="0"/>
              <a:t>ЭПР-комагнитометре</a:t>
            </a:r>
            <a:r>
              <a:rPr lang="en-US" sz="2800" i="1" dirty="0" smtClean="0"/>
              <a:t>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2928934"/>
            <a:ext cx="914400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Е. Попов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 К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. Баранцев,  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Литвинов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14752"/>
            <a:ext cx="9144000" cy="50006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1600" i="1" dirty="0" smtClean="0">
                <a:solidFill>
                  <a:schemeClr val="tx1"/>
                </a:solidFill>
              </a:rPr>
              <a:t>“</a:t>
            </a:r>
            <a:r>
              <a:rPr lang="ru-RU" sz="1600" i="1" dirty="0" smtClean="0">
                <a:solidFill>
                  <a:schemeClr val="tx1"/>
                </a:solidFill>
              </a:rPr>
              <a:t>Санкт-Петербургский Политехнический Университет Петра Великого</a:t>
            </a:r>
            <a:r>
              <a:rPr lang="en-US" sz="1600" i="1" dirty="0" smtClean="0">
                <a:solidFill>
                  <a:schemeClr val="tx1"/>
                </a:solidFill>
              </a:rPr>
              <a:t>”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428991" y="4786322"/>
            <a:ext cx="2428893" cy="36671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Работа поддержана:</a:t>
            </a:r>
            <a:endParaRPr lang="ru-RU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6B94C1"/>
                  </a:outerShdw>
                </a:cont>
                <a:cont type="tree" name="">
                  <a:effect ref="fillLine"/>
                  <a:outerShdw dist="38100" dir="2700000" algn="tl">
                    <a:srgbClr val="19324D"/>
                  </a:outerShdw>
                </a:cont>
                <a:effect ref="fillLine"/>
              </a:effectDag>
              <a:latin typeface="Tahoma" pitchFamily="34" charset="0"/>
            </a:endParaRPr>
          </a:p>
        </p:txBody>
      </p:sp>
      <p:pic>
        <p:nvPicPr>
          <p:cNvPr id="10" name="Рисунок 9" descr="200px-Герб_СПБГПУ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40" y="0"/>
            <a:ext cx="2428860" cy="2428860"/>
          </a:xfrm>
          <a:prstGeom prst="rect">
            <a:avLst/>
          </a:prstGeom>
        </p:spPr>
      </p:pic>
      <p:pic>
        <p:nvPicPr>
          <p:cNvPr id="12" name="Рисунок 11" descr="1986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2" y="5286388"/>
            <a:ext cx="2381250" cy="695325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Самара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2016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Рисунок 15" descr="laser_op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500042"/>
            <a:ext cx="1620214" cy="150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кругленный прямоугольник 28"/>
          <p:cNvSpPr/>
          <p:nvPr/>
        </p:nvSpPr>
        <p:spPr>
          <a:xfrm>
            <a:off x="785786" y="1857364"/>
            <a:ext cx="7500958" cy="20002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/>
          <p:cNvSpPr/>
          <p:nvPr/>
        </p:nvSpPr>
        <p:spPr>
          <a:xfrm>
            <a:off x="0" y="0"/>
            <a:ext cx="2285984" cy="7857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Математическая модель</a:t>
            </a:r>
            <a:endParaRPr lang="ru-RU" dirty="0"/>
          </a:p>
        </p:txBody>
      </p:sp>
      <p:graphicFrame>
        <p:nvGraphicFramePr>
          <p:cNvPr id="43" name="Объект 42"/>
          <p:cNvGraphicFramePr>
            <a:graphicFrameLocks noChangeAspect="1"/>
          </p:cNvGraphicFramePr>
          <p:nvPr/>
        </p:nvGraphicFramePr>
        <p:xfrm>
          <a:off x="1571604" y="2857496"/>
          <a:ext cx="5953125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Формула" r:id="rId3" imgW="2984400" imgH="393480" progId="Equation.3">
                  <p:embed/>
                </p:oleObj>
              </mc:Choice>
              <mc:Fallback>
                <p:oleObj name="Формула" r:id="rId3" imgW="298440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2857496"/>
                        <a:ext cx="5953125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/>
        </p:nvGraphicFramePr>
        <p:xfrm>
          <a:off x="4243388" y="357188"/>
          <a:ext cx="2066925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Формула" r:id="rId5" imgW="914400" imgH="203040" progId="Equation.3">
                  <p:embed/>
                </p:oleObj>
              </mc:Choice>
              <mc:Fallback>
                <p:oleObj name="Формула" r:id="rId5" imgW="91440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3388" y="357188"/>
                        <a:ext cx="2066925" cy="458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429356" y="214290"/>
            <a:ext cx="2428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Матрица плотности в приближении вращающейся волны</a:t>
            </a:r>
            <a:endParaRPr lang="ru-RU" dirty="0"/>
          </a:p>
        </p:txBody>
      </p:sp>
      <p:graphicFrame>
        <p:nvGraphicFramePr>
          <p:cNvPr id="63497" name="Object 9"/>
          <p:cNvGraphicFramePr>
            <a:graphicFrameLocks noChangeAspect="1"/>
          </p:cNvGraphicFramePr>
          <p:nvPr/>
        </p:nvGraphicFramePr>
        <p:xfrm>
          <a:off x="357158" y="4357694"/>
          <a:ext cx="5622925" cy="192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Формула" r:id="rId7" imgW="2819160" imgH="965160" progId="Equation.3">
                  <p:embed/>
                </p:oleObj>
              </mc:Choice>
              <mc:Fallback>
                <p:oleObj name="Формула" r:id="rId7" imgW="2819160" imgH="96516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357694"/>
                        <a:ext cx="5622925" cy="1925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Прямая соединительная линия 23"/>
          <p:cNvCxnSpPr/>
          <p:nvPr/>
        </p:nvCxnSpPr>
        <p:spPr>
          <a:xfrm>
            <a:off x="6786578" y="5715016"/>
            <a:ext cx="642942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8215338" y="6286520"/>
            <a:ext cx="642942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786578" y="4286256"/>
            <a:ext cx="642942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8215338" y="4429132"/>
            <a:ext cx="642942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 flipH="1" flipV="1">
            <a:off x="6642511" y="5072471"/>
            <a:ext cx="1001720" cy="794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5400000" flipH="1" flipV="1">
            <a:off x="7644628" y="5500702"/>
            <a:ext cx="1856594" cy="794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786578" y="4572008"/>
            <a:ext cx="2071702" cy="1588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786578" y="5572140"/>
            <a:ext cx="642942" cy="1588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8215338" y="6429396"/>
            <a:ext cx="642942" cy="1588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Объект 48"/>
          <p:cNvGraphicFramePr>
            <a:graphicFrameLocks noChangeAspect="1"/>
          </p:cNvGraphicFramePr>
          <p:nvPr/>
        </p:nvGraphicFramePr>
        <p:xfrm>
          <a:off x="7715272" y="6143644"/>
          <a:ext cx="575489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Формула" r:id="rId9" imgW="139680" imgH="164880" progId="Equation.3">
                  <p:embed/>
                </p:oleObj>
              </mc:Choice>
              <mc:Fallback>
                <p:oleObj name="Формула" r:id="rId9" imgW="139680" imgH="1648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6143644"/>
                        <a:ext cx="575489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9" name="Object 11"/>
          <p:cNvGraphicFramePr>
            <a:graphicFrameLocks noChangeAspect="1"/>
          </p:cNvGraphicFramePr>
          <p:nvPr/>
        </p:nvGraphicFramePr>
        <p:xfrm>
          <a:off x="7572396" y="4572008"/>
          <a:ext cx="42862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Формула" r:id="rId11" imgW="139680" imgH="177480" progId="Equation.3">
                  <p:embed/>
                </p:oleObj>
              </mc:Choice>
              <mc:Fallback>
                <p:oleObj name="Формула" r:id="rId11" imgW="139680" imgH="177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4572008"/>
                        <a:ext cx="42862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Прямая со стрелкой 51"/>
          <p:cNvCxnSpPr/>
          <p:nvPr/>
        </p:nvCxnSpPr>
        <p:spPr>
          <a:xfrm rot="5400000">
            <a:off x="7679553" y="4464851"/>
            <a:ext cx="214314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786578" y="4357694"/>
            <a:ext cx="2071702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3500" name="Object 12"/>
          <p:cNvGraphicFramePr>
            <a:graphicFrameLocks noChangeAspect="1"/>
          </p:cNvGraphicFramePr>
          <p:nvPr/>
        </p:nvGraphicFramePr>
        <p:xfrm>
          <a:off x="6072198" y="5429264"/>
          <a:ext cx="64294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Формула" r:id="rId13" imgW="253800" imgH="164880" progId="Equation.3">
                  <p:embed/>
                </p:oleObj>
              </mc:Choice>
              <mc:Fallback>
                <p:oleObj name="Формула" r:id="rId13" imgW="253800" imgH="1648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98" y="5429264"/>
                        <a:ext cx="642942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01" name="Object 13"/>
          <p:cNvGraphicFramePr>
            <a:graphicFrameLocks noChangeAspect="1"/>
          </p:cNvGraphicFramePr>
          <p:nvPr/>
        </p:nvGraphicFramePr>
        <p:xfrm>
          <a:off x="6286512" y="4000504"/>
          <a:ext cx="5064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Формула" r:id="rId15" imgW="164880" imgH="228600" progId="Equation.3">
                  <p:embed/>
                </p:oleObj>
              </mc:Choice>
              <mc:Fallback>
                <p:oleObj name="Формула" r:id="rId15" imgW="164880" imgH="2286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12" y="4000504"/>
                        <a:ext cx="506412" cy="59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02" name="Object 14"/>
          <p:cNvGraphicFramePr>
            <a:graphicFrameLocks noChangeAspect="1"/>
          </p:cNvGraphicFramePr>
          <p:nvPr/>
        </p:nvGraphicFramePr>
        <p:xfrm>
          <a:off x="214282" y="1071546"/>
          <a:ext cx="2066925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Формула" r:id="rId17" imgW="914400" imgH="215640" progId="Equation.3">
                  <p:embed/>
                </p:oleObj>
              </mc:Choice>
              <mc:Fallback>
                <p:oleObj name="Формула" r:id="rId17" imgW="914400" imgH="21564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1071546"/>
                        <a:ext cx="2066925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2500298" y="1142984"/>
            <a:ext cx="2781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– Доплеровская отстройка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928926" y="2071678"/>
            <a:ext cx="3643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 </a:t>
            </a:r>
            <a:r>
              <a:rPr lang="ru-RU" sz="2800" b="1" dirty="0" smtClean="0"/>
              <a:t>Уравнение </a:t>
            </a:r>
            <a:r>
              <a:rPr lang="ru-RU" sz="2800" b="1" dirty="0" err="1" smtClean="0"/>
              <a:t>Лиувилля</a:t>
            </a:r>
            <a:r>
              <a:rPr lang="en-US" sz="2800" b="1" dirty="0" smtClean="0"/>
              <a:t>: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Скругленный прямоугольник 65"/>
          <p:cNvSpPr/>
          <p:nvPr/>
        </p:nvSpPr>
        <p:spPr>
          <a:xfrm>
            <a:off x="1928794" y="3857628"/>
            <a:ext cx="2857520" cy="1285884"/>
          </a:xfrm>
          <a:prstGeom prst="roundRect">
            <a:avLst>
              <a:gd name="adj" fmla="val 1242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/>
          <p:cNvSpPr/>
          <p:nvPr/>
        </p:nvSpPr>
        <p:spPr>
          <a:xfrm>
            <a:off x="0" y="0"/>
            <a:ext cx="2285984" cy="7857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Математическая модель</a:t>
            </a:r>
            <a:endParaRPr lang="ru-RU" dirty="0"/>
          </a:p>
        </p:txBody>
      </p:sp>
      <p:graphicFrame>
        <p:nvGraphicFramePr>
          <p:cNvPr id="43" name="Объект 42"/>
          <p:cNvGraphicFramePr>
            <a:graphicFrameLocks noChangeAspect="1"/>
          </p:cNvGraphicFramePr>
          <p:nvPr/>
        </p:nvGraphicFramePr>
        <p:xfrm>
          <a:off x="357158" y="2143116"/>
          <a:ext cx="8537575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Формула" r:id="rId3" imgW="4279680" imgH="393480" progId="Equation.3">
                  <p:embed/>
                </p:oleObj>
              </mc:Choice>
              <mc:Fallback>
                <p:oleObj name="Формула" r:id="rId3" imgW="427968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2143116"/>
                        <a:ext cx="8537575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Прямая со стрелкой 58"/>
          <p:cNvCxnSpPr/>
          <p:nvPr/>
        </p:nvCxnSpPr>
        <p:spPr>
          <a:xfrm rot="5400000">
            <a:off x="3572662" y="2142322"/>
            <a:ext cx="285752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786050" y="1571612"/>
            <a:ext cx="236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Входная информация: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26633" name="Object 9"/>
          <p:cNvGraphicFramePr>
            <a:graphicFrameLocks noChangeAspect="1"/>
          </p:cNvGraphicFramePr>
          <p:nvPr/>
        </p:nvGraphicFramePr>
        <p:xfrm>
          <a:off x="2143108" y="4429132"/>
          <a:ext cx="2357454" cy="60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Формула" r:id="rId5" imgW="990360" imgH="253800" progId="Equation.3">
                  <p:embed/>
                </p:oleObj>
              </mc:Choice>
              <mc:Fallback>
                <p:oleObj name="Формула" r:id="rId5" imgW="99036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08" y="4429132"/>
                        <a:ext cx="2357454" cy="60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928794" y="3857628"/>
            <a:ext cx="28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Матрица плотности, усреднённая по ядерным состояниям</a:t>
            </a:r>
            <a:endParaRPr lang="ru-RU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5357818" y="4500570"/>
            <a:ext cx="258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Выходная информация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69" name="Прямая со стрелкой 68"/>
          <p:cNvCxnSpPr/>
          <p:nvPr/>
        </p:nvCxnSpPr>
        <p:spPr>
          <a:xfrm>
            <a:off x="4643438" y="4714884"/>
            <a:ext cx="642942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Скругленный прямоугольник 36"/>
          <p:cNvSpPr/>
          <p:nvPr/>
        </p:nvSpPr>
        <p:spPr>
          <a:xfrm>
            <a:off x="142844" y="1000108"/>
            <a:ext cx="8858312" cy="8572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85984" y="0"/>
            <a:ext cx="6858016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Переход к базису электронного и ядерного спина: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214282" y="2071678"/>
          <a:ext cx="4191000" cy="149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Формула" r:id="rId3" imgW="2641320" imgH="939600" progId="Equation.3">
                  <p:embed/>
                </p:oleObj>
              </mc:Choice>
              <mc:Fallback>
                <p:oleObj name="Формула" r:id="rId3" imgW="2641320" imgH="939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2071678"/>
                        <a:ext cx="4191000" cy="149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519054" y="4286239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233434" y="4286239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947814" y="4286239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662194" y="4286239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376574" y="4286239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233434" y="4500553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947814" y="4500553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662194" y="4500553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19054" y="5214933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233434" y="5214933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947814" y="5214933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662194" y="5214933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376574" y="5214933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233434" y="5429247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947814" y="5429247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662194" y="5429247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Объект 30"/>
          <p:cNvGraphicFramePr>
            <a:graphicFrameLocks noChangeAspect="1"/>
          </p:cNvGraphicFramePr>
          <p:nvPr/>
        </p:nvGraphicFramePr>
        <p:xfrm>
          <a:off x="4019516" y="5357809"/>
          <a:ext cx="228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Формула" r:id="rId5" imgW="228600" imgH="241200" progId="Equation.3">
                  <p:embed/>
                </p:oleObj>
              </mc:Choice>
              <mc:Fallback>
                <p:oleObj name="Формула" r:id="rId5" imgW="22860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516" y="5357809"/>
                        <a:ext cx="2286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4013170" y="5072054"/>
          <a:ext cx="241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Формула" r:id="rId7" imgW="241200" imgH="241200" progId="Equation.3">
                  <p:embed/>
                </p:oleObj>
              </mc:Choice>
              <mc:Fallback>
                <p:oleObj name="Формула" r:id="rId7" imgW="24120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3170" y="5072054"/>
                        <a:ext cx="2413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4025870" y="4435467"/>
          <a:ext cx="215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Формула" r:id="rId9" imgW="215640" imgH="228600" progId="Equation.3">
                  <p:embed/>
                </p:oleObj>
              </mc:Choice>
              <mc:Fallback>
                <p:oleObj name="Формула" r:id="rId9" imgW="21564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5870" y="4435467"/>
                        <a:ext cx="2159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8" name="Object 6"/>
          <p:cNvGraphicFramePr>
            <a:graphicFrameLocks noChangeAspect="1"/>
          </p:cNvGraphicFramePr>
          <p:nvPr/>
        </p:nvGraphicFramePr>
        <p:xfrm>
          <a:off x="4019520" y="4149717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Формула" r:id="rId11" imgW="228600" imgH="228600" progId="Equation.3">
                  <p:embed/>
                </p:oleObj>
              </mc:Choice>
              <mc:Fallback>
                <p:oleObj name="Формула" r:id="rId11" imgW="22860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520" y="4149717"/>
                        <a:ext cx="2286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Объект 34"/>
          <p:cNvGraphicFramePr>
            <a:graphicFrameLocks noChangeAspect="1"/>
          </p:cNvGraphicFramePr>
          <p:nvPr/>
        </p:nvGraphicFramePr>
        <p:xfrm>
          <a:off x="285720" y="1071546"/>
          <a:ext cx="5715040" cy="776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Формула" r:id="rId13" imgW="3644640" imgH="495000" progId="Equation.3">
                  <p:embed/>
                </p:oleObj>
              </mc:Choice>
              <mc:Fallback>
                <p:oleObj name="Формула" r:id="rId13" imgW="3644640" imgH="4950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1071546"/>
                        <a:ext cx="5715040" cy="7766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286512" y="1071546"/>
            <a:ext cx="2643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Переход от базиса электронного и ядерного моментов к полному моменту</a:t>
            </a:r>
            <a:endParaRPr lang="ru-RU" sz="1400" dirty="0"/>
          </a:p>
        </p:txBody>
      </p:sp>
      <p:graphicFrame>
        <p:nvGraphicFramePr>
          <p:cNvPr id="54280" name="Object 8"/>
          <p:cNvGraphicFramePr>
            <a:graphicFrameLocks noChangeAspect="1"/>
          </p:cNvGraphicFramePr>
          <p:nvPr/>
        </p:nvGraphicFramePr>
        <p:xfrm>
          <a:off x="5513388" y="2239963"/>
          <a:ext cx="3086100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Формула" r:id="rId15" imgW="1536480" imgH="507960" progId="Equation.3">
                  <p:embed/>
                </p:oleObj>
              </mc:Choice>
              <mc:Fallback>
                <p:oleObj name="Формула" r:id="rId15" imgW="1536480" imgH="50796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8" y="2239963"/>
                        <a:ext cx="3086100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Двойная стрелка влево/вправо 38"/>
          <p:cNvSpPr/>
          <p:nvPr/>
        </p:nvSpPr>
        <p:spPr>
          <a:xfrm>
            <a:off x="4572000" y="2571744"/>
            <a:ext cx="785818" cy="417116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>
            <a:off x="6072198" y="4357694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6357950" y="4071942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6215074" y="4214818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5929322" y="4500570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7715272" y="4357694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7358082" y="4071942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7500958" y="4214818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7858148" y="4500570"/>
            <a:ext cx="50006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6286512" y="5357826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5929322" y="5072074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6072198" y="5214950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6429388" y="5500702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7572396" y="5357826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7858148" y="5072074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7715272" y="5214950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7429520" y="5500702"/>
            <a:ext cx="5000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7" name="Объект 106"/>
          <p:cNvGraphicFramePr>
            <a:graphicFrameLocks noChangeAspect="1"/>
          </p:cNvGraphicFramePr>
          <p:nvPr/>
        </p:nvGraphicFramePr>
        <p:xfrm>
          <a:off x="5357818" y="5429264"/>
          <a:ext cx="992612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Формула" r:id="rId17" imgW="558720" imgH="241200" progId="Equation.3">
                  <p:embed/>
                </p:oleObj>
              </mc:Choice>
              <mc:Fallback>
                <p:oleObj name="Формула" r:id="rId17" imgW="558720" imgH="241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5429264"/>
                        <a:ext cx="992612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4" name="Object 12"/>
          <p:cNvGraphicFramePr>
            <a:graphicFrameLocks noChangeAspect="1"/>
          </p:cNvGraphicFramePr>
          <p:nvPr/>
        </p:nvGraphicFramePr>
        <p:xfrm>
          <a:off x="7929586" y="5429264"/>
          <a:ext cx="99218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Формула" r:id="rId19" imgW="558720" imgH="241200" progId="Equation.3">
                  <p:embed/>
                </p:oleObj>
              </mc:Choice>
              <mc:Fallback>
                <p:oleObj name="Формула" r:id="rId19" imgW="558720" imgH="2412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86" y="5429264"/>
                        <a:ext cx="992187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5" name="Object 13"/>
          <p:cNvGraphicFramePr>
            <a:graphicFrameLocks noChangeAspect="1"/>
          </p:cNvGraphicFramePr>
          <p:nvPr/>
        </p:nvGraphicFramePr>
        <p:xfrm>
          <a:off x="5226054" y="3868739"/>
          <a:ext cx="9683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Формула" r:id="rId21" imgW="545760" imgH="228600" progId="Equation.3">
                  <p:embed/>
                </p:oleObj>
              </mc:Choice>
              <mc:Fallback>
                <p:oleObj name="Формула" r:id="rId21" imgW="545760" imgH="228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6054" y="3868739"/>
                        <a:ext cx="968375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6" name="Object 14"/>
          <p:cNvGraphicFramePr>
            <a:graphicFrameLocks noChangeAspect="1"/>
          </p:cNvGraphicFramePr>
          <p:nvPr/>
        </p:nvGraphicFramePr>
        <p:xfrm>
          <a:off x="8012113" y="3868739"/>
          <a:ext cx="969962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Формула" r:id="rId23" imgW="545760" imgH="228600" progId="Equation.3">
                  <p:embed/>
                </p:oleObj>
              </mc:Choice>
              <mc:Fallback>
                <p:oleObj name="Формула" r:id="rId23" imgW="545760" imgH="2286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2113" y="3868739"/>
                        <a:ext cx="969962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Прямоугольник 49"/>
          <p:cNvSpPr/>
          <p:nvPr/>
        </p:nvSpPr>
        <p:spPr>
          <a:xfrm>
            <a:off x="0" y="0"/>
            <a:ext cx="2285984" cy="7857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Математическая модель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285984" y="0"/>
            <a:ext cx="6858016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latin typeface="+mj-lt"/>
                <a:ea typeface="+mj-ea"/>
                <a:cs typeface="+mj-cs"/>
              </a:rPr>
              <a:t>Вектор поляризации электронного спина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5311" name="Object 15"/>
          <p:cNvGraphicFramePr>
            <a:graphicFrameLocks noChangeAspect="1"/>
          </p:cNvGraphicFramePr>
          <p:nvPr/>
        </p:nvGraphicFramePr>
        <p:xfrm>
          <a:off x="2428860" y="1714488"/>
          <a:ext cx="435927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Формула" r:id="rId3" imgW="2171520" imgH="533160" progId="Equation.3">
                  <p:embed/>
                </p:oleObj>
              </mc:Choice>
              <mc:Fallback>
                <p:oleObj name="Формула" r:id="rId3" imgW="2171520" imgH="5331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60" y="1714488"/>
                        <a:ext cx="4359275" cy="1069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7" name="Object 9"/>
          <p:cNvGraphicFramePr>
            <a:graphicFrameLocks noChangeAspect="1"/>
          </p:cNvGraphicFramePr>
          <p:nvPr/>
        </p:nvGraphicFramePr>
        <p:xfrm>
          <a:off x="484159" y="3784614"/>
          <a:ext cx="2605087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Формула" r:id="rId5" imgW="1193760" imgH="253800" progId="Equation.3">
                  <p:embed/>
                </p:oleObj>
              </mc:Choice>
              <mc:Fallback>
                <p:oleObj name="Формула" r:id="rId5" imgW="1193760" imgH="2538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59" y="3784614"/>
                        <a:ext cx="2605087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8" name="Object 10"/>
          <p:cNvGraphicFramePr>
            <a:graphicFrameLocks noChangeAspect="1"/>
          </p:cNvGraphicFramePr>
          <p:nvPr/>
        </p:nvGraphicFramePr>
        <p:xfrm>
          <a:off x="484159" y="4570426"/>
          <a:ext cx="2605087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Формула" r:id="rId7" imgW="1193760" imgH="253800" progId="Equation.3">
                  <p:embed/>
                </p:oleObj>
              </mc:Choice>
              <mc:Fallback>
                <p:oleObj name="Формула" r:id="rId7" imgW="1193760" imgH="2538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59" y="4570426"/>
                        <a:ext cx="2605087" cy="55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9" name="Object 11"/>
          <p:cNvGraphicFramePr>
            <a:graphicFrameLocks noChangeAspect="1"/>
          </p:cNvGraphicFramePr>
          <p:nvPr/>
        </p:nvGraphicFramePr>
        <p:xfrm>
          <a:off x="500034" y="5357826"/>
          <a:ext cx="25749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Формула" r:id="rId9" imgW="1180800" imgH="253800" progId="Equation.3">
                  <p:embed/>
                </p:oleObj>
              </mc:Choice>
              <mc:Fallback>
                <p:oleObj name="Формула" r:id="rId9" imgW="1180800" imgH="2538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5357826"/>
                        <a:ext cx="257492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500694" y="3714752"/>
            <a:ext cx="181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Матрицы Паули:</a:t>
            </a:r>
            <a:endParaRPr lang="ru-RU" dirty="0"/>
          </a:p>
        </p:txBody>
      </p:sp>
      <p:graphicFrame>
        <p:nvGraphicFramePr>
          <p:cNvPr id="12300" name="Object 12"/>
          <p:cNvGraphicFramePr>
            <a:graphicFrameLocks noChangeAspect="1"/>
          </p:cNvGraphicFramePr>
          <p:nvPr/>
        </p:nvGraphicFramePr>
        <p:xfrm>
          <a:off x="3646502" y="4286261"/>
          <a:ext cx="1568678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Формула" r:id="rId11" imgW="1002960" imgH="457200" progId="Equation.3">
                  <p:embed/>
                </p:oleObj>
              </mc:Choice>
              <mc:Fallback>
                <p:oleObj name="Формула" r:id="rId11" imgW="1002960" imgH="4572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6502" y="4286261"/>
                        <a:ext cx="1568678" cy="714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1" name="Object 13"/>
          <p:cNvGraphicFramePr>
            <a:graphicFrameLocks noChangeAspect="1"/>
          </p:cNvGraphicFramePr>
          <p:nvPr/>
        </p:nvGraphicFramePr>
        <p:xfrm>
          <a:off x="5432451" y="4286261"/>
          <a:ext cx="156845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Формула" r:id="rId13" imgW="1002960" imgH="457200" progId="Equation.3">
                  <p:embed/>
                </p:oleObj>
              </mc:Choice>
              <mc:Fallback>
                <p:oleObj name="Формула" r:id="rId13" imgW="1002960" imgH="4572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451" y="4286261"/>
                        <a:ext cx="156845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2" name="Object 14"/>
          <p:cNvGraphicFramePr>
            <a:graphicFrameLocks noChangeAspect="1"/>
          </p:cNvGraphicFramePr>
          <p:nvPr/>
        </p:nvGraphicFramePr>
        <p:xfrm>
          <a:off x="7286644" y="4286256"/>
          <a:ext cx="1430338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Формула" r:id="rId15" imgW="914400" imgH="457200" progId="Equation.3">
                  <p:embed/>
                </p:oleObj>
              </mc:Choice>
              <mc:Fallback>
                <p:oleObj name="Формула" r:id="rId15" imgW="914400" imgH="4572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4286256"/>
                        <a:ext cx="1430338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0"/>
            <a:ext cx="2285984" cy="7857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Математическая модель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285984" y="0"/>
            <a:ext cx="6858016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Влияние магнитного поля: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871538" y="2500313"/>
          <a:ext cx="752792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Формула" r:id="rId3" imgW="4114800" imgH="266400" progId="Equation.3">
                  <p:embed/>
                </p:oleObj>
              </mc:Choice>
              <mc:Fallback>
                <p:oleObj name="Формула" r:id="rId3" imgW="4114800" imgH="266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8" y="2500313"/>
                        <a:ext cx="7527925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 flipV="1">
            <a:off x="571472" y="1500174"/>
            <a:ext cx="2500330" cy="1000132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10800000">
            <a:off x="5929322" y="1500174"/>
            <a:ext cx="2571768" cy="1000132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6326" name="Object 6"/>
          <p:cNvGraphicFramePr>
            <a:graphicFrameLocks noChangeAspect="1"/>
          </p:cNvGraphicFramePr>
          <p:nvPr/>
        </p:nvGraphicFramePr>
        <p:xfrm>
          <a:off x="285720" y="928670"/>
          <a:ext cx="8412163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Формула" r:id="rId5" imgW="4597200" imgH="431640" progId="Equation.3">
                  <p:embed/>
                </p:oleObj>
              </mc:Choice>
              <mc:Fallback>
                <p:oleObj name="Формула" r:id="rId5" imgW="459720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928670"/>
                        <a:ext cx="8412163" cy="790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/>
        </p:nvGraphicFramePr>
        <p:xfrm>
          <a:off x="214282" y="3429000"/>
          <a:ext cx="2616200" cy="147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Формула" r:id="rId7" imgW="2031840" imgH="1143000" progId="Equation.3">
                  <p:embed/>
                </p:oleObj>
              </mc:Choice>
              <mc:Fallback>
                <p:oleObj name="Формула" r:id="rId7" imgW="2031840" imgH="1143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3429000"/>
                        <a:ext cx="2616200" cy="147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8" name="Object 8"/>
          <p:cNvGraphicFramePr>
            <a:graphicFrameLocks noChangeAspect="1"/>
          </p:cNvGraphicFramePr>
          <p:nvPr/>
        </p:nvGraphicFramePr>
        <p:xfrm>
          <a:off x="571472" y="5286388"/>
          <a:ext cx="2043113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Формула" r:id="rId9" imgW="1587240" imgH="761760" progId="Equation.3">
                  <p:embed/>
                </p:oleObj>
              </mc:Choice>
              <mc:Fallback>
                <p:oleObj name="Формула" r:id="rId9" imgW="1587240" imgH="76176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5286388"/>
                        <a:ext cx="2043113" cy="981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9" name="Object 9"/>
          <p:cNvGraphicFramePr>
            <a:graphicFrameLocks noChangeAspect="1"/>
          </p:cNvGraphicFramePr>
          <p:nvPr/>
        </p:nvGraphicFramePr>
        <p:xfrm>
          <a:off x="3571868" y="5286388"/>
          <a:ext cx="250190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Формула" r:id="rId11" imgW="1942920" imgH="761760" progId="Equation.3">
                  <p:embed/>
                </p:oleObj>
              </mc:Choice>
              <mc:Fallback>
                <p:oleObj name="Формула" r:id="rId11" imgW="1942920" imgH="76176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68" y="5286388"/>
                        <a:ext cx="2501900" cy="981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0" name="Object 10"/>
          <p:cNvGraphicFramePr>
            <a:graphicFrameLocks noChangeAspect="1"/>
          </p:cNvGraphicFramePr>
          <p:nvPr/>
        </p:nvGraphicFramePr>
        <p:xfrm>
          <a:off x="7072330" y="5286388"/>
          <a:ext cx="1552575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Формула" r:id="rId13" imgW="1206360" imgH="711000" progId="Equation.3">
                  <p:embed/>
                </p:oleObj>
              </mc:Choice>
              <mc:Fallback>
                <p:oleObj name="Формула" r:id="rId13" imgW="1206360" imgH="7110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5286388"/>
                        <a:ext cx="1552575" cy="915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1" name="Object 11"/>
          <p:cNvGraphicFramePr>
            <a:graphicFrameLocks noChangeAspect="1"/>
          </p:cNvGraphicFramePr>
          <p:nvPr/>
        </p:nvGraphicFramePr>
        <p:xfrm>
          <a:off x="3071802" y="3429000"/>
          <a:ext cx="3187700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Формула" r:id="rId15" imgW="2476440" imgH="1143000" progId="Equation.3">
                  <p:embed/>
                </p:oleObj>
              </mc:Choice>
              <mc:Fallback>
                <p:oleObj name="Формула" r:id="rId15" imgW="2476440" imgH="11430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3429000"/>
                        <a:ext cx="3187700" cy="147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2" name="Object 12"/>
          <p:cNvGraphicFramePr>
            <a:graphicFrameLocks noChangeAspect="1"/>
          </p:cNvGraphicFramePr>
          <p:nvPr/>
        </p:nvGraphicFramePr>
        <p:xfrm>
          <a:off x="6699250" y="3429000"/>
          <a:ext cx="2273300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Формула" r:id="rId17" imgW="1765080" imgH="1143000" progId="Equation.3">
                  <p:embed/>
                </p:oleObj>
              </mc:Choice>
              <mc:Fallback>
                <p:oleObj name="Формула" r:id="rId17" imgW="1765080" imgH="11430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0" y="3429000"/>
                        <a:ext cx="2273300" cy="147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0" y="0"/>
            <a:ext cx="2285984" cy="7857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Математическая модель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282" y="571480"/>
            <a:ext cx="8572560" cy="5786478"/>
          </a:xfrm>
          <a:prstGeom prst="roundRect">
            <a:avLst>
              <a:gd name="adj" fmla="val 62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0034" y="857232"/>
            <a:ext cx="1483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parameters</a:t>
            </a:r>
            <a:r>
              <a:rPr lang="ru-RU" sz="2000" b="1" i="1" dirty="0" smtClean="0"/>
              <a:t>:</a:t>
            </a:r>
            <a:endParaRPr lang="ru-RU" sz="2000" b="1" i="1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571500" y="1571625"/>
          <a:ext cx="5403850" cy="435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Формула" r:id="rId3" imgW="2781000" imgH="2247840" progId="Equation.3">
                  <p:embed/>
                </p:oleObj>
              </mc:Choice>
              <mc:Fallback>
                <p:oleObj name="Формула" r:id="rId3" imgW="2781000" imgH="22478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571625"/>
                        <a:ext cx="5403850" cy="435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bel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2285992"/>
            <a:ext cx="3429000" cy="3552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28" y="285728"/>
            <a:ext cx="6072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Динамика атомного спина</a:t>
            </a:r>
            <a:r>
              <a:rPr lang="en-US" sz="2400" b="1" dirty="0" smtClean="0"/>
              <a:t> </a:t>
            </a:r>
            <a:r>
              <a:rPr lang="en-US" sz="2400" b="1" baseline="30000" dirty="0" smtClean="0"/>
              <a:t>87</a:t>
            </a:r>
            <a:r>
              <a:rPr lang="en-US" sz="2400" b="1" dirty="0" smtClean="0"/>
              <a:t>Rb</a:t>
            </a:r>
            <a:r>
              <a:rPr lang="ru-RU" sz="2400" b="1" dirty="0" smtClean="0"/>
              <a:t> в схеме ЭПР</a:t>
            </a:r>
            <a:r>
              <a:rPr lang="en-US" sz="2400" b="1" dirty="0" smtClean="0"/>
              <a:t>-</a:t>
            </a:r>
            <a:r>
              <a:rPr lang="ru-RU" sz="2400" b="1" dirty="0" err="1" smtClean="0"/>
              <a:t>комагнитометра</a:t>
            </a:r>
            <a:endParaRPr lang="ru-RU" sz="2400" b="1" dirty="0"/>
          </a:p>
        </p:txBody>
      </p:sp>
      <p:pic>
        <p:nvPicPr>
          <p:cNvPr id="6" name="Рисунок 5" descr="Rbnu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2214554"/>
            <a:ext cx="3429000" cy="3743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4480" y="1571612"/>
            <a:ext cx="1742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электрон</a:t>
            </a:r>
            <a:endParaRPr lang="ru-RU" sz="28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072198" y="1500174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ядро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bel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2324092"/>
            <a:ext cx="3429000" cy="3476625"/>
          </a:xfrm>
          <a:prstGeom prst="rect">
            <a:avLst/>
          </a:prstGeom>
        </p:spPr>
      </p:pic>
      <p:pic>
        <p:nvPicPr>
          <p:cNvPr id="6" name="Рисунок 5" descr="Rbnu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2266941"/>
            <a:ext cx="3429000" cy="3638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4480" y="1571612"/>
            <a:ext cx="1742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электрон</a:t>
            </a:r>
            <a:endParaRPr lang="ru-RU" sz="28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072198" y="1500174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ядро</a:t>
            </a:r>
            <a:endParaRPr lang="ru-RU" sz="28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428728" y="285728"/>
            <a:ext cx="6072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Динамика атомного спина</a:t>
            </a:r>
            <a:r>
              <a:rPr lang="en-US" sz="2400" b="1" dirty="0" smtClean="0"/>
              <a:t> </a:t>
            </a:r>
            <a:r>
              <a:rPr lang="en-US" sz="2400" b="1" baseline="30000" dirty="0" smtClean="0"/>
              <a:t>133</a:t>
            </a:r>
            <a:r>
              <a:rPr lang="en-US" sz="2400" b="1" dirty="0" smtClean="0"/>
              <a:t>Cs</a:t>
            </a:r>
            <a:r>
              <a:rPr lang="ru-RU" sz="2400" b="1" dirty="0" smtClean="0"/>
              <a:t> в схеме ЭПР</a:t>
            </a:r>
            <a:r>
              <a:rPr lang="en-US" sz="2400" b="1" dirty="0" smtClean="0"/>
              <a:t>-</a:t>
            </a:r>
            <a:r>
              <a:rPr lang="ru-RU" sz="2400" b="1" dirty="0" err="1" smtClean="0"/>
              <a:t>комагнитометра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s рис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1428736"/>
            <a:ext cx="6500858" cy="52259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357166"/>
            <a:ext cx="8205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Динамика электронного спина</a:t>
            </a:r>
            <a:r>
              <a:rPr lang="en-US" sz="2400" b="1" dirty="0" smtClean="0"/>
              <a:t> </a:t>
            </a:r>
            <a:r>
              <a:rPr lang="en-US" sz="2400" b="1" baseline="30000" dirty="0" smtClean="0"/>
              <a:t>87</a:t>
            </a:r>
            <a:r>
              <a:rPr lang="en-US" sz="2400" b="1" dirty="0" smtClean="0"/>
              <a:t>Rb </a:t>
            </a:r>
            <a:r>
              <a:rPr lang="ru-RU" sz="2400" b="1" dirty="0" smtClean="0"/>
              <a:t>в поперечном поле ЭПР</a:t>
            </a:r>
            <a:endParaRPr lang="ru-RU" sz="24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 flipH="1" flipV="1">
            <a:off x="3751257" y="2963859"/>
            <a:ext cx="207170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4857752" y="2000240"/>
          <a:ext cx="428628" cy="514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3" name="Формула" r:id="rId4" imgW="190440" imgH="228600" progId="Equation.3">
                  <p:embed/>
                </p:oleObj>
              </mc:Choice>
              <mc:Fallback>
                <p:oleObj name="Формула" r:id="rId4" imgW="19044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2" y="2000240"/>
                        <a:ext cx="428628" cy="5143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Прямая со стрелкой 10"/>
          <p:cNvCxnSpPr/>
          <p:nvPr/>
        </p:nvCxnSpPr>
        <p:spPr>
          <a:xfrm>
            <a:off x="4786314" y="4000504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>
            <a:off x="4214810" y="4000504"/>
            <a:ext cx="571504" cy="1588"/>
          </a:xfrm>
          <a:prstGeom prst="straightConnector1">
            <a:avLst/>
          </a:prstGeom>
          <a:ln w="12700">
            <a:prstDash val="sys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48132" name="Object 4"/>
          <p:cNvGraphicFramePr>
            <a:graphicFrameLocks noChangeAspect="1"/>
          </p:cNvGraphicFramePr>
          <p:nvPr/>
        </p:nvGraphicFramePr>
        <p:xfrm>
          <a:off x="4500562" y="4071942"/>
          <a:ext cx="6000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4" name="Формула" r:id="rId6" imgW="266400" imgH="241200" progId="Equation.3">
                  <p:embed/>
                </p:oleObj>
              </mc:Choice>
              <mc:Fallback>
                <p:oleObj name="Формула" r:id="rId6" imgW="26640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4071942"/>
                        <a:ext cx="60007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Прямая соединительная линия 19"/>
          <p:cNvCxnSpPr/>
          <p:nvPr/>
        </p:nvCxnSpPr>
        <p:spPr>
          <a:xfrm rot="10800000">
            <a:off x="1571604" y="3286124"/>
            <a:ext cx="2214578" cy="5715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85720" y="2786058"/>
            <a:ext cx="200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Круговое движение электронного спина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285984" cy="7857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/>
              <a:t>Вывод</a:t>
            </a:r>
            <a:r>
              <a:rPr lang="en-US" sz="2400" b="1" i="1" dirty="0" smtClean="0"/>
              <a:t>: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14348" y="1643050"/>
            <a:ext cx="76438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Вектор спиновой поляризации электрона в </a:t>
            </a:r>
            <a:r>
              <a:rPr lang="ru-RU" sz="2800" b="1" i="1" dirty="0" err="1" smtClean="0"/>
              <a:t>ЭПР-комагнитометре</a:t>
            </a:r>
            <a:r>
              <a:rPr lang="en-US" sz="2800" b="1" i="1" dirty="0" smtClean="0"/>
              <a:t> </a:t>
            </a:r>
            <a:r>
              <a:rPr lang="ru-RU" sz="2800" b="1" i="1" dirty="0" smtClean="0"/>
              <a:t>описывает «корону».</a:t>
            </a:r>
            <a:r>
              <a:rPr lang="en-US" sz="2800" b="1" i="1" dirty="0" smtClean="0"/>
              <a:t> </a:t>
            </a:r>
            <a:r>
              <a:rPr lang="ru-RU" sz="2800" b="1" i="1" dirty="0" smtClean="0"/>
              <a:t>Число пиков зависит от момента ядра</a:t>
            </a:r>
            <a:r>
              <a:rPr lang="en-US" sz="2800" b="1" i="1" dirty="0" smtClean="0"/>
              <a:t>.</a:t>
            </a:r>
          </a:p>
          <a:p>
            <a:pPr algn="ctr"/>
            <a:r>
              <a:rPr lang="en-US" sz="2800" b="1" i="1" dirty="0" smtClean="0"/>
              <a:t>N=2(I-S)</a:t>
            </a:r>
          </a:p>
          <a:p>
            <a:pPr algn="ctr"/>
            <a:endParaRPr lang="en-US" sz="2800" b="1" i="1" dirty="0" smtClean="0"/>
          </a:p>
          <a:p>
            <a:pPr algn="ctr"/>
            <a:r>
              <a:rPr lang="ru-RU" sz="2800" b="1" i="1" dirty="0" smtClean="0"/>
              <a:t>Мы объясняем этот эффект «осцилляциями»</a:t>
            </a:r>
            <a:r>
              <a:rPr lang="en-US" sz="2800" b="1" i="1" dirty="0" smtClean="0"/>
              <a:t> </a:t>
            </a:r>
            <a:r>
              <a:rPr lang="ru-RU" sz="2800" b="1" i="1" dirty="0" smtClean="0"/>
              <a:t>атомного спина между электронным и ядерным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HpFnLg1pE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Новый рисунок (2)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0538" y="5000636"/>
            <a:ext cx="2013354" cy="1571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142852"/>
            <a:ext cx="840095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Санкт-Петербургский Политехнический Университет Петра Великого</a:t>
            </a:r>
          </a:p>
          <a:p>
            <a:endParaRPr lang="ru-RU" sz="2000" b="1" i="1" dirty="0" smtClean="0">
              <a:solidFill>
                <a:schemeClr val="bg1"/>
              </a:solidFill>
            </a:endParaRPr>
          </a:p>
          <a:p>
            <a:r>
              <a:rPr lang="ru-RU" sz="2000" i="1" dirty="0" smtClean="0">
                <a:solidFill>
                  <a:schemeClr val="bg1"/>
                </a:solidFill>
              </a:rPr>
              <a:t>Основан в 1899 году</a:t>
            </a:r>
          </a:p>
          <a:p>
            <a:r>
              <a:rPr lang="ru-RU" sz="2000" i="1" dirty="0" smtClean="0">
                <a:solidFill>
                  <a:schemeClr val="bg1"/>
                </a:solidFill>
              </a:rPr>
              <a:t>Кол-во студентов </a:t>
            </a:r>
            <a:r>
              <a:rPr lang="en-US" sz="2000" i="1" dirty="0" smtClean="0">
                <a:solidFill>
                  <a:schemeClr val="bg1"/>
                </a:solidFill>
              </a:rPr>
              <a:t>&gt; 30000</a:t>
            </a:r>
            <a:endParaRPr lang="ru-RU" sz="2000" i="1" dirty="0" smtClean="0">
              <a:solidFill>
                <a:schemeClr val="bg1"/>
              </a:solidFill>
            </a:endParaRPr>
          </a:p>
          <a:p>
            <a:r>
              <a:rPr lang="ru-RU" sz="2000" i="1" dirty="0" smtClean="0">
                <a:solidFill>
                  <a:schemeClr val="bg1"/>
                </a:solidFill>
              </a:rPr>
              <a:t>ППС (профессора, доктора наук) </a:t>
            </a:r>
            <a:r>
              <a:rPr lang="en-US" sz="2000" i="1" dirty="0" smtClean="0">
                <a:solidFill>
                  <a:schemeClr val="bg1"/>
                </a:solidFill>
              </a:rPr>
              <a:t>&gt; 500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6446" y="714356"/>
            <a:ext cx="3014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(ЛПИ им. М. И. Калинина)</a:t>
            </a:r>
            <a:endParaRPr lang="ru-RU" sz="2000" i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5857892"/>
            <a:ext cx="41434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Место в рейтинге Российских ВУЗов по версии </a:t>
            </a:r>
            <a:r>
              <a:rPr lang="en-US" b="1" i="1" dirty="0" smtClean="0">
                <a:solidFill>
                  <a:schemeClr val="bg1"/>
                </a:solidFill>
              </a:rPr>
              <a:t>THE</a:t>
            </a:r>
            <a:r>
              <a:rPr lang="ru-RU" b="1" i="1" dirty="0" smtClean="0">
                <a:solidFill>
                  <a:schemeClr val="bg1"/>
                </a:solidFill>
              </a:rPr>
              <a:t>: </a:t>
            </a:r>
            <a:r>
              <a:rPr lang="ru-RU" sz="2400" b="1" i="1" dirty="0" smtClean="0">
                <a:solidFill>
                  <a:srgbClr val="92D050"/>
                </a:solidFill>
              </a:rPr>
              <a:t>12</a:t>
            </a:r>
            <a:endParaRPr lang="ru-RU" b="1" i="1" dirty="0" smtClean="0">
              <a:solidFill>
                <a:srgbClr val="92D050"/>
              </a:solidFill>
            </a:endParaRPr>
          </a:p>
        </p:txBody>
      </p:sp>
      <p:pic>
        <p:nvPicPr>
          <p:cNvPr id="9" name="Рисунок 8" descr="b335786a7256d0821e0f65707972e88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96" y="5000636"/>
            <a:ext cx="1285852" cy="15518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69198" y="6399499"/>
            <a:ext cx="63350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1 </a:t>
            </a:r>
            <a:r>
              <a:rPr lang="ru-RU" b="1" i="1" dirty="0" smtClean="0"/>
              <a:t>км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Скругленный прямоугольник 74"/>
          <p:cNvSpPr/>
          <p:nvPr/>
        </p:nvSpPr>
        <p:spPr>
          <a:xfrm>
            <a:off x="4643438" y="5286388"/>
            <a:ext cx="4286280" cy="13573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207"/>
          <p:cNvGrpSpPr/>
          <p:nvPr/>
        </p:nvGrpSpPr>
        <p:grpSpPr>
          <a:xfrm rot="11055110">
            <a:off x="1143477" y="2092789"/>
            <a:ext cx="960413" cy="928734"/>
            <a:chOff x="4071934" y="3714752"/>
            <a:chExt cx="785818" cy="785818"/>
          </a:xfrm>
        </p:grpSpPr>
        <p:sp>
          <p:nvSpPr>
            <p:cNvPr id="5" name="Овал 4"/>
            <p:cNvSpPr/>
            <p:nvPr/>
          </p:nvSpPr>
          <p:spPr>
            <a:xfrm>
              <a:off x="4286248" y="3714752"/>
              <a:ext cx="71438" cy="7143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72000" y="3714752"/>
              <a:ext cx="71438" cy="7143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4071934" y="3929066"/>
              <a:ext cx="71438" cy="7143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4071934" y="4214818"/>
              <a:ext cx="71438" cy="7143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4786314" y="3929066"/>
              <a:ext cx="71438" cy="7143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4786314" y="4214818"/>
              <a:ext cx="71438" cy="7143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4286248" y="4429132"/>
              <a:ext cx="71438" cy="7143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572000" y="4429132"/>
              <a:ext cx="71438" cy="7143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Овал 15"/>
          <p:cNvSpPr/>
          <p:nvPr/>
        </p:nvSpPr>
        <p:spPr>
          <a:xfrm>
            <a:off x="1322345" y="2265364"/>
            <a:ext cx="571504" cy="5715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уга 16"/>
          <p:cNvSpPr/>
          <p:nvPr/>
        </p:nvSpPr>
        <p:spPr>
          <a:xfrm rot="20598735">
            <a:off x="773222" y="2202345"/>
            <a:ext cx="3025525" cy="853789"/>
          </a:xfrm>
          <a:prstGeom prst="arc">
            <a:avLst>
              <a:gd name="adj1" fmla="val 1196763"/>
              <a:gd name="adj2" fmla="val 12015821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286117" y="2571745"/>
            <a:ext cx="142876" cy="14287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/>
        </p:nvGraphicFramePr>
        <p:xfrm>
          <a:off x="1393783" y="2408240"/>
          <a:ext cx="330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6" name="Формула" r:id="rId3" imgW="330120" imgH="203040" progId="Equation.3">
                  <p:embed/>
                </p:oleObj>
              </mc:Choice>
              <mc:Fallback>
                <p:oleObj name="Формула" r:id="rId3" imgW="33012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3783" y="2408240"/>
                        <a:ext cx="3302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/>
        </p:nvGraphicFramePr>
        <p:xfrm>
          <a:off x="2643175" y="1643050"/>
          <a:ext cx="285752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7" name="Формула" r:id="rId5" imgW="152280" imgH="228600" progId="Equation.3">
                  <p:embed/>
                </p:oleObj>
              </mc:Choice>
              <mc:Fallback>
                <p:oleObj name="Формула" r:id="rId5" imgW="1522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5" y="1643050"/>
                        <a:ext cx="285752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0" y="0"/>
            <a:ext cx="2285984" cy="7857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Спин электрона:</a:t>
            </a:r>
            <a:endParaRPr lang="ru-RU" sz="1600" b="1" dirty="0"/>
          </a:p>
        </p:txBody>
      </p:sp>
      <p:graphicFrame>
        <p:nvGraphicFramePr>
          <p:cNvPr id="30" name="Объект 29"/>
          <p:cNvGraphicFramePr>
            <a:graphicFrameLocks noChangeAspect="1"/>
          </p:cNvGraphicFramePr>
          <p:nvPr/>
        </p:nvGraphicFramePr>
        <p:xfrm>
          <a:off x="6572264" y="2857496"/>
          <a:ext cx="952507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8" name="Формула" r:id="rId7" imgW="507960" imgH="228600" progId="Equation.3">
                  <p:embed/>
                </p:oleObj>
              </mc:Choice>
              <mc:Fallback>
                <p:oleObj name="Формула" r:id="rId7" imgW="50796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64" y="2857496"/>
                        <a:ext cx="952507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6"/>
          <p:cNvGraphicFramePr>
            <a:graphicFrameLocks noChangeAspect="1"/>
          </p:cNvGraphicFramePr>
          <p:nvPr/>
        </p:nvGraphicFramePr>
        <p:xfrm>
          <a:off x="7786710" y="2857496"/>
          <a:ext cx="95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9" name="Формула" r:id="rId9" imgW="507960" imgH="228600" progId="Equation.3">
                  <p:embed/>
                </p:oleObj>
              </mc:Choice>
              <mc:Fallback>
                <p:oleObj name="Формула" r:id="rId9" imgW="50796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2857496"/>
                        <a:ext cx="95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6643702" y="2571744"/>
            <a:ext cx="857256" cy="71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858148" y="2000240"/>
            <a:ext cx="857256" cy="71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5220899" y="2020720"/>
            <a:ext cx="2643206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5242442" y="2600324"/>
            <a:ext cx="1428760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5400000">
            <a:off x="5179223" y="1750207"/>
            <a:ext cx="500066" cy="158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5400000" flipH="1" flipV="1">
            <a:off x="5180017" y="2892421"/>
            <a:ext cx="500066" cy="158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Объект 47"/>
          <p:cNvGraphicFramePr>
            <a:graphicFrameLocks noChangeAspect="1"/>
          </p:cNvGraphicFramePr>
          <p:nvPr/>
        </p:nvGraphicFramePr>
        <p:xfrm>
          <a:off x="4643438" y="2115820"/>
          <a:ext cx="1500198" cy="370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0" name="Формула" r:id="rId11" imgW="927000" imgH="228600" progId="Equation.3">
                  <p:embed/>
                </p:oleObj>
              </mc:Choice>
              <mc:Fallback>
                <p:oleObj name="Формула" r:id="rId11" imgW="92700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115820"/>
                        <a:ext cx="1500198" cy="3700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Стрелка вверх 51"/>
          <p:cNvSpPr/>
          <p:nvPr/>
        </p:nvSpPr>
        <p:spPr>
          <a:xfrm>
            <a:off x="6929454" y="1000108"/>
            <a:ext cx="285752" cy="1500198"/>
          </a:xfrm>
          <a:prstGeom prst="upArrow">
            <a:avLst/>
          </a:prstGeom>
          <a:solidFill>
            <a:srgbClr val="FF0000">
              <a:alpha val="31000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6500826" y="21429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Лазерная накачка</a:t>
            </a:r>
            <a:endParaRPr lang="ru-RU" dirty="0"/>
          </a:p>
        </p:txBody>
      </p:sp>
      <p:sp>
        <p:nvSpPr>
          <p:cNvPr id="54" name="Стрелка вверх 53"/>
          <p:cNvSpPr/>
          <p:nvPr/>
        </p:nvSpPr>
        <p:spPr>
          <a:xfrm flipV="1">
            <a:off x="8143900" y="1000108"/>
            <a:ext cx="285752" cy="714380"/>
          </a:xfrm>
          <a:prstGeom prst="upArrow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7715272" y="50004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Распад</a:t>
            </a:r>
            <a:endParaRPr lang="ru-RU" dirty="0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8101551" y="1851172"/>
            <a:ext cx="357190" cy="3571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 стрелкой 57"/>
          <p:cNvCxnSpPr/>
          <p:nvPr/>
        </p:nvCxnSpPr>
        <p:spPr>
          <a:xfrm rot="5400000" flipH="1" flipV="1">
            <a:off x="2894002" y="1892289"/>
            <a:ext cx="927900" cy="794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Объект 60"/>
          <p:cNvGraphicFramePr>
            <a:graphicFrameLocks noChangeAspect="1"/>
          </p:cNvGraphicFramePr>
          <p:nvPr/>
        </p:nvGraphicFramePr>
        <p:xfrm>
          <a:off x="3214679" y="928670"/>
          <a:ext cx="357190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1" name="Формула" r:id="rId13" imgW="190440" imgH="228600" progId="Equation.3">
                  <p:embed/>
                </p:oleObj>
              </mc:Choice>
              <mc:Fallback>
                <p:oleObj name="Формула" r:id="rId13" imgW="190440" imgH="2286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9" y="928670"/>
                        <a:ext cx="357190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Дуга 61"/>
          <p:cNvSpPr/>
          <p:nvPr/>
        </p:nvSpPr>
        <p:spPr>
          <a:xfrm>
            <a:off x="2928927" y="1928802"/>
            <a:ext cx="857256" cy="285752"/>
          </a:xfrm>
          <a:prstGeom prst="arc">
            <a:avLst>
              <a:gd name="adj1" fmla="val 10769323"/>
              <a:gd name="adj2" fmla="val 2925836"/>
            </a:avLst>
          </a:prstGeom>
          <a:ln>
            <a:headEnd type="none" w="med" len="med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289"/>
          <p:cNvGrpSpPr/>
          <p:nvPr/>
        </p:nvGrpSpPr>
        <p:grpSpPr>
          <a:xfrm rot="19314710">
            <a:off x="2981840" y="2108141"/>
            <a:ext cx="292205" cy="504035"/>
            <a:chOff x="1428728" y="4353725"/>
            <a:chExt cx="292205" cy="504035"/>
          </a:xfrm>
        </p:grpSpPr>
        <p:sp>
          <p:nvSpPr>
            <p:cNvPr id="21" name="Дуга 20"/>
            <p:cNvSpPr/>
            <p:nvPr/>
          </p:nvSpPr>
          <p:spPr>
            <a:xfrm>
              <a:off x="1428728" y="4714884"/>
              <a:ext cx="285752" cy="142876"/>
            </a:xfrm>
            <a:prstGeom prst="arc">
              <a:avLst>
                <a:gd name="adj1" fmla="val 10120858"/>
                <a:gd name="adj2" fmla="val 8224483"/>
              </a:avLst>
            </a:prstGeom>
            <a:ln>
              <a:solidFill>
                <a:schemeClr val="accent1">
                  <a:lumMod val="50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 rot="18485290" flipV="1">
              <a:off x="1384330" y="4401602"/>
              <a:ext cx="384479" cy="288726"/>
            </a:xfrm>
            <a:prstGeom prst="straightConnector1">
              <a:avLst/>
            </a:prstGeom>
            <a:ln w="47625" cmpd="dbl">
              <a:solidFill>
                <a:schemeClr val="tx1">
                  <a:lumMod val="95000"/>
                  <a:lumOff val="5000"/>
                </a:schemeClr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7" name="Объект 66"/>
          <p:cNvGraphicFramePr>
            <a:graphicFrameLocks noChangeAspect="1"/>
          </p:cNvGraphicFramePr>
          <p:nvPr/>
        </p:nvGraphicFramePr>
        <p:xfrm>
          <a:off x="571472" y="4000504"/>
          <a:ext cx="8085654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2" name="Формула" r:id="rId15" imgW="4965480" imgH="482400" progId="Equation.3">
                  <p:embed/>
                </p:oleObj>
              </mc:Choice>
              <mc:Fallback>
                <p:oleObj name="Формула" r:id="rId15" imgW="4965480" imgH="4824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4000504"/>
                        <a:ext cx="8085654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Объект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886788"/>
              </p:ext>
            </p:extLst>
          </p:nvPr>
        </p:nvGraphicFramePr>
        <p:xfrm>
          <a:off x="295275" y="5357813"/>
          <a:ext cx="3690938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3" name="Формула" r:id="rId17" imgW="2336760" imgH="787320" progId="Equation.3">
                  <p:embed/>
                </p:oleObj>
              </mc:Choice>
              <mc:Fallback>
                <p:oleObj name="Формула" r:id="rId17" imgW="2336760" imgH="78732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5357813"/>
                        <a:ext cx="3690938" cy="1244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Объект 72"/>
          <p:cNvGraphicFramePr>
            <a:graphicFrameLocks noChangeAspect="1"/>
          </p:cNvGraphicFramePr>
          <p:nvPr/>
        </p:nvGraphicFramePr>
        <p:xfrm>
          <a:off x="6715140" y="5429264"/>
          <a:ext cx="2071702" cy="383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4" name="Формула" r:id="rId19" imgW="1511280" imgH="279360" progId="Equation.3">
                  <p:embed/>
                </p:oleObj>
              </mc:Choice>
              <mc:Fallback>
                <p:oleObj name="Формула" r:id="rId19" imgW="1511280" imgH="27936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5429264"/>
                        <a:ext cx="2071702" cy="3830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Объект 75"/>
          <p:cNvGraphicFramePr>
            <a:graphicFrameLocks noChangeAspect="1"/>
          </p:cNvGraphicFramePr>
          <p:nvPr/>
        </p:nvGraphicFramePr>
        <p:xfrm>
          <a:off x="5000628" y="5929330"/>
          <a:ext cx="3630731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5" name="Формула" r:id="rId21" imgW="2438280" imgH="431640" progId="Equation.3">
                  <p:embed/>
                </p:oleObj>
              </mc:Choice>
              <mc:Fallback>
                <p:oleObj name="Формула" r:id="rId21" imgW="2438280" imgH="43164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8" y="5929330"/>
                        <a:ext cx="3630731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TextBox 76"/>
          <p:cNvSpPr txBox="1"/>
          <p:nvPr/>
        </p:nvSpPr>
        <p:spPr>
          <a:xfrm>
            <a:off x="4786314" y="5429264"/>
            <a:ext cx="154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Вектор Блоха</a:t>
            </a:r>
            <a:r>
              <a:rPr lang="en-US" dirty="0" smtClean="0"/>
              <a:t>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Скругленный прямоугольник 136"/>
          <p:cNvSpPr/>
          <p:nvPr/>
        </p:nvSpPr>
        <p:spPr>
          <a:xfrm>
            <a:off x="5572132" y="3500438"/>
            <a:ext cx="3286148" cy="3143272"/>
          </a:xfrm>
          <a:prstGeom prst="roundRect">
            <a:avLst>
              <a:gd name="adj" fmla="val 92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Скругленный прямоугольник 135"/>
          <p:cNvSpPr/>
          <p:nvPr/>
        </p:nvSpPr>
        <p:spPr>
          <a:xfrm>
            <a:off x="5572132" y="214290"/>
            <a:ext cx="3286148" cy="3143272"/>
          </a:xfrm>
          <a:prstGeom prst="roundRect">
            <a:avLst>
              <a:gd name="adj" fmla="val 92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571472" y="1428736"/>
            <a:ext cx="3643338" cy="2357454"/>
          </a:xfrm>
          <a:prstGeom prst="flowChartMagneticDisk">
            <a:avLst/>
          </a:prstGeom>
          <a:solidFill>
            <a:srgbClr val="7030A0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71604" y="1643050"/>
            <a:ext cx="1708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Газовая ячейка</a:t>
            </a:r>
            <a:endParaRPr lang="ru-RU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2285984" cy="7857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Активное вещество:</a:t>
            </a:r>
            <a:endParaRPr lang="ru-RU" sz="2000" b="1" dirty="0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1643042" y="2786058"/>
          <a:ext cx="571504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Формула" r:id="rId3" imgW="342720" imgH="457200" progId="Equation.3">
                  <p:embed/>
                </p:oleObj>
              </mc:Choice>
              <mc:Fallback>
                <p:oleObj name="Формула" r:id="rId3" imgW="34272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786058"/>
                        <a:ext cx="571504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71472" y="2857496"/>
            <a:ext cx="100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Буферный газ</a:t>
            </a:r>
            <a:endParaRPr lang="ru-RU" sz="1400" b="1" dirty="0">
              <a:solidFill>
                <a:srgbClr val="7030A0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 flipH="1" flipV="1">
            <a:off x="-1857023" y="3500041"/>
            <a:ext cx="4572032" cy="79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304934" y="4591162"/>
            <a:ext cx="1836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Ось квантования</a:t>
            </a:r>
            <a:endParaRPr lang="ru-RU" dirty="0"/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2001026" y="6428602"/>
            <a:ext cx="857256" cy="785782"/>
          </a:xfrm>
          <a:prstGeom prst="flowChartMagneticDisk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 flipH="1" flipV="1">
            <a:off x="821505" y="5249875"/>
            <a:ext cx="2644000" cy="794"/>
          </a:xfrm>
          <a:prstGeom prst="straightConnector1">
            <a:avLst/>
          </a:prstGeom>
          <a:ln w="44450" cmpd="dbl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 flipH="1" flipV="1">
            <a:off x="965175" y="5249875"/>
            <a:ext cx="2643206" cy="1588"/>
          </a:xfrm>
          <a:prstGeom prst="straightConnector1">
            <a:avLst/>
          </a:prstGeom>
          <a:ln w="44450" cmpd="dbl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 flipH="1" flipV="1">
            <a:off x="1108051" y="5249875"/>
            <a:ext cx="2643206" cy="1588"/>
          </a:xfrm>
          <a:prstGeom prst="straightConnector1">
            <a:avLst/>
          </a:prstGeom>
          <a:ln w="44450" cmpd="dbl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 flipH="1" flipV="1">
            <a:off x="1250927" y="5249875"/>
            <a:ext cx="2643206" cy="1588"/>
          </a:xfrm>
          <a:prstGeom prst="straightConnector1">
            <a:avLst/>
          </a:prstGeom>
          <a:ln w="44450" cmpd="dbl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 flipH="1" flipV="1">
            <a:off x="1393803" y="5249875"/>
            <a:ext cx="2643206" cy="1588"/>
          </a:xfrm>
          <a:prstGeom prst="straightConnector1">
            <a:avLst/>
          </a:prstGeom>
          <a:ln w="44450" cmpd="dbl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Дуга 20"/>
          <p:cNvSpPr/>
          <p:nvPr/>
        </p:nvSpPr>
        <p:spPr>
          <a:xfrm>
            <a:off x="2001026" y="5785660"/>
            <a:ext cx="857256" cy="285752"/>
          </a:xfrm>
          <a:prstGeom prst="arc">
            <a:avLst>
              <a:gd name="adj1" fmla="val 7648801"/>
              <a:gd name="adj2" fmla="val 1913930"/>
            </a:avLst>
          </a:prstGeom>
          <a:ln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/>
          <p:cNvSpPr/>
          <p:nvPr/>
        </p:nvSpPr>
        <p:spPr>
          <a:xfrm>
            <a:off x="2001026" y="5857098"/>
            <a:ext cx="857256" cy="285752"/>
          </a:xfrm>
          <a:prstGeom prst="arc">
            <a:avLst>
              <a:gd name="adj1" fmla="val 7648801"/>
              <a:gd name="adj2" fmla="val 1913930"/>
            </a:avLst>
          </a:prstGeom>
          <a:ln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>
            <a:off x="2001026" y="5928536"/>
            <a:ext cx="857256" cy="285752"/>
          </a:xfrm>
          <a:prstGeom prst="arc">
            <a:avLst>
              <a:gd name="adj1" fmla="val 7648801"/>
              <a:gd name="adj2" fmla="val 1913930"/>
            </a:avLst>
          </a:prstGeom>
          <a:ln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928926" y="5286388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Лазерный луч с круговой поляризацией</a:t>
            </a:r>
            <a:endParaRPr lang="ru-RU" sz="1400" i="1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10800000" flipV="1">
            <a:off x="214282" y="1071546"/>
            <a:ext cx="1214446" cy="107157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10800000" flipV="1">
            <a:off x="4000496" y="1071546"/>
            <a:ext cx="1143008" cy="10001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357290" y="1214422"/>
            <a:ext cx="3571900" cy="1588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Объект 41"/>
          <p:cNvGraphicFramePr>
            <a:graphicFrameLocks noChangeAspect="1"/>
          </p:cNvGraphicFramePr>
          <p:nvPr/>
        </p:nvGraphicFramePr>
        <p:xfrm>
          <a:off x="2698750" y="642938"/>
          <a:ext cx="10636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Формула" r:id="rId5" imgW="431640" imgH="203040" progId="Equation.3">
                  <p:embed/>
                </p:oleObj>
              </mc:Choice>
              <mc:Fallback>
                <p:oleObj name="Формула" r:id="rId5" imgW="43164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0" y="642938"/>
                        <a:ext cx="1063625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Объект 42"/>
          <p:cNvGraphicFramePr>
            <a:graphicFrameLocks noChangeAspect="1"/>
          </p:cNvGraphicFramePr>
          <p:nvPr/>
        </p:nvGraphicFramePr>
        <p:xfrm>
          <a:off x="2974975" y="4857750"/>
          <a:ext cx="115728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Формула" r:id="rId7" imgW="634680" imgH="203040" progId="Equation.3">
                  <p:embed/>
                </p:oleObj>
              </mc:Choice>
              <mc:Fallback>
                <p:oleObj name="Формула" r:id="rId7" imgW="63468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4975" y="4857750"/>
                        <a:ext cx="1157288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Объект 43"/>
          <p:cNvGraphicFramePr>
            <a:graphicFrameLocks noChangeAspect="1"/>
          </p:cNvGraphicFramePr>
          <p:nvPr/>
        </p:nvGraphicFramePr>
        <p:xfrm>
          <a:off x="2928926" y="3857628"/>
          <a:ext cx="1529451" cy="446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Формула" r:id="rId9" imgW="609480" imgH="177480" progId="Equation.3">
                  <p:embed/>
                </p:oleObj>
              </mc:Choice>
              <mc:Fallback>
                <p:oleObj name="Формула" r:id="rId9" imgW="609480" imgH="177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3857628"/>
                        <a:ext cx="1529451" cy="4460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0" name="Прямая соединительная линия 49"/>
          <p:cNvCxnSpPr/>
          <p:nvPr/>
        </p:nvCxnSpPr>
        <p:spPr>
          <a:xfrm>
            <a:off x="7072330" y="1071546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7072330" y="1357298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072330" y="2357430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7072330" y="2928934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715008" y="357166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 smtClean="0"/>
              <a:t>87</a:t>
            </a:r>
            <a:r>
              <a:rPr lang="en-US" sz="2000" dirty="0" smtClean="0"/>
              <a:t>Rb</a:t>
            </a:r>
            <a:endParaRPr lang="ru-RU" sz="2000" dirty="0"/>
          </a:p>
        </p:txBody>
      </p:sp>
      <p:graphicFrame>
        <p:nvGraphicFramePr>
          <p:cNvPr id="2054" name="Object 4"/>
          <p:cNvGraphicFramePr>
            <a:graphicFrameLocks noChangeAspect="1"/>
          </p:cNvGraphicFramePr>
          <p:nvPr/>
        </p:nvGraphicFramePr>
        <p:xfrm>
          <a:off x="5857884" y="928670"/>
          <a:ext cx="815975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Формула" r:id="rId11" imgW="380880" imgH="241200" progId="Equation.3">
                  <p:embed/>
                </p:oleObj>
              </mc:Choice>
              <mc:Fallback>
                <p:oleObj name="Формула" r:id="rId11" imgW="38088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84" y="928670"/>
                        <a:ext cx="815975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3"/>
          <p:cNvGraphicFramePr>
            <a:graphicFrameLocks noChangeAspect="1"/>
          </p:cNvGraphicFramePr>
          <p:nvPr/>
        </p:nvGraphicFramePr>
        <p:xfrm>
          <a:off x="5857884" y="2357430"/>
          <a:ext cx="814387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Формула" r:id="rId13" imgW="380880" imgH="241200" progId="Equation.3">
                  <p:embed/>
                </p:oleObj>
              </mc:Choice>
              <mc:Fallback>
                <p:oleObj name="Формула" r:id="rId13" imgW="38088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84" y="2357430"/>
                        <a:ext cx="814387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" name="Прямая со стрелкой 70"/>
          <p:cNvCxnSpPr/>
          <p:nvPr/>
        </p:nvCxnSpPr>
        <p:spPr>
          <a:xfrm rot="5400000" flipH="1" flipV="1">
            <a:off x="7073124" y="2642388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Object 13"/>
          <p:cNvGraphicFramePr>
            <a:graphicFrameLocks noChangeAspect="1"/>
          </p:cNvGraphicFramePr>
          <p:nvPr/>
        </p:nvGraphicFramePr>
        <p:xfrm>
          <a:off x="7493000" y="2500313"/>
          <a:ext cx="10334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Формула" r:id="rId15" imgW="736560" imgH="228600" progId="Equation.3">
                  <p:embed/>
                </p:oleObj>
              </mc:Choice>
              <mc:Fallback>
                <p:oleObj name="Формула" r:id="rId15" imgW="73656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3000" y="2500313"/>
                        <a:ext cx="10334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5" name="Прямая со стрелкой 74"/>
          <p:cNvCxnSpPr/>
          <p:nvPr/>
        </p:nvCxnSpPr>
        <p:spPr>
          <a:xfrm rot="5400000">
            <a:off x="7179487" y="892951"/>
            <a:ext cx="35798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rot="5400000" flipH="1" flipV="1">
            <a:off x="7180281" y="1535099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Объект 76"/>
          <p:cNvGraphicFramePr>
            <a:graphicFrameLocks noChangeAspect="1"/>
          </p:cNvGraphicFramePr>
          <p:nvPr/>
        </p:nvGraphicFramePr>
        <p:xfrm>
          <a:off x="7461310" y="1059490"/>
          <a:ext cx="101600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Формула" r:id="rId17" imgW="723600" imgH="228600" progId="Equation.3">
                  <p:embed/>
                </p:oleObj>
              </mc:Choice>
              <mc:Fallback>
                <p:oleObj name="Формула" r:id="rId17" imgW="723600" imgH="2286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310" y="1059490"/>
                        <a:ext cx="1016000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Объект 77"/>
          <p:cNvGraphicFramePr>
            <a:graphicFrameLocks noChangeAspect="1"/>
          </p:cNvGraphicFramePr>
          <p:nvPr/>
        </p:nvGraphicFramePr>
        <p:xfrm>
          <a:off x="7572396" y="2071678"/>
          <a:ext cx="681409" cy="28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Формула" r:id="rId19" imgW="393480" imgH="164880" progId="Equation.3">
                  <p:embed/>
                </p:oleObj>
              </mc:Choice>
              <mc:Fallback>
                <p:oleObj name="Формула" r:id="rId19" imgW="393480" imgH="1648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071678"/>
                        <a:ext cx="681409" cy="2857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11"/>
          <p:cNvGraphicFramePr>
            <a:graphicFrameLocks noChangeAspect="1"/>
          </p:cNvGraphicFramePr>
          <p:nvPr/>
        </p:nvGraphicFramePr>
        <p:xfrm>
          <a:off x="7572396" y="2928934"/>
          <a:ext cx="614363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Формула" r:id="rId21" imgW="355320" imgH="164880" progId="Equation.3">
                  <p:embed/>
                </p:oleObj>
              </mc:Choice>
              <mc:Fallback>
                <p:oleObj name="Формула" r:id="rId21" imgW="355320" imgH="16488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2928934"/>
                        <a:ext cx="614363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0" name="Object 12"/>
          <p:cNvGraphicFramePr>
            <a:graphicFrameLocks noChangeAspect="1"/>
          </p:cNvGraphicFramePr>
          <p:nvPr/>
        </p:nvGraphicFramePr>
        <p:xfrm>
          <a:off x="7429520" y="714356"/>
          <a:ext cx="681037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Формула" r:id="rId23" imgW="393480" imgH="164880" progId="Equation.3">
                  <p:embed/>
                </p:oleObj>
              </mc:Choice>
              <mc:Fallback>
                <p:oleObj name="Формула" r:id="rId23" imgW="393480" imgH="1648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20" y="714356"/>
                        <a:ext cx="681037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1" name="Object 13"/>
          <p:cNvGraphicFramePr>
            <a:graphicFrameLocks noChangeAspect="1"/>
          </p:cNvGraphicFramePr>
          <p:nvPr/>
        </p:nvGraphicFramePr>
        <p:xfrm>
          <a:off x="7429520" y="1428736"/>
          <a:ext cx="636587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Формула" r:id="rId25" imgW="368280" imgH="164880" progId="Equation.3">
                  <p:embed/>
                </p:oleObj>
              </mc:Choice>
              <mc:Fallback>
                <p:oleObj name="Формула" r:id="rId25" imgW="368280" imgH="16488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20" y="1428736"/>
                        <a:ext cx="636587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8" name="Прямая соединительная линия 87"/>
          <p:cNvCxnSpPr/>
          <p:nvPr/>
        </p:nvCxnSpPr>
        <p:spPr>
          <a:xfrm rot="5400000">
            <a:off x="6786578" y="2357430"/>
            <a:ext cx="285752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rot="16200000" flipV="1">
            <a:off x="6786578" y="2643182"/>
            <a:ext cx="285752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rot="10800000">
            <a:off x="6786578" y="1214422"/>
            <a:ext cx="285752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rot="10800000" flipV="1">
            <a:off x="6786578" y="1071546"/>
            <a:ext cx="285752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5727719" y="492920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894,6 </a:t>
            </a:r>
            <a:r>
              <a:rPr lang="en-US" dirty="0" smtClean="0"/>
              <a:t>nm</a:t>
            </a:r>
            <a:endParaRPr lang="ru-RU" dirty="0"/>
          </a:p>
        </p:txBody>
      </p:sp>
      <p:sp>
        <p:nvSpPr>
          <p:cNvPr id="100" name="TextBox 99"/>
          <p:cNvSpPr txBox="1"/>
          <p:nvPr/>
        </p:nvSpPr>
        <p:spPr>
          <a:xfrm>
            <a:off x="5643570" y="164305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795,0 </a:t>
            </a:r>
            <a:r>
              <a:rPr lang="en-US" dirty="0" smtClean="0"/>
              <a:t>nm</a:t>
            </a:r>
            <a:endParaRPr lang="ru-RU" dirty="0"/>
          </a:p>
        </p:txBody>
      </p:sp>
      <p:cxnSp>
        <p:nvCxnSpPr>
          <p:cNvPr id="102" name="Прямая со стрелкой 101"/>
          <p:cNvCxnSpPr/>
          <p:nvPr/>
        </p:nvCxnSpPr>
        <p:spPr>
          <a:xfrm rot="5400000">
            <a:off x="6143636" y="1928802"/>
            <a:ext cx="1285884" cy="1588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7156479" y="4286260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7156479" y="4572012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7156479" y="5572144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7156479" y="6143648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7" name="Object 4"/>
          <p:cNvGraphicFramePr>
            <a:graphicFrameLocks noChangeAspect="1"/>
          </p:cNvGraphicFramePr>
          <p:nvPr/>
        </p:nvGraphicFramePr>
        <p:xfrm>
          <a:off x="5929322" y="4143380"/>
          <a:ext cx="842963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Формула" r:id="rId27" imgW="393480" imgH="241200" progId="Equation.3">
                  <p:embed/>
                </p:oleObj>
              </mc:Choice>
              <mc:Fallback>
                <p:oleObj name="Формула" r:id="rId27" imgW="393480" imgH="2412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22" y="4143380"/>
                        <a:ext cx="842963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3"/>
          <p:cNvGraphicFramePr>
            <a:graphicFrameLocks noChangeAspect="1"/>
          </p:cNvGraphicFramePr>
          <p:nvPr/>
        </p:nvGraphicFramePr>
        <p:xfrm>
          <a:off x="5942033" y="5572144"/>
          <a:ext cx="814387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Формула" r:id="rId29" imgW="380880" imgH="241200" progId="Equation.3">
                  <p:embed/>
                </p:oleObj>
              </mc:Choice>
              <mc:Fallback>
                <p:oleObj name="Формула" r:id="rId29" imgW="380880" imgH="2412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2033" y="5572144"/>
                        <a:ext cx="814387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9" name="Прямая со стрелкой 108"/>
          <p:cNvCxnSpPr/>
          <p:nvPr/>
        </p:nvCxnSpPr>
        <p:spPr>
          <a:xfrm rot="5400000" flipH="1" flipV="1">
            <a:off x="7157273" y="5857102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0" name="Object 13"/>
          <p:cNvGraphicFramePr>
            <a:graphicFrameLocks noChangeAspect="1"/>
          </p:cNvGraphicFramePr>
          <p:nvPr/>
        </p:nvGraphicFramePr>
        <p:xfrm>
          <a:off x="7505710" y="5715005"/>
          <a:ext cx="117792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Формула" r:id="rId31" imgW="838080" imgH="228600" progId="Equation.3">
                  <p:embed/>
                </p:oleObj>
              </mc:Choice>
              <mc:Fallback>
                <p:oleObj name="Формула" r:id="rId31" imgW="838080" imgH="2286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10" y="5715005"/>
                        <a:ext cx="1177925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1" name="Прямая со стрелкой 110"/>
          <p:cNvCxnSpPr/>
          <p:nvPr/>
        </p:nvCxnSpPr>
        <p:spPr>
          <a:xfrm rot="5400000">
            <a:off x="7263636" y="4107665"/>
            <a:ext cx="35798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/>
          <p:cNvCxnSpPr/>
          <p:nvPr/>
        </p:nvCxnSpPr>
        <p:spPr>
          <a:xfrm rot="5400000" flipH="1" flipV="1">
            <a:off x="7264430" y="4749813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3" name="Объект 112"/>
          <p:cNvGraphicFramePr>
            <a:graphicFrameLocks noChangeAspect="1"/>
          </p:cNvGraphicFramePr>
          <p:nvPr/>
        </p:nvGraphicFramePr>
        <p:xfrm>
          <a:off x="7429510" y="4273555"/>
          <a:ext cx="12477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Формула" r:id="rId33" imgW="888840" imgH="228600" progId="Equation.3">
                  <p:embed/>
                </p:oleObj>
              </mc:Choice>
              <mc:Fallback>
                <p:oleObj name="Формула" r:id="rId33" imgW="888840" imgH="22860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10" y="4273555"/>
                        <a:ext cx="1247775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Объект 113"/>
          <p:cNvGraphicFramePr>
            <a:graphicFrameLocks noChangeAspect="1"/>
          </p:cNvGraphicFramePr>
          <p:nvPr/>
        </p:nvGraphicFramePr>
        <p:xfrm>
          <a:off x="7656545" y="5286392"/>
          <a:ext cx="681409" cy="28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Формула" r:id="rId35" imgW="393480" imgH="164880" progId="Equation.3">
                  <p:embed/>
                </p:oleObj>
              </mc:Choice>
              <mc:Fallback>
                <p:oleObj name="Формула" r:id="rId35" imgW="393480" imgH="16488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6545" y="5286392"/>
                        <a:ext cx="681409" cy="2857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" name="Object 11"/>
          <p:cNvGraphicFramePr>
            <a:graphicFrameLocks noChangeAspect="1"/>
          </p:cNvGraphicFramePr>
          <p:nvPr/>
        </p:nvGraphicFramePr>
        <p:xfrm>
          <a:off x="7635875" y="6132513"/>
          <a:ext cx="6572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Формула" r:id="rId37" imgW="380880" imgH="177480" progId="Equation.3">
                  <p:embed/>
                </p:oleObj>
              </mc:Choice>
              <mc:Fallback>
                <p:oleObj name="Формула" r:id="rId37" imgW="380880" imgH="17748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5875" y="6132513"/>
                        <a:ext cx="657225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" name="Object 12"/>
          <p:cNvGraphicFramePr>
            <a:graphicFrameLocks noChangeAspect="1"/>
          </p:cNvGraphicFramePr>
          <p:nvPr/>
        </p:nvGraphicFramePr>
        <p:xfrm>
          <a:off x="7513669" y="3929070"/>
          <a:ext cx="681037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Формула" r:id="rId39" imgW="393480" imgH="164880" progId="Equation.3">
                  <p:embed/>
                </p:oleObj>
              </mc:Choice>
              <mc:Fallback>
                <p:oleObj name="Формула" r:id="rId39" imgW="393480" imgH="16488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3669" y="3929070"/>
                        <a:ext cx="681037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3"/>
          <p:cNvGraphicFramePr>
            <a:graphicFrameLocks noChangeAspect="1"/>
          </p:cNvGraphicFramePr>
          <p:nvPr/>
        </p:nvGraphicFramePr>
        <p:xfrm>
          <a:off x="7491413" y="4632325"/>
          <a:ext cx="681037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Формула" r:id="rId41" imgW="393480" imgH="177480" progId="Equation.3">
                  <p:embed/>
                </p:oleObj>
              </mc:Choice>
              <mc:Fallback>
                <p:oleObj name="Формула" r:id="rId41" imgW="393480" imgH="17748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1413" y="4632325"/>
                        <a:ext cx="681037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8" name="Прямая соединительная линия 117"/>
          <p:cNvCxnSpPr/>
          <p:nvPr/>
        </p:nvCxnSpPr>
        <p:spPr>
          <a:xfrm rot="5400000">
            <a:off x="6870727" y="5572144"/>
            <a:ext cx="285752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 rot="16200000" flipV="1">
            <a:off x="6870727" y="5857896"/>
            <a:ext cx="285752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 rot="10800000">
            <a:off x="6870727" y="4429136"/>
            <a:ext cx="285752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 rot="10800000" flipV="1">
            <a:off x="6870727" y="4286260"/>
            <a:ext cx="285752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 rot="5400000">
            <a:off x="6227785" y="5143516"/>
            <a:ext cx="1285884" cy="1588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5715008" y="3643314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 smtClean="0"/>
              <a:t>137</a:t>
            </a:r>
            <a:r>
              <a:rPr lang="en-US" sz="2000" dirty="0" smtClean="0"/>
              <a:t>Cs</a:t>
            </a:r>
            <a:endParaRPr lang="ru-RU" sz="2000" dirty="0"/>
          </a:p>
        </p:txBody>
      </p:sp>
      <p:sp>
        <p:nvSpPr>
          <p:cNvPr id="73" name="Стрелка вверх 72"/>
          <p:cNvSpPr/>
          <p:nvPr/>
        </p:nvSpPr>
        <p:spPr>
          <a:xfrm>
            <a:off x="2071670" y="2357430"/>
            <a:ext cx="714380" cy="1000132"/>
          </a:xfrm>
          <a:prstGeom prst="up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TextBox 73"/>
          <p:cNvSpPr txBox="1"/>
          <p:nvPr/>
        </p:nvSpPr>
        <p:spPr>
          <a:xfrm>
            <a:off x="2643174" y="2714620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Спиновая поляризация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BEP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1357298"/>
            <a:ext cx="5286412" cy="5697577"/>
          </a:xfrm>
          <a:prstGeom prst="rect">
            <a:avLst/>
          </a:prstGeom>
        </p:spPr>
      </p:pic>
      <p:sp>
        <p:nvSpPr>
          <p:cNvPr id="132" name="Стрелка вверх 131"/>
          <p:cNvSpPr/>
          <p:nvPr/>
        </p:nvSpPr>
        <p:spPr>
          <a:xfrm>
            <a:off x="1643042" y="4357694"/>
            <a:ext cx="571504" cy="500066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Стрелка вверх 109"/>
          <p:cNvSpPr/>
          <p:nvPr/>
        </p:nvSpPr>
        <p:spPr>
          <a:xfrm>
            <a:off x="1714480" y="3071810"/>
            <a:ext cx="428628" cy="857256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 242"/>
          <p:cNvSpPr/>
          <p:nvPr/>
        </p:nvSpPr>
        <p:spPr>
          <a:xfrm>
            <a:off x="0" y="0"/>
            <a:ext cx="2285984" cy="7857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Принцип детектирования</a:t>
            </a:r>
            <a:endParaRPr lang="ru-RU" b="1" dirty="0"/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285984" y="0"/>
            <a:ext cx="6858016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Продольный электронный парамагнитный резонанс: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9" name="Прямая со стрелкой 98"/>
          <p:cNvCxnSpPr/>
          <p:nvPr/>
        </p:nvCxnSpPr>
        <p:spPr>
          <a:xfrm rot="5400000" flipH="1" flipV="1">
            <a:off x="643307" y="2642785"/>
            <a:ext cx="2570974" cy="1588"/>
          </a:xfrm>
          <a:prstGeom prst="straightConnector1">
            <a:avLst/>
          </a:prstGeom>
          <a:ln w="38100" cmpd="sng">
            <a:solidFill>
              <a:srgbClr val="00B05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rot="5400000" flipH="1" flipV="1">
            <a:off x="1142976" y="3143248"/>
            <a:ext cx="1571636" cy="1588"/>
          </a:xfrm>
          <a:prstGeom prst="straightConnector1">
            <a:avLst/>
          </a:prstGeom>
          <a:ln w="114300" cmpd="dbl"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 rot="5400000">
            <a:off x="643704" y="5142718"/>
            <a:ext cx="2571768" cy="1588"/>
          </a:xfrm>
          <a:prstGeom prst="straightConnector1">
            <a:avLst/>
          </a:prstGeom>
          <a:ln w="38100" cmpd="sng">
            <a:solidFill>
              <a:srgbClr val="00B05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rot="5400000" flipH="1" flipV="1">
            <a:off x="2001026" y="3856834"/>
            <a:ext cx="2143140" cy="15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2928926" y="2214554"/>
            <a:ext cx="346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z</a:t>
            </a:r>
            <a:endParaRPr lang="ru-RU" sz="3200" i="1" dirty="0"/>
          </a:p>
        </p:txBody>
      </p:sp>
      <p:cxnSp>
        <p:nvCxnSpPr>
          <p:cNvPr id="105" name="Прямая со стрелкой 104"/>
          <p:cNvCxnSpPr/>
          <p:nvPr/>
        </p:nvCxnSpPr>
        <p:spPr>
          <a:xfrm>
            <a:off x="3071802" y="4929198"/>
            <a:ext cx="642942" cy="21431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 rot="10800000" flipV="1">
            <a:off x="1000100" y="4929198"/>
            <a:ext cx="2071702" cy="50006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3786182" y="4857760"/>
            <a:ext cx="369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y</a:t>
            </a:r>
            <a:endParaRPr lang="ru-RU" sz="3200" i="1" dirty="0"/>
          </a:p>
        </p:txBody>
      </p:sp>
      <p:sp>
        <p:nvSpPr>
          <p:cNvPr id="108" name="TextBox 107"/>
          <p:cNvSpPr txBox="1"/>
          <p:nvPr/>
        </p:nvSpPr>
        <p:spPr>
          <a:xfrm>
            <a:off x="571472" y="5143512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x</a:t>
            </a:r>
            <a:endParaRPr lang="ru-RU" sz="3200" i="1" dirty="0"/>
          </a:p>
        </p:txBody>
      </p:sp>
      <p:cxnSp>
        <p:nvCxnSpPr>
          <p:cNvPr id="112" name="Прямая соединительная линия 111"/>
          <p:cNvCxnSpPr/>
          <p:nvPr/>
        </p:nvCxnSpPr>
        <p:spPr>
          <a:xfrm>
            <a:off x="1214414" y="2786058"/>
            <a:ext cx="571504" cy="4286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214282" y="2428868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Электронный спин</a:t>
            </a:r>
            <a:endParaRPr lang="ru-RU" dirty="0"/>
          </a:p>
        </p:txBody>
      </p:sp>
      <p:cxnSp>
        <p:nvCxnSpPr>
          <p:cNvPr id="117" name="Прямая соединительная линия 116"/>
          <p:cNvCxnSpPr/>
          <p:nvPr/>
        </p:nvCxnSpPr>
        <p:spPr>
          <a:xfrm flipV="1">
            <a:off x="1928794" y="1643050"/>
            <a:ext cx="785818" cy="3571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31" name="Объект 130"/>
          <p:cNvGraphicFramePr>
            <a:graphicFrameLocks noChangeAspect="1"/>
          </p:cNvGraphicFramePr>
          <p:nvPr/>
        </p:nvGraphicFramePr>
        <p:xfrm>
          <a:off x="2786050" y="1285860"/>
          <a:ext cx="500066" cy="56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8" name="Формула" r:id="rId4" imgW="203040" imgH="228600" progId="Equation.3">
                  <p:embed/>
                </p:oleObj>
              </mc:Choice>
              <mc:Fallback>
                <p:oleObj name="Формула" r:id="rId4" imgW="20304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50" y="1285860"/>
                        <a:ext cx="500066" cy="56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3" name="Object 13"/>
          <p:cNvGraphicFramePr>
            <a:graphicFrameLocks noChangeAspect="1"/>
          </p:cNvGraphicFramePr>
          <p:nvPr/>
        </p:nvGraphicFramePr>
        <p:xfrm>
          <a:off x="2071670" y="5572140"/>
          <a:ext cx="1095375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9" name="Формула" r:id="rId6" imgW="444240" imgH="266400" progId="Equation.3">
                  <p:embed/>
                </p:oleObj>
              </mc:Choice>
              <mc:Fallback>
                <p:oleObj name="Формула" r:id="rId6" imgW="444240" imgH="266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70" y="5572140"/>
                        <a:ext cx="1095375" cy="655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" name="TextBox 132"/>
          <p:cNvSpPr txBox="1"/>
          <p:nvPr/>
        </p:nvSpPr>
        <p:spPr>
          <a:xfrm>
            <a:off x="500034" y="4286256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Лазерная накачка</a:t>
            </a:r>
            <a:endParaRPr lang="ru-RU" dirty="0"/>
          </a:p>
        </p:txBody>
      </p:sp>
      <p:sp>
        <p:nvSpPr>
          <p:cNvPr id="162" name="TextBox 161"/>
          <p:cNvSpPr txBox="1"/>
          <p:nvPr/>
        </p:nvSpPr>
        <p:spPr>
          <a:xfrm>
            <a:off x="4643438" y="5429264"/>
            <a:ext cx="259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Поперечная компонента магнитного поля</a:t>
            </a:r>
            <a:endParaRPr lang="ru-RU" dirty="0"/>
          </a:p>
        </p:txBody>
      </p:sp>
      <p:sp>
        <p:nvSpPr>
          <p:cNvPr id="181" name="TextBox 180"/>
          <p:cNvSpPr txBox="1"/>
          <p:nvPr/>
        </p:nvSpPr>
        <p:spPr>
          <a:xfrm>
            <a:off x="4286248" y="3143248"/>
            <a:ext cx="185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Прецессия электронного спина</a:t>
            </a:r>
            <a:endParaRPr lang="ru-RU" dirty="0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5857884" y="3571876"/>
            <a:ext cx="642942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5400000" flipH="1" flipV="1">
            <a:off x="5679289" y="4393413"/>
            <a:ext cx="1357322" cy="571504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Овал 245"/>
          <p:cNvSpPr/>
          <p:nvPr/>
        </p:nvSpPr>
        <p:spPr>
          <a:xfrm>
            <a:off x="4714876" y="857232"/>
            <a:ext cx="714379" cy="7336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Куб 177"/>
          <p:cNvSpPr/>
          <p:nvPr/>
        </p:nvSpPr>
        <p:spPr>
          <a:xfrm>
            <a:off x="6786578" y="142852"/>
            <a:ext cx="1000132" cy="1000132"/>
          </a:xfrm>
          <a:prstGeom prst="cub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 стрелкой 40"/>
          <p:cNvCxnSpPr/>
          <p:nvPr/>
        </p:nvCxnSpPr>
        <p:spPr>
          <a:xfrm rot="5400000" flipH="1" flipV="1">
            <a:off x="4964909" y="821513"/>
            <a:ext cx="2214579" cy="2143143"/>
          </a:xfrm>
          <a:prstGeom prst="straightConnector1">
            <a:avLst/>
          </a:prstGeom>
          <a:ln w="50800" cmpd="dbl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Стрелка вверх 45"/>
          <p:cNvSpPr/>
          <p:nvPr/>
        </p:nvSpPr>
        <p:spPr>
          <a:xfrm>
            <a:off x="3000364" y="3286124"/>
            <a:ext cx="285752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верх 46"/>
          <p:cNvSpPr/>
          <p:nvPr/>
        </p:nvSpPr>
        <p:spPr>
          <a:xfrm>
            <a:off x="3428992" y="3286124"/>
            <a:ext cx="285752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верх 47"/>
          <p:cNvSpPr/>
          <p:nvPr/>
        </p:nvSpPr>
        <p:spPr>
          <a:xfrm>
            <a:off x="3857620" y="3286124"/>
            <a:ext cx="285752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верх 48"/>
          <p:cNvSpPr/>
          <p:nvPr/>
        </p:nvSpPr>
        <p:spPr>
          <a:xfrm>
            <a:off x="4286248" y="3286124"/>
            <a:ext cx="285752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верх 49"/>
          <p:cNvSpPr/>
          <p:nvPr/>
        </p:nvSpPr>
        <p:spPr>
          <a:xfrm>
            <a:off x="4714876" y="3286124"/>
            <a:ext cx="285752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верх 50"/>
          <p:cNvSpPr/>
          <p:nvPr/>
        </p:nvSpPr>
        <p:spPr>
          <a:xfrm>
            <a:off x="5143504" y="3286124"/>
            <a:ext cx="285752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верх 51"/>
          <p:cNvSpPr/>
          <p:nvPr/>
        </p:nvSpPr>
        <p:spPr>
          <a:xfrm>
            <a:off x="5572132" y="3286124"/>
            <a:ext cx="285752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верх 52"/>
          <p:cNvSpPr/>
          <p:nvPr/>
        </p:nvSpPr>
        <p:spPr>
          <a:xfrm>
            <a:off x="6000760" y="3286124"/>
            <a:ext cx="285752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28860" y="2643182"/>
            <a:ext cx="4429156" cy="1285884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428860" y="2928934"/>
            <a:ext cx="4429156" cy="1285884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магнитный диск 8"/>
          <p:cNvSpPr/>
          <p:nvPr/>
        </p:nvSpPr>
        <p:spPr>
          <a:xfrm>
            <a:off x="4214810" y="6429396"/>
            <a:ext cx="857256" cy="785782"/>
          </a:xfrm>
          <a:prstGeom prst="flowChartMagneticDisk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 flipH="1" flipV="1">
            <a:off x="3035289" y="5250669"/>
            <a:ext cx="2644000" cy="794"/>
          </a:xfrm>
          <a:prstGeom prst="straightConnector1">
            <a:avLst/>
          </a:prstGeom>
          <a:ln w="44450" cmpd="dbl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 flipH="1" flipV="1">
            <a:off x="3178959" y="5250669"/>
            <a:ext cx="2643206" cy="1588"/>
          </a:xfrm>
          <a:prstGeom prst="straightConnector1">
            <a:avLst/>
          </a:prstGeom>
          <a:ln w="44450" cmpd="dbl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5" idx="4"/>
          </p:cNvCxnSpPr>
          <p:nvPr/>
        </p:nvCxnSpPr>
        <p:spPr>
          <a:xfrm rot="5400000" flipH="1" flipV="1">
            <a:off x="3321835" y="5250669"/>
            <a:ext cx="2643206" cy="1588"/>
          </a:xfrm>
          <a:prstGeom prst="straightConnector1">
            <a:avLst/>
          </a:prstGeom>
          <a:ln w="44450" cmpd="dbl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 flipH="1" flipV="1">
            <a:off x="3464711" y="5250669"/>
            <a:ext cx="2643206" cy="1588"/>
          </a:xfrm>
          <a:prstGeom prst="straightConnector1">
            <a:avLst/>
          </a:prstGeom>
          <a:ln w="44450" cmpd="dbl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 flipH="1" flipV="1">
            <a:off x="3607587" y="5250669"/>
            <a:ext cx="2643206" cy="1588"/>
          </a:xfrm>
          <a:prstGeom prst="straightConnector1">
            <a:avLst/>
          </a:prstGeom>
          <a:ln w="44450" cmpd="dbl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Овал 77"/>
          <p:cNvSpPr/>
          <p:nvPr/>
        </p:nvSpPr>
        <p:spPr>
          <a:xfrm>
            <a:off x="2428860" y="2786058"/>
            <a:ext cx="4429156" cy="1285884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уб 3"/>
          <p:cNvSpPr/>
          <p:nvPr/>
        </p:nvSpPr>
        <p:spPr>
          <a:xfrm>
            <a:off x="4214810" y="2786058"/>
            <a:ext cx="1000132" cy="1000132"/>
          </a:xfrm>
          <a:prstGeom prst="cube">
            <a:avLst/>
          </a:prstGeom>
          <a:solidFill>
            <a:schemeClr val="accent3">
              <a:lumMod val="50000"/>
              <a:alpha val="76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Дуга 85"/>
          <p:cNvSpPr/>
          <p:nvPr/>
        </p:nvSpPr>
        <p:spPr>
          <a:xfrm>
            <a:off x="4214810" y="5786454"/>
            <a:ext cx="857256" cy="285752"/>
          </a:xfrm>
          <a:prstGeom prst="arc">
            <a:avLst>
              <a:gd name="adj1" fmla="val 7648801"/>
              <a:gd name="adj2" fmla="val 1913930"/>
            </a:avLst>
          </a:prstGeom>
          <a:ln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Дуга 86"/>
          <p:cNvSpPr/>
          <p:nvPr/>
        </p:nvSpPr>
        <p:spPr>
          <a:xfrm>
            <a:off x="4214810" y="5857892"/>
            <a:ext cx="857256" cy="285752"/>
          </a:xfrm>
          <a:prstGeom prst="arc">
            <a:avLst>
              <a:gd name="adj1" fmla="val 7648801"/>
              <a:gd name="adj2" fmla="val 1913930"/>
            </a:avLst>
          </a:prstGeom>
          <a:ln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Дуга 87"/>
          <p:cNvSpPr/>
          <p:nvPr/>
        </p:nvSpPr>
        <p:spPr>
          <a:xfrm>
            <a:off x="4214810" y="5929330"/>
            <a:ext cx="857256" cy="285752"/>
          </a:xfrm>
          <a:prstGeom prst="arc">
            <a:avLst>
              <a:gd name="adj1" fmla="val 7648801"/>
              <a:gd name="adj2" fmla="val 1913930"/>
            </a:avLst>
          </a:prstGeom>
          <a:ln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TextBox 88"/>
          <p:cNvSpPr txBox="1"/>
          <p:nvPr/>
        </p:nvSpPr>
        <p:spPr>
          <a:xfrm>
            <a:off x="5214942" y="5643578"/>
            <a:ext cx="142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Круговая поляризация</a:t>
            </a:r>
            <a:endParaRPr lang="ru-RU" sz="1600" i="1" dirty="0"/>
          </a:p>
        </p:txBody>
      </p:sp>
      <p:cxnSp>
        <p:nvCxnSpPr>
          <p:cNvPr id="54" name="Прямая со стрелкой 53"/>
          <p:cNvCxnSpPr/>
          <p:nvPr/>
        </p:nvCxnSpPr>
        <p:spPr>
          <a:xfrm rot="5400000" flipH="1" flipV="1">
            <a:off x="1310739" y="3543301"/>
            <a:ext cx="3375561" cy="3146961"/>
          </a:xfrm>
          <a:prstGeom prst="straightConnector1">
            <a:avLst/>
          </a:prstGeom>
          <a:ln w="50800" cmpd="dbl">
            <a:solidFill>
              <a:srgbClr val="00B050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5400000" flipH="1" flipV="1">
            <a:off x="2146767" y="5524423"/>
            <a:ext cx="500066" cy="1588"/>
          </a:xfrm>
          <a:prstGeom prst="straightConnector1">
            <a:avLst/>
          </a:prstGeom>
          <a:ln>
            <a:solidFill>
              <a:srgbClr val="C00000"/>
            </a:solidFill>
            <a:headEnd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rot="5400000" flipH="1" flipV="1">
            <a:off x="2037814" y="5491362"/>
            <a:ext cx="642942" cy="1588"/>
          </a:xfrm>
          <a:prstGeom prst="straightConnector1">
            <a:avLst/>
          </a:prstGeom>
          <a:ln>
            <a:solidFill>
              <a:srgbClr val="C00000"/>
            </a:solidFill>
            <a:headEnd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rot="5400000" flipH="1" flipV="1">
            <a:off x="2070511" y="5604501"/>
            <a:ext cx="500066" cy="1588"/>
          </a:xfrm>
          <a:prstGeom prst="straightConnector1">
            <a:avLst/>
          </a:prstGeom>
          <a:ln>
            <a:solidFill>
              <a:srgbClr val="C00000"/>
            </a:solidFill>
            <a:headEnd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rot="5400000" flipH="1" flipV="1">
            <a:off x="2326364" y="5630145"/>
            <a:ext cx="214314" cy="1588"/>
          </a:xfrm>
          <a:prstGeom prst="straightConnector1">
            <a:avLst/>
          </a:prstGeom>
          <a:ln>
            <a:solidFill>
              <a:srgbClr val="C00000"/>
            </a:solidFill>
            <a:headEnd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rot="5400000" flipH="1" flipV="1">
            <a:off x="2174137" y="5792112"/>
            <a:ext cx="214314" cy="1588"/>
          </a:xfrm>
          <a:prstGeom prst="straightConnector1">
            <a:avLst/>
          </a:prstGeom>
          <a:ln>
            <a:solidFill>
              <a:srgbClr val="C00000"/>
            </a:solidFill>
            <a:headEnd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rot="5400000" flipH="1" flipV="1">
            <a:off x="1860294" y="6327318"/>
            <a:ext cx="500066" cy="1588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 rot="5400000" flipH="1" flipV="1">
            <a:off x="1824624" y="6364133"/>
            <a:ext cx="642942" cy="1588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rot="5400000" flipH="1" flipV="1">
            <a:off x="1935831" y="6243959"/>
            <a:ext cx="500066" cy="1588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 rot="5400000" flipH="1" flipV="1">
            <a:off x="2116062" y="6060100"/>
            <a:ext cx="214314" cy="1588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rot="5400000" flipH="1" flipV="1">
            <a:off x="1970773" y="6220826"/>
            <a:ext cx="214314" cy="1588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5" name="Прямая со стрелкой 124"/>
          <p:cNvCxnSpPr/>
          <p:nvPr/>
        </p:nvCxnSpPr>
        <p:spPr>
          <a:xfrm rot="5400000" flipH="1" flipV="1">
            <a:off x="2575128" y="5061010"/>
            <a:ext cx="500066" cy="1588"/>
          </a:xfrm>
          <a:prstGeom prst="straightConnector1">
            <a:avLst/>
          </a:prstGeom>
          <a:ln>
            <a:solidFill>
              <a:srgbClr val="C00000"/>
            </a:solidFill>
            <a:headEnd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6" name="Прямая со стрелкой 125"/>
          <p:cNvCxnSpPr/>
          <p:nvPr/>
        </p:nvCxnSpPr>
        <p:spPr>
          <a:xfrm rot="5400000" flipH="1" flipV="1">
            <a:off x="2466175" y="5027949"/>
            <a:ext cx="642942" cy="1588"/>
          </a:xfrm>
          <a:prstGeom prst="straightConnector1">
            <a:avLst/>
          </a:prstGeom>
          <a:ln>
            <a:solidFill>
              <a:srgbClr val="C00000"/>
            </a:solidFill>
            <a:headEnd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7" name="Прямая со стрелкой 126"/>
          <p:cNvCxnSpPr/>
          <p:nvPr/>
        </p:nvCxnSpPr>
        <p:spPr>
          <a:xfrm rot="5400000" flipH="1" flipV="1">
            <a:off x="2498872" y="5141088"/>
            <a:ext cx="500066" cy="1588"/>
          </a:xfrm>
          <a:prstGeom prst="straightConnector1">
            <a:avLst/>
          </a:prstGeom>
          <a:ln>
            <a:solidFill>
              <a:srgbClr val="C00000"/>
            </a:solidFill>
            <a:headEnd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8" name="Прямая со стрелкой 127"/>
          <p:cNvCxnSpPr/>
          <p:nvPr/>
        </p:nvCxnSpPr>
        <p:spPr>
          <a:xfrm rot="5400000" flipH="1" flipV="1">
            <a:off x="2754725" y="5166732"/>
            <a:ext cx="214314" cy="1588"/>
          </a:xfrm>
          <a:prstGeom prst="straightConnector1">
            <a:avLst/>
          </a:prstGeom>
          <a:ln>
            <a:solidFill>
              <a:srgbClr val="C00000"/>
            </a:solidFill>
            <a:headEnd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9" name="Прямая со стрелкой 128"/>
          <p:cNvCxnSpPr/>
          <p:nvPr/>
        </p:nvCxnSpPr>
        <p:spPr>
          <a:xfrm rot="5400000" flipH="1" flipV="1">
            <a:off x="2602498" y="5328699"/>
            <a:ext cx="214314" cy="1588"/>
          </a:xfrm>
          <a:prstGeom prst="straightConnector1">
            <a:avLst/>
          </a:prstGeom>
          <a:ln>
            <a:solidFill>
              <a:srgbClr val="C00000"/>
            </a:solidFill>
            <a:headEnd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0" name="Прямая со стрелкой 129"/>
          <p:cNvCxnSpPr/>
          <p:nvPr/>
        </p:nvCxnSpPr>
        <p:spPr>
          <a:xfrm rot="5400000" flipH="1" flipV="1">
            <a:off x="2288655" y="5863905"/>
            <a:ext cx="500066" cy="1588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/>
          <p:nvPr/>
        </p:nvCxnSpPr>
        <p:spPr>
          <a:xfrm rot="5400000" flipH="1" flipV="1">
            <a:off x="2252985" y="5900720"/>
            <a:ext cx="642942" cy="1588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2" name="Прямая со стрелкой 131"/>
          <p:cNvCxnSpPr/>
          <p:nvPr/>
        </p:nvCxnSpPr>
        <p:spPr>
          <a:xfrm rot="5400000" flipH="1" flipV="1">
            <a:off x="2364192" y="5780546"/>
            <a:ext cx="500066" cy="1588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3" name="Прямая со стрелкой 132"/>
          <p:cNvCxnSpPr/>
          <p:nvPr/>
        </p:nvCxnSpPr>
        <p:spPr>
          <a:xfrm rot="5400000" flipH="1" flipV="1">
            <a:off x="2544423" y="5596687"/>
            <a:ext cx="214314" cy="1588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4" name="Прямая со стрелкой 133"/>
          <p:cNvCxnSpPr/>
          <p:nvPr/>
        </p:nvCxnSpPr>
        <p:spPr>
          <a:xfrm rot="5400000" flipH="1" flipV="1">
            <a:off x="2399134" y="5757413"/>
            <a:ext cx="214314" cy="1588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/>
          <p:nvPr/>
        </p:nvCxnSpPr>
        <p:spPr>
          <a:xfrm rot="16200000" flipV="1">
            <a:off x="5669353" y="2269081"/>
            <a:ext cx="478631" cy="135509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/>
          <p:nvPr/>
        </p:nvCxnSpPr>
        <p:spPr>
          <a:xfrm rot="16200000" flipV="1">
            <a:off x="5647831" y="2291749"/>
            <a:ext cx="642425" cy="184722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3" name="Прямая со стрелкой 142"/>
          <p:cNvCxnSpPr/>
          <p:nvPr/>
        </p:nvCxnSpPr>
        <p:spPr>
          <a:xfrm rot="16200000" flipV="1">
            <a:off x="5872683" y="2061099"/>
            <a:ext cx="208659" cy="53211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8" name="Прямая со стрелкой 157"/>
          <p:cNvCxnSpPr/>
          <p:nvPr/>
        </p:nvCxnSpPr>
        <p:spPr>
          <a:xfrm rot="16200000" flipV="1">
            <a:off x="5742230" y="2192093"/>
            <a:ext cx="478631" cy="135509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0" name="Прямая со стрелкой 159"/>
          <p:cNvCxnSpPr/>
          <p:nvPr/>
        </p:nvCxnSpPr>
        <p:spPr>
          <a:xfrm rot="16200000" flipV="1">
            <a:off x="5725336" y="2218716"/>
            <a:ext cx="208659" cy="53211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1" name="Прямая со стрелкой 160"/>
          <p:cNvCxnSpPr/>
          <p:nvPr/>
        </p:nvCxnSpPr>
        <p:spPr>
          <a:xfrm rot="16200000" flipV="1">
            <a:off x="5743845" y="1581888"/>
            <a:ext cx="478631" cy="135509"/>
          </a:xfrm>
          <a:prstGeom prst="straightConnector1">
            <a:avLst/>
          </a:prstGeom>
          <a:ln>
            <a:solidFill>
              <a:srgbClr val="C00000"/>
            </a:solidFill>
            <a:headEnd type="none"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2" name="Прямая со стрелкой 161"/>
          <p:cNvCxnSpPr/>
          <p:nvPr/>
        </p:nvCxnSpPr>
        <p:spPr>
          <a:xfrm rot="16200000" flipV="1">
            <a:off x="5683006" y="1453283"/>
            <a:ext cx="627664" cy="179985"/>
          </a:xfrm>
          <a:prstGeom prst="straightConnector1">
            <a:avLst/>
          </a:prstGeom>
          <a:ln>
            <a:solidFill>
              <a:srgbClr val="C00000"/>
            </a:solidFill>
            <a:headEnd type="none"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3" name="Прямая со стрелкой 162"/>
          <p:cNvCxnSpPr/>
          <p:nvPr/>
        </p:nvCxnSpPr>
        <p:spPr>
          <a:xfrm rot="16200000" flipV="1">
            <a:off x="6025357" y="1649246"/>
            <a:ext cx="208659" cy="53211"/>
          </a:xfrm>
          <a:prstGeom prst="straightConnector1">
            <a:avLst/>
          </a:prstGeom>
          <a:ln>
            <a:solidFill>
              <a:srgbClr val="C00000"/>
            </a:solidFill>
            <a:headEnd type="none"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4" name="Прямая со стрелкой 163"/>
          <p:cNvCxnSpPr/>
          <p:nvPr/>
        </p:nvCxnSpPr>
        <p:spPr>
          <a:xfrm rot="16200000" flipV="1">
            <a:off x="5820120" y="1515098"/>
            <a:ext cx="478631" cy="135509"/>
          </a:xfrm>
          <a:prstGeom prst="straightConnector1">
            <a:avLst/>
          </a:prstGeom>
          <a:ln>
            <a:solidFill>
              <a:srgbClr val="C00000"/>
            </a:solidFill>
            <a:headEnd type="none"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5" name="Прямая со стрелкой 164"/>
          <p:cNvCxnSpPr/>
          <p:nvPr/>
        </p:nvCxnSpPr>
        <p:spPr>
          <a:xfrm rot="16200000" flipV="1">
            <a:off x="5884808" y="1796665"/>
            <a:ext cx="208659" cy="53211"/>
          </a:xfrm>
          <a:prstGeom prst="straightConnector1">
            <a:avLst/>
          </a:prstGeom>
          <a:ln>
            <a:solidFill>
              <a:srgbClr val="C00000"/>
            </a:solidFill>
            <a:headEnd type="none"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8" name="Прямая со стрелкой 167"/>
          <p:cNvCxnSpPr/>
          <p:nvPr/>
        </p:nvCxnSpPr>
        <p:spPr>
          <a:xfrm rot="16200000" flipV="1">
            <a:off x="6092299" y="1835493"/>
            <a:ext cx="478631" cy="135509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9" name="Прямая со стрелкой 168"/>
          <p:cNvCxnSpPr/>
          <p:nvPr/>
        </p:nvCxnSpPr>
        <p:spPr>
          <a:xfrm rot="16200000" flipV="1">
            <a:off x="6070777" y="1858161"/>
            <a:ext cx="642425" cy="184722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0" name="Прямая со стрелкой 169"/>
          <p:cNvCxnSpPr/>
          <p:nvPr/>
        </p:nvCxnSpPr>
        <p:spPr>
          <a:xfrm rot="16200000" flipV="1">
            <a:off x="6295629" y="1627511"/>
            <a:ext cx="208659" cy="53211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1" name="Прямая со стрелкой 170"/>
          <p:cNvCxnSpPr/>
          <p:nvPr/>
        </p:nvCxnSpPr>
        <p:spPr>
          <a:xfrm rot="16200000" flipV="1">
            <a:off x="6165176" y="1758505"/>
            <a:ext cx="478631" cy="135509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2" name="Прямая со стрелкой 171"/>
          <p:cNvCxnSpPr/>
          <p:nvPr/>
        </p:nvCxnSpPr>
        <p:spPr>
          <a:xfrm rot="16200000" flipV="1">
            <a:off x="6148282" y="1785128"/>
            <a:ext cx="208659" cy="53211"/>
          </a:xfrm>
          <a:prstGeom prst="straightConnector1">
            <a:avLst/>
          </a:prstGeom>
          <a:ln>
            <a:solidFill>
              <a:srgbClr val="C00000"/>
            </a:solidFill>
            <a:headEnd type="stealth" w="sm" len="lg"/>
            <a:tailEnd type="non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3" name="Прямая со стрелкой 172"/>
          <p:cNvCxnSpPr/>
          <p:nvPr/>
        </p:nvCxnSpPr>
        <p:spPr>
          <a:xfrm rot="16200000" flipV="1">
            <a:off x="6166791" y="1148300"/>
            <a:ext cx="478631" cy="135509"/>
          </a:xfrm>
          <a:prstGeom prst="straightConnector1">
            <a:avLst/>
          </a:prstGeom>
          <a:ln>
            <a:solidFill>
              <a:srgbClr val="C00000"/>
            </a:solidFill>
            <a:headEnd type="none"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4" name="Прямая со стрелкой 173"/>
          <p:cNvCxnSpPr/>
          <p:nvPr/>
        </p:nvCxnSpPr>
        <p:spPr>
          <a:xfrm rot="16200000" flipV="1">
            <a:off x="6105952" y="1019695"/>
            <a:ext cx="627664" cy="179985"/>
          </a:xfrm>
          <a:prstGeom prst="straightConnector1">
            <a:avLst/>
          </a:prstGeom>
          <a:ln>
            <a:solidFill>
              <a:srgbClr val="C00000"/>
            </a:solidFill>
            <a:headEnd type="none"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5" name="Прямая со стрелкой 174"/>
          <p:cNvCxnSpPr/>
          <p:nvPr/>
        </p:nvCxnSpPr>
        <p:spPr>
          <a:xfrm rot="16200000" flipV="1">
            <a:off x="6448303" y="1215658"/>
            <a:ext cx="208659" cy="53211"/>
          </a:xfrm>
          <a:prstGeom prst="straightConnector1">
            <a:avLst/>
          </a:prstGeom>
          <a:ln>
            <a:solidFill>
              <a:srgbClr val="C00000"/>
            </a:solidFill>
            <a:headEnd type="none"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6" name="Прямая со стрелкой 175"/>
          <p:cNvCxnSpPr/>
          <p:nvPr/>
        </p:nvCxnSpPr>
        <p:spPr>
          <a:xfrm rot="16200000" flipV="1">
            <a:off x="6243066" y="1081510"/>
            <a:ext cx="478631" cy="135509"/>
          </a:xfrm>
          <a:prstGeom prst="straightConnector1">
            <a:avLst/>
          </a:prstGeom>
          <a:ln>
            <a:solidFill>
              <a:srgbClr val="C00000"/>
            </a:solidFill>
            <a:headEnd type="none"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7" name="Прямая со стрелкой 176"/>
          <p:cNvCxnSpPr/>
          <p:nvPr/>
        </p:nvCxnSpPr>
        <p:spPr>
          <a:xfrm rot="16200000" flipV="1">
            <a:off x="6307754" y="1363077"/>
            <a:ext cx="208659" cy="53211"/>
          </a:xfrm>
          <a:prstGeom prst="straightConnector1">
            <a:avLst/>
          </a:prstGeom>
          <a:ln>
            <a:solidFill>
              <a:srgbClr val="C00000"/>
            </a:solidFill>
            <a:headEnd type="none" w="sm" len="lg"/>
            <a:tailEnd type="stealth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/>
          <p:cNvCxnSpPr/>
          <p:nvPr/>
        </p:nvCxnSpPr>
        <p:spPr>
          <a:xfrm>
            <a:off x="6785446" y="396521"/>
            <a:ext cx="743510" cy="7256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5" name="Прямая со стрелкой 184"/>
          <p:cNvCxnSpPr/>
          <p:nvPr/>
        </p:nvCxnSpPr>
        <p:spPr>
          <a:xfrm rot="5400000" flipH="1" flipV="1">
            <a:off x="1357290" y="5286388"/>
            <a:ext cx="1571636" cy="15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2000232" y="4071942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z</a:t>
            </a:r>
            <a:endParaRPr lang="ru-RU" sz="2400" i="1" dirty="0"/>
          </a:p>
        </p:txBody>
      </p:sp>
      <p:sp>
        <p:nvSpPr>
          <p:cNvPr id="189" name="Дуга 188"/>
          <p:cNvSpPr/>
          <p:nvPr/>
        </p:nvSpPr>
        <p:spPr>
          <a:xfrm>
            <a:off x="857224" y="4929198"/>
            <a:ext cx="2571768" cy="2286016"/>
          </a:xfrm>
          <a:prstGeom prst="arc">
            <a:avLst>
              <a:gd name="adj1" fmla="val 15232326"/>
              <a:gd name="adj2" fmla="val 16049041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Дуга 189"/>
          <p:cNvSpPr/>
          <p:nvPr/>
        </p:nvSpPr>
        <p:spPr>
          <a:xfrm>
            <a:off x="857224" y="4929198"/>
            <a:ext cx="2571768" cy="2286016"/>
          </a:xfrm>
          <a:prstGeom prst="arc">
            <a:avLst>
              <a:gd name="adj1" fmla="val 16370497"/>
              <a:gd name="adj2" fmla="val 17080632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1" name="Объект 190"/>
          <p:cNvGraphicFramePr>
            <a:graphicFrameLocks noChangeAspect="1"/>
          </p:cNvGraphicFramePr>
          <p:nvPr/>
        </p:nvGraphicFramePr>
        <p:xfrm>
          <a:off x="1353229" y="4904137"/>
          <a:ext cx="4445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2" name="Формула" r:id="rId3" imgW="444240" imgH="203040" progId="Equation.3">
                  <p:embed/>
                </p:oleObj>
              </mc:Choice>
              <mc:Fallback>
                <p:oleObj name="Формула" r:id="rId3" imgW="44424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3229" y="4904137"/>
                        <a:ext cx="4445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2" name="Прямая со стрелкой 191"/>
          <p:cNvCxnSpPr/>
          <p:nvPr/>
        </p:nvCxnSpPr>
        <p:spPr>
          <a:xfrm rot="5400000" flipH="1" flipV="1">
            <a:off x="5107785" y="1321579"/>
            <a:ext cx="1500198" cy="15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5715008" y="0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z</a:t>
            </a:r>
            <a:endParaRPr lang="ru-RU" sz="2400" i="1" dirty="0"/>
          </a:p>
        </p:txBody>
      </p:sp>
      <p:sp>
        <p:nvSpPr>
          <p:cNvPr id="196" name="Дуга 195"/>
          <p:cNvSpPr/>
          <p:nvPr/>
        </p:nvSpPr>
        <p:spPr>
          <a:xfrm>
            <a:off x="4572000" y="1000108"/>
            <a:ext cx="2571768" cy="2286016"/>
          </a:xfrm>
          <a:prstGeom prst="arc">
            <a:avLst>
              <a:gd name="adj1" fmla="val 16236513"/>
              <a:gd name="adj2" fmla="val 17080632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7" name="Объект 196"/>
          <p:cNvGraphicFramePr>
            <a:graphicFrameLocks noChangeAspect="1"/>
          </p:cNvGraphicFramePr>
          <p:nvPr/>
        </p:nvGraphicFramePr>
        <p:xfrm>
          <a:off x="4929190" y="1071546"/>
          <a:ext cx="329713" cy="35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3" name="Формула" r:id="rId5" imgW="152280" imgH="164880" progId="Equation.3">
                  <p:embed/>
                </p:oleObj>
              </mc:Choice>
              <mc:Fallback>
                <p:oleObj name="Формула" r:id="rId5" imgW="15228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1071546"/>
                        <a:ext cx="329713" cy="357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" name="Дуга 197"/>
          <p:cNvSpPr/>
          <p:nvPr/>
        </p:nvSpPr>
        <p:spPr>
          <a:xfrm>
            <a:off x="4572000" y="1000108"/>
            <a:ext cx="2571768" cy="2286016"/>
          </a:xfrm>
          <a:prstGeom prst="arc">
            <a:avLst>
              <a:gd name="adj1" fmla="val 14348844"/>
              <a:gd name="adj2" fmla="val 15169811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9" name="Прямая со стрелкой 198"/>
          <p:cNvCxnSpPr/>
          <p:nvPr/>
        </p:nvCxnSpPr>
        <p:spPr>
          <a:xfrm rot="16200000" flipV="1">
            <a:off x="4929190" y="1142984"/>
            <a:ext cx="1428760" cy="42862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Дуга 205"/>
          <p:cNvSpPr/>
          <p:nvPr/>
        </p:nvSpPr>
        <p:spPr>
          <a:xfrm>
            <a:off x="4572000" y="1000108"/>
            <a:ext cx="2571768" cy="2286016"/>
          </a:xfrm>
          <a:prstGeom prst="arc">
            <a:avLst>
              <a:gd name="adj1" fmla="val 15343300"/>
              <a:gd name="adj2" fmla="val 16187690"/>
            </a:avLst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0" name="Полилиния 219"/>
          <p:cNvSpPr/>
          <p:nvPr/>
        </p:nvSpPr>
        <p:spPr>
          <a:xfrm>
            <a:off x="4286248" y="3071810"/>
            <a:ext cx="772379" cy="482598"/>
          </a:xfrm>
          <a:custGeom>
            <a:avLst/>
            <a:gdLst>
              <a:gd name="connsiteX0" fmla="*/ 0 w 772379"/>
              <a:gd name="connsiteY0" fmla="*/ 231569 h 482598"/>
              <a:gd name="connsiteX1" fmla="*/ 106877 w 772379"/>
              <a:gd name="connsiteY1" fmla="*/ 225632 h 482598"/>
              <a:gd name="connsiteX2" fmla="*/ 130628 w 772379"/>
              <a:gd name="connsiteY2" fmla="*/ 219694 h 482598"/>
              <a:gd name="connsiteX3" fmla="*/ 184067 w 772379"/>
              <a:gd name="connsiteY3" fmla="*/ 213756 h 482598"/>
              <a:gd name="connsiteX4" fmla="*/ 261257 w 772379"/>
              <a:gd name="connsiteY4" fmla="*/ 201881 h 482598"/>
              <a:gd name="connsiteX5" fmla="*/ 279070 w 772379"/>
              <a:gd name="connsiteY5" fmla="*/ 190006 h 482598"/>
              <a:gd name="connsiteX6" fmla="*/ 302820 w 772379"/>
              <a:gd name="connsiteY6" fmla="*/ 184068 h 482598"/>
              <a:gd name="connsiteX7" fmla="*/ 320633 w 772379"/>
              <a:gd name="connsiteY7" fmla="*/ 178130 h 482598"/>
              <a:gd name="connsiteX8" fmla="*/ 362197 w 772379"/>
              <a:gd name="connsiteY8" fmla="*/ 148442 h 482598"/>
              <a:gd name="connsiteX9" fmla="*/ 380010 w 772379"/>
              <a:gd name="connsiteY9" fmla="*/ 142504 h 482598"/>
              <a:gd name="connsiteX10" fmla="*/ 427511 w 772379"/>
              <a:gd name="connsiteY10" fmla="*/ 106878 h 482598"/>
              <a:gd name="connsiteX11" fmla="*/ 439387 w 772379"/>
              <a:gd name="connsiteY11" fmla="*/ 89065 h 482598"/>
              <a:gd name="connsiteX12" fmla="*/ 415636 w 772379"/>
              <a:gd name="connsiteY12" fmla="*/ 17813 h 482598"/>
              <a:gd name="connsiteX13" fmla="*/ 380010 w 772379"/>
              <a:gd name="connsiteY13" fmla="*/ 5938 h 482598"/>
              <a:gd name="connsiteX14" fmla="*/ 362197 w 772379"/>
              <a:gd name="connsiteY14" fmla="*/ 0 h 482598"/>
              <a:gd name="connsiteX15" fmla="*/ 302820 w 772379"/>
              <a:gd name="connsiteY15" fmla="*/ 5938 h 482598"/>
              <a:gd name="connsiteX16" fmla="*/ 285007 w 772379"/>
              <a:gd name="connsiteY16" fmla="*/ 11876 h 482598"/>
              <a:gd name="connsiteX17" fmla="*/ 273132 w 772379"/>
              <a:gd name="connsiteY17" fmla="*/ 47502 h 482598"/>
              <a:gd name="connsiteX18" fmla="*/ 279070 w 772379"/>
              <a:gd name="connsiteY18" fmla="*/ 89065 h 482598"/>
              <a:gd name="connsiteX19" fmla="*/ 290945 w 772379"/>
              <a:gd name="connsiteY19" fmla="*/ 124691 h 482598"/>
              <a:gd name="connsiteX20" fmla="*/ 338446 w 772379"/>
              <a:gd name="connsiteY20" fmla="*/ 160317 h 482598"/>
              <a:gd name="connsiteX21" fmla="*/ 356259 w 772379"/>
              <a:gd name="connsiteY21" fmla="*/ 166255 h 482598"/>
              <a:gd name="connsiteX22" fmla="*/ 368135 w 772379"/>
              <a:gd name="connsiteY22" fmla="*/ 178130 h 482598"/>
              <a:gd name="connsiteX23" fmla="*/ 385948 w 772379"/>
              <a:gd name="connsiteY23" fmla="*/ 184068 h 482598"/>
              <a:gd name="connsiteX24" fmla="*/ 469075 w 772379"/>
              <a:gd name="connsiteY24" fmla="*/ 195943 h 482598"/>
              <a:gd name="connsiteX25" fmla="*/ 694706 w 772379"/>
              <a:gd name="connsiteY25" fmla="*/ 190006 h 482598"/>
              <a:gd name="connsiteX26" fmla="*/ 736270 w 772379"/>
              <a:gd name="connsiteY26" fmla="*/ 178130 h 482598"/>
              <a:gd name="connsiteX27" fmla="*/ 754083 w 772379"/>
              <a:gd name="connsiteY27" fmla="*/ 166255 h 482598"/>
              <a:gd name="connsiteX28" fmla="*/ 760020 w 772379"/>
              <a:gd name="connsiteY28" fmla="*/ 83128 h 482598"/>
              <a:gd name="connsiteX29" fmla="*/ 748145 w 772379"/>
              <a:gd name="connsiteY29" fmla="*/ 65315 h 482598"/>
              <a:gd name="connsiteX30" fmla="*/ 730332 w 772379"/>
              <a:gd name="connsiteY30" fmla="*/ 53439 h 482598"/>
              <a:gd name="connsiteX31" fmla="*/ 694706 w 772379"/>
              <a:gd name="connsiteY31" fmla="*/ 41564 h 482598"/>
              <a:gd name="connsiteX32" fmla="*/ 611579 w 772379"/>
              <a:gd name="connsiteY32" fmla="*/ 47502 h 482598"/>
              <a:gd name="connsiteX33" fmla="*/ 599703 w 772379"/>
              <a:gd name="connsiteY33" fmla="*/ 59377 h 482598"/>
              <a:gd name="connsiteX34" fmla="*/ 581890 w 772379"/>
              <a:gd name="connsiteY34" fmla="*/ 71252 h 482598"/>
              <a:gd name="connsiteX35" fmla="*/ 564077 w 772379"/>
              <a:gd name="connsiteY35" fmla="*/ 100941 h 482598"/>
              <a:gd name="connsiteX36" fmla="*/ 558140 w 772379"/>
              <a:gd name="connsiteY36" fmla="*/ 118754 h 482598"/>
              <a:gd name="connsiteX37" fmla="*/ 546265 w 772379"/>
              <a:gd name="connsiteY37" fmla="*/ 184068 h 482598"/>
              <a:gd name="connsiteX38" fmla="*/ 558140 w 772379"/>
              <a:gd name="connsiteY38" fmla="*/ 285008 h 482598"/>
              <a:gd name="connsiteX39" fmla="*/ 570015 w 772379"/>
              <a:gd name="connsiteY39" fmla="*/ 302821 h 482598"/>
              <a:gd name="connsiteX40" fmla="*/ 587828 w 772379"/>
              <a:gd name="connsiteY40" fmla="*/ 338447 h 482598"/>
              <a:gd name="connsiteX41" fmla="*/ 605641 w 772379"/>
              <a:gd name="connsiteY41" fmla="*/ 350323 h 482598"/>
              <a:gd name="connsiteX42" fmla="*/ 635329 w 772379"/>
              <a:gd name="connsiteY42" fmla="*/ 374073 h 482598"/>
              <a:gd name="connsiteX43" fmla="*/ 647205 w 772379"/>
              <a:gd name="connsiteY43" fmla="*/ 391886 h 482598"/>
              <a:gd name="connsiteX44" fmla="*/ 688768 w 772379"/>
              <a:gd name="connsiteY44" fmla="*/ 409699 h 482598"/>
              <a:gd name="connsiteX45" fmla="*/ 724394 w 772379"/>
              <a:gd name="connsiteY45" fmla="*/ 403762 h 482598"/>
              <a:gd name="connsiteX46" fmla="*/ 742207 w 772379"/>
              <a:gd name="connsiteY46" fmla="*/ 397824 h 482598"/>
              <a:gd name="connsiteX47" fmla="*/ 765958 w 772379"/>
              <a:gd name="connsiteY47" fmla="*/ 362198 h 482598"/>
              <a:gd name="connsiteX48" fmla="*/ 748145 w 772379"/>
              <a:gd name="connsiteY48" fmla="*/ 302821 h 482598"/>
              <a:gd name="connsiteX49" fmla="*/ 724394 w 772379"/>
              <a:gd name="connsiteY49" fmla="*/ 290946 h 482598"/>
              <a:gd name="connsiteX50" fmla="*/ 712519 w 772379"/>
              <a:gd name="connsiteY50" fmla="*/ 273133 h 482598"/>
              <a:gd name="connsiteX51" fmla="*/ 676893 w 772379"/>
              <a:gd name="connsiteY51" fmla="*/ 255320 h 482598"/>
              <a:gd name="connsiteX52" fmla="*/ 659080 w 772379"/>
              <a:gd name="connsiteY52" fmla="*/ 243445 h 482598"/>
              <a:gd name="connsiteX53" fmla="*/ 617516 w 772379"/>
              <a:gd name="connsiteY53" fmla="*/ 237507 h 482598"/>
              <a:gd name="connsiteX54" fmla="*/ 599703 w 772379"/>
              <a:gd name="connsiteY54" fmla="*/ 231569 h 482598"/>
              <a:gd name="connsiteX55" fmla="*/ 433449 w 772379"/>
              <a:gd name="connsiteY55" fmla="*/ 231569 h 482598"/>
              <a:gd name="connsiteX56" fmla="*/ 415636 w 772379"/>
              <a:gd name="connsiteY56" fmla="*/ 243445 h 482598"/>
              <a:gd name="connsiteX57" fmla="*/ 391885 w 772379"/>
              <a:gd name="connsiteY57" fmla="*/ 255320 h 482598"/>
              <a:gd name="connsiteX58" fmla="*/ 385948 w 772379"/>
              <a:gd name="connsiteY58" fmla="*/ 273133 h 482598"/>
              <a:gd name="connsiteX59" fmla="*/ 374072 w 772379"/>
              <a:gd name="connsiteY59" fmla="*/ 285008 h 482598"/>
              <a:gd name="connsiteX60" fmla="*/ 362197 w 772379"/>
              <a:gd name="connsiteY60" fmla="*/ 302821 h 482598"/>
              <a:gd name="connsiteX61" fmla="*/ 356259 w 772379"/>
              <a:gd name="connsiteY61" fmla="*/ 320634 h 482598"/>
              <a:gd name="connsiteX62" fmla="*/ 338446 w 772379"/>
              <a:gd name="connsiteY62" fmla="*/ 362198 h 482598"/>
              <a:gd name="connsiteX63" fmla="*/ 368135 w 772379"/>
              <a:gd name="connsiteY63" fmla="*/ 463138 h 482598"/>
              <a:gd name="connsiteX64" fmla="*/ 385948 w 772379"/>
              <a:gd name="connsiteY64" fmla="*/ 480951 h 48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772379" h="482598">
                <a:moveTo>
                  <a:pt x="0" y="231569"/>
                </a:moveTo>
                <a:cubicBezTo>
                  <a:pt x="35626" y="229590"/>
                  <a:pt x="71343" y="228862"/>
                  <a:pt x="106877" y="225632"/>
                </a:cubicBezTo>
                <a:cubicBezTo>
                  <a:pt x="115004" y="224893"/>
                  <a:pt x="122562" y="220935"/>
                  <a:pt x="130628" y="219694"/>
                </a:cubicBezTo>
                <a:cubicBezTo>
                  <a:pt x="148342" y="216969"/>
                  <a:pt x="166283" y="215979"/>
                  <a:pt x="184067" y="213756"/>
                </a:cubicBezTo>
                <a:cubicBezTo>
                  <a:pt x="214653" y="209933"/>
                  <a:pt x="231522" y="206837"/>
                  <a:pt x="261257" y="201881"/>
                </a:cubicBezTo>
                <a:cubicBezTo>
                  <a:pt x="267195" y="197923"/>
                  <a:pt x="272511" y="192817"/>
                  <a:pt x="279070" y="190006"/>
                </a:cubicBezTo>
                <a:cubicBezTo>
                  <a:pt x="286571" y="186791"/>
                  <a:pt x="294974" y="186310"/>
                  <a:pt x="302820" y="184068"/>
                </a:cubicBezTo>
                <a:cubicBezTo>
                  <a:pt x="308838" y="182348"/>
                  <a:pt x="314695" y="180109"/>
                  <a:pt x="320633" y="178130"/>
                </a:cubicBezTo>
                <a:cubicBezTo>
                  <a:pt x="337323" y="161441"/>
                  <a:pt x="334607" y="162237"/>
                  <a:pt x="362197" y="148442"/>
                </a:cubicBezTo>
                <a:cubicBezTo>
                  <a:pt x="367795" y="145643"/>
                  <a:pt x="374539" y="145544"/>
                  <a:pt x="380010" y="142504"/>
                </a:cubicBezTo>
                <a:cubicBezTo>
                  <a:pt x="393695" y="134901"/>
                  <a:pt x="415978" y="121295"/>
                  <a:pt x="427511" y="106878"/>
                </a:cubicBezTo>
                <a:cubicBezTo>
                  <a:pt x="431969" y="101305"/>
                  <a:pt x="435428" y="95003"/>
                  <a:pt x="439387" y="89065"/>
                </a:cubicBezTo>
                <a:cubicBezTo>
                  <a:pt x="435947" y="58103"/>
                  <a:pt x="444518" y="33858"/>
                  <a:pt x="415636" y="17813"/>
                </a:cubicBezTo>
                <a:cubicBezTo>
                  <a:pt x="404694" y="11734"/>
                  <a:pt x="391885" y="9896"/>
                  <a:pt x="380010" y="5938"/>
                </a:cubicBezTo>
                <a:lnTo>
                  <a:pt x="362197" y="0"/>
                </a:lnTo>
                <a:cubicBezTo>
                  <a:pt x="342405" y="1979"/>
                  <a:pt x="322480" y="2913"/>
                  <a:pt x="302820" y="5938"/>
                </a:cubicBezTo>
                <a:cubicBezTo>
                  <a:pt x="296634" y="6890"/>
                  <a:pt x="288645" y="6783"/>
                  <a:pt x="285007" y="11876"/>
                </a:cubicBezTo>
                <a:cubicBezTo>
                  <a:pt x="277731" y="22062"/>
                  <a:pt x="273132" y="47502"/>
                  <a:pt x="273132" y="47502"/>
                </a:cubicBezTo>
                <a:cubicBezTo>
                  <a:pt x="275111" y="61356"/>
                  <a:pt x="275923" y="75428"/>
                  <a:pt x="279070" y="89065"/>
                </a:cubicBezTo>
                <a:cubicBezTo>
                  <a:pt x="281885" y="101262"/>
                  <a:pt x="282094" y="115839"/>
                  <a:pt x="290945" y="124691"/>
                </a:cubicBezTo>
                <a:cubicBezTo>
                  <a:pt x="305013" y="138760"/>
                  <a:pt x="318300" y="153601"/>
                  <a:pt x="338446" y="160317"/>
                </a:cubicBezTo>
                <a:lnTo>
                  <a:pt x="356259" y="166255"/>
                </a:lnTo>
                <a:cubicBezTo>
                  <a:pt x="360218" y="170213"/>
                  <a:pt x="363335" y="175250"/>
                  <a:pt x="368135" y="178130"/>
                </a:cubicBezTo>
                <a:cubicBezTo>
                  <a:pt x="373502" y="181350"/>
                  <a:pt x="379838" y="182710"/>
                  <a:pt x="385948" y="184068"/>
                </a:cubicBezTo>
                <a:cubicBezTo>
                  <a:pt x="407968" y="188962"/>
                  <a:pt x="448523" y="193374"/>
                  <a:pt x="469075" y="195943"/>
                </a:cubicBezTo>
                <a:cubicBezTo>
                  <a:pt x="544285" y="193964"/>
                  <a:pt x="619555" y="193585"/>
                  <a:pt x="694706" y="190006"/>
                </a:cubicBezTo>
                <a:cubicBezTo>
                  <a:pt x="698912" y="189806"/>
                  <a:pt x="730362" y="181084"/>
                  <a:pt x="736270" y="178130"/>
                </a:cubicBezTo>
                <a:cubicBezTo>
                  <a:pt x="742653" y="174939"/>
                  <a:pt x="748145" y="170213"/>
                  <a:pt x="754083" y="166255"/>
                </a:cubicBezTo>
                <a:cubicBezTo>
                  <a:pt x="767185" y="126948"/>
                  <a:pt x="772379" y="128444"/>
                  <a:pt x="760020" y="83128"/>
                </a:cubicBezTo>
                <a:cubicBezTo>
                  <a:pt x="758142" y="76243"/>
                  <a:pt x="753191" y="70361"/>
                  <a:pt x="748145" y="65315"/>
                </a:cubicBezTo>
                <a:cubicBezTo>
                  <a:pt x="743099" y="60269"/>
                  <a:pt x="736853" y="56337"/>
                  <a:pt x="730332" y="53439"/>
                </a:cubicBezTo>
                <a:cubicBezTo>
                  <a:pt x="718893" y="48355"/>
                  <a:pt x="694706" y="41564"/>
                  <a:pt x="694706" y="41564"/>
                </a:cubicBezTo>
                <a:cubicBezTo>
                  <a:pt x="666997" y="43543"/>
                  <a:pt x="638883" y="42383"/>
                  <a:pt x="611579" y="47502"/>
                </a:cubicBezTo>
                <a:cubicBezTo>
                  <a:pt x="606077" y="48534"/>
                  <a:pt x="604075" y="55880"/>
                  <a:pt x="599703" y="59377"/>
                </a:cubicBezTo>
                <a:cubicBezTo>
                  <a:pt x="594131" y="63835"/>
                  <a:pt x="587828" y="67294"/>
                  <a:pt x="581890" y="71252"/>
                </a:cubicBezTo>
                <a:cubicBezTo>
                  <a:pt x="565072" y="121711"/>
                  <a:pt x="588528" y="60188"/>
                  <a:pt x="564077" y="100941"/>
                </a:cubicBezTo>
                <a:cubicBezTo>
                  <a:pt x="560857" y="106308"/>
                  <a:pt x="559859" y="112736"/>
                  <a:pt x="558140" y="118754"/>
                </a:cubicBezTo>
                <a:cubicBezTo>
                  <a:pt x="550139" y="146757"/>
                  <a:pt x="551072" y="150418"/>
                  <a:pt x="546265" y="184068"/>
                </a:cubicBezTo>
                <a:cubicBezTo>
                  <a:pt x="546776" y="190205"/>
                  <a:pt x="550180" y="263781"/>
                  <a:pt x="558140" y="285008"/>
                </a:cubicBezTo>
                <a:cubicBezTo>
                  <a:pt x="560646" y="291690"/>
                  <a:pt x="566824" y="296438"/>
                  <a:pt x="570015" y="302821"/>
                </a:cubicBezTo>
                <a:cubicBezTo>
                  <a:pt x="579673" y="322137"/>
                  <a:pt x="570813" y="321431"/>
                  <a:pt x="587828" y="338447"/>
                </a:cubicBezTo>
                <a:cubicBezTo>
                  <a:pt x="592874" y="343493"/>
                  <a:pt x="599703" y="346364"/>
                  <a:pt x="605641" y="350323"/>
                </a:cubicBezTo>
                <a:cubicBezTo>
                  <a:pt x="639671" y="401370"/>
                  <a:pt x="594359" y="341299"/>
                  <a:pt x="635329" y="374073"/>
                </a:cubicBezTo>
                <a:cubicBezTo>
                  <a:pt x="640902" y="378531"/>
                  <a:pt x="641723" y="387317"/>
                  <a:pt x="647205" y="391886"/>
                </a:cubicBezTo>
                <a:cubicBezTo>
                  <a:pt x="656991" y="400041"/>
                  <a:pt x="676390" y="405573"/>
                  <a:pt x="688768" y="409699"/>
                </a:cubicBezTo>
                <a:cubicBezTo>
                  <a:pt x="700643" y="407720"/>
                  <a:pt x="712642" y="406374"/>
                  <a:pt x="724394" y="403762"/>
                </a:cubicBezTo>
                <a:cubicBezTo>
                  <a:pt x="730504" y="402404"/>
                  <a:pt x="737781" y="402250"/>
                  <a:pt x="742207" y="397824"/>
                </a:cubicBezTo>
                <a:cubicBezTo>
                  <a:pt x="752299" y="387732"/>
                  <a:pt x="765958" y="362198"/>
                  <a:pt x="765958" y="362198"/>
                </a:cubicBezTo>
                <a:cubicBezTo>
                  <a:pt x="763175" y="342718"/>
                  <a:pt x="765660" y="317416"/>
                  <a:pt x="748145" y="302821"/>
                </a:cubicBezTo>
                <a:cubicBezTo>
                  <a:pt x="741345" y="297155"/>
                  <a:pt x="732311" y="294904"/>
                  <a:pt x="724394" y="290946"/>
                </a:cubicBezTo>
                <a:cubicBezTo>
                  <a:pt x="720436" y="285008"/>
                  <a:pt x="717565" y="278179"/>
                  <a:pt x="712519" y="273133"/>
                </a:cubicBezTo>
                <a:cubicBezTo>
                  <a:pt x="695505" y="256119"/>
                  <a:pt x="696208" y="264977"/>
                  <a:pt x="676893" y="255320"/>
                </a:cubicBezTo>
                <a:cubicBezTo>
                  <a:pt x="670510" y="252129"/>
                  <a:pt x="665915" y="245496"/>
                  <a:pt x="659080" y="243445"/>
                </a:cubicBezTo>
                <a:cubicBezTo>
                  <a:pt x="645675" y="239423"/>
                  <a:pt x="631371" y="239486"/>
                  <a:pt x="617516" y="237507"/>
                </a:cubicBezTo>
                <a:cubicBezTo>
                  <a:pt x="611578" y="235528"/>
                  <a:pt x="605813" y="232927"/>
                  <a:pt x="599703" y="231569"/>
                </a:cubicBezTo>
                <a:cubicBezTo>
                  <a:pt x="537404" y="217725"/>
                  <a:pt x="517010" y="227771"/>
                  <a:pt x="433449" y="231569"/>
                </a:cubicBezTo>
                <a:cubicBezTo>
                  <a:pt x="427511" y="235528"/>
                  <a:pt x="421832" y="239904"/>
                  <a:pt x="415636" y="243445"/>
                </a:cubicBezTo>
                <a:cubicBezTo>
                  <a:pt x="407951" y="247837"/>
                  <a:pt x="398144" y="249061"/>
                  <a:pt x="391885" y="255320"/>
                </a:cubicBezTo>
                <a:cubicBezTo>
                  <a:pt x="387459" y="259746"/>
                  <a:pt x="389168" y="267766"/>
                  <a:pt x="385948" y="273133"/>
                </a:cubicBezTo>
                <a:cubicBezTo>
                  <a:pt x="383068" y="277933"/>
                  <a:pt x="377569" y="280637"/>
                  <a:pt x="374072" y="285008"/>
                </a:cubicBezTo>
                <a:cubicBezTo>
                  <a:pt x="369614" y="290580"/>
                  <a:pt x="365388" y="296438"/>
                  <a:pt x="362197" y="302821"/>
                </a:cubicBezTo>
                <a:cubicBezTo>
                  <a:pt x="359398" y="308419"/>
                  <a:pt x="358724" y="314881"/>
                  <a:pt x="356259" y="320634"/>
                </a:cubicBezTo>
                <a:cubicBezTo>
                  <a:pt x="334247" y="371995"/>
                  <a:pt x="352372" y="320423"/>
                  <a:pt x="338446" y="362198"/>
                </a:cubicBezTo>
                <a:cubicBezTo>
                  <a:pt x="345676" y="441727"/>
                  <a:pt x="332257" y="409322"/>
                  <a:pt x="368135" y="463138"/>
                </a:cubicBezTo>
                <a:cubicBezTo>
                  <a:pt x="381108" y="482598"/>
                  <a:pt x="372874" y="480951"/>
                  <a:pt x="385948" y="480951"/>
                </a:cubicBezTo>
              </a:path>
            </a:pathLst>
          </a:custGeom>
          <a:ln w="12700">
            <a:solidFill>
              <a:srgbClr val="FFFF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2" name="Прямая соединительная линия 221"/>
          <p:cNvCxnSpPr/>
          <p:nvPr/>
        </p:nvCxnSpPr>
        <p:spPr>
          <a:xfrm>
            <a:off x="2786050" y="2000240"/>
            <a:ext cx="1714512" cy="12144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3" name="TextBox 222"/>
          <p:cNvSpPr txBox="1"/>
          <p:nvPr/>
        </p:nvSpPr>
        <p:spPr>
          <a:xfrm>
            <a:off x="0" y="1000108"/>
            <a:ext cx="2786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smtClean="0"/>
              <a:t>Динамика электронного спина под действием внешнего магнитного поля</a:t>
            </a:r>
            <a:r>
              <a:rPr lang="en-US" sz="1400" i="1" dirty="0" smtClean="0"/>
              <a:t> B</a:t>
            </a:r>
            <a:r>
              <a:rPr lang="en-US" sz="1400" i="1" baseline="-25000" dirty="0" smtClean="0"/>
              <a:t>0</a:t>
            </a:r>
            <a:endParaRPr lang="en-US" sz="1400" i="1" dirty="0" smtClean="0"/>
          </a:p>
          <a:p>
            <a:pPr algn="r"/>
            <a:r>
              <a:rPr lang="en-US" sz="1400" i="1" dirty="0" smtClean="0">
                <a:solidFill>
                  <a:srgbClr val="00B050"/>
                </a:solidFill>
              </a:rPr>
              <a:t>(</a:t>
            </a:r>
            <a:r>
              <a:rPr lang="ru-RU" sz="1400" i="1" dirty="0" smtClean="0">
                <a:solidFill>
                  <a:srgbClr val="00B050"/>
                </a:solidFill>
              </a:rPr>
              <a:t>Входная информация</a:t>
            </a:r>
            <a:r>
              <a:rPr lang="en-US" sz="1400" i="1" dirty="0" smtClean="0">
                <a:solidFill>
                  <a:srgbClr val="00B050"/>
                </a:solidFill>
              </a:rPr>
              <a:t>)</a:t>
            </a:r>
            <a:endParaRPr lang="ru-RU" sz="1400" i="1" dirty="0">
              <a:solidFill>
                <a:srgbClr val="00B05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 rot="18817761">
            <a:off x="669485" y="5949682"/>
            <a:ext cx="1654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Детектирующий лазер</a:t>
            </a:r>
            <a:endParaRPr lang="ru-RU" sz="1600" dirty="0"/>
          </a:p>
        </p:txBody>
      </p:sp>
      <p:sp>
        <p:nvSpPr>
          <p:cNvPr id="228" name="TextBox 227"/>
          <p:cNvSpPr txBox="1"/>
          <p:nvPr/>
        </p:nvSpPr>
        <p:spPr>
          <a:xfrm>
            <a:off x="5000628" y="4429132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Лазерная накачка</a:t>
            </a:r>
            <a:endParaRPr lang="ru-RU" sz="1600" dirty="0"/>
          </a:p>
        </p:txBody>
      </p:sp>
      <p:cxnSp>
        <p:nvCxnSpPr>
          <p:cNvPr id="233" name="Прямая соединительная линия 232"/>
          <p:cNvCxnSpPr/>
          <p:nvPr/>
        </p:nvCxnSpPr>
        <p:spPr>
          <a:xfrm>
            <a:off x="6143636" y="3500438"/>
            <a:ext cx="1000132" cy="4286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6" name="TextBox 235"/>
          <p:cNvSpPr txBox="1"/>
          <p:nvPr/>
        </p:nvSpPr>
        <p:spPr>
          <a:xfrm>
            <a:off x="7143768" y="4000504"/>
            <a:ext cx="184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Внешнее постоянное магнитное поле </a:t>
            </a:r>
            <a:r>
              <a:rPr lang="en-US" sz="1400" i="1" dirty="0" smtClean="0"/>
              <a:t>B</a:t>
            </a:r>
            <a:r>
              <a:rPr lang="en-US" sz="1400" i="1" baseline="-25000" dirty="0" smtClean="0"/>
              <a:t>0</a:t>
            </a:r>
            <a:endParaRPr lang="ru-RU" sz="1400" i="1" dirty="0"/>
          </a:p>
        </p:txBody>
      </p:sp>
      <p:sp>
        <p:nvSpPr>
          <p:cNvPr id="241" name="Дуга 240"/>
          <p:cNvSpPr/>
          <p:nvPr/>
        </p:nvSpPr>
        <p:spPr>
          <a:xfrm>
            <a:off x="2143108" y="2643182"/>
            <a:ext cx="5072098" cy="1571636"/>
          </a:xfrm>
          <a:prstGeom prst="arc">
            <a:avLst>
              <a:gd name="adj1" fmla="val 9815508"/>
              <a:gd name="adj2" fmla="val 11138905"/>
            </a:avLst>
          </a:prstGeom>
          <a:ln w="38100"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142844" y="2857496"/>
          <a:ext cx="2068513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Формула" r:id="rId7" imgW="1396800" imgH="241200" progId="Equation.3">
                  <p:embed/>
                </p:oleObj>
              </mc:Choice>
              <mc:Fallback>
                <p:oleObj name="Формула" r:id="rId7" imgW="139680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2857496"/>
                        <a:ext cx="2068513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" name="Прямоугольник 242"/>
          <p:cNvSpPr/>
          <p:nvPr/>
        </p:nvSpPr>
        <p:spPr>
          <a:xfrm>
            <a:off x="0" y="0"/>
            <a:ext cx="2285984" cy="7857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Схема </a:t>
            </a:r>
            <a:r>
              <a:rPr lang="ru-RU" dirty="0" err="1" smtClean="0"/>
              <a:t>ЭПР-комагнитометра</a:t>
            </a:r>
            <a:endParaRPr lang="ru-RU" dirty="0"/>
          </a:p>
        </p:txBody>
      </p:sp>
      <p:sp>
        <p:nvSpPr>
          <p:cNvPr id="247" name="TextBox 246"/>
          <p:cNvSpPr txBox="1"/>
          <p:nvPr/>
        </p:nvSpPr>
        <p:spPr>
          <a:xfrm>
            <a:off x="3357554" y="357166"/>
            <a:ext cx="142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rgbClr val="C00000"/>
                </a:solidFill>
              </a:rPr>
              <a:t>Выходная информация</a:t>
            </a:r>
            <a:endParaRPr lang="ru-RU" sz="1600" i="1" dirty="0">
              <a:solidFill>
                <a:srgbClr val="C00000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6858016" y="1214422"/>
            <a:ext cx="1857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Поляризационный делитель</a:t>
            </a:r>
            <a:endParaRPr lang="ru-RU" sz="1600" dirty="0"/>
          </a:p>
        </p:txBody>
      </p:sp>
      <p:cxnSp>
        <p:nvCxnSpPr>
          <p:cNvPr id="102" name="Прямая соединительная линия 101"/>
          <p:cNvCxnSpPr/>
          <p:nvPr/>
        </p:nvCxnSpPr>
        <p:spPr>
          <a:xfrm rot="5400000" flipH="1" flipV="1">
            <a:off x="2536017" y="1678769"/>
            <a:ext cx="571504" cy="71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1357290" y="2000240"/>
            <a:ext cx="142876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rot="5400000" flipH="1" flipV="1">
            <a:off x="6798000" y="4203396"/>
            <a:ext cx="601991" cy="53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7143768" y="3929066"/>
            <a:ext cx="1494110" cy="2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285984" cy="7857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Спин атома</a:t>
            </a:r>
            <a:r>
              <a:rPr lang="en-US" sz="2000" b="1" dirty="0" smtClean="0"/>
              <a:t> </a:t>
            </a:r>
            <a:r>
              <a:rPr lang="en-US" sz="2000" b="1" baseline="30000" dirty="0" smtClean="0"/>
              <a:t>87</a:t>
            </a:r>
            <a:r>
              <a:rPr lang="en-US" sz="2000" b="1" dirty="0" smtClean="0"/>
              <a:t>Rb</a:t>
            </a:r>
            <a:r>
              <a:rPr lang="ru-RU" sz="2000" b="1" dirty="0" smtClean="0"/>
              <a:t>:</a:t>
            </a:r>
            <a:endParaRPr lang="ru-RU" sz="2000" b="1" dirty="0"/>
          </a:p>
        </p:txBody>
      </p:sp>
      <p:sp>
        <p:nvSpPr>
          <p:cNvPr id="5" name="Стрелка вниз 4"/>
          <p:cNvSpPr/>
          <p:nvPr/>
        </p:nvSpPr>
        <p:spPr>
          <a:xfrm>
            <a:off x="2143108" y="2500306"/>
            <a:ext cx="4357718" cy="3143272"/>
          </a:xfrm>
          <a:prstGeom prst="downArrow">
            <a:avLst>
              <a:gd name="adj1" fmla="val 63780"/>
              <a:gd name="adj2" fmla="val 50000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Распад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71736" y="2928934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857620" y="2928934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143504" y="2928934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643174" y="6215082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000496" y="6215082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286380" y="6215082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214414" y="2500306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571736" y="2500306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57620" y="2500306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143504" y="2500306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429388" y="2500306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285852" y="4929198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643174" y="4929198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929058" y="4929198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214942" y="4929198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500826" y="4929198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3"/>
          <p:cNvGraphicFramePr>
            <a:graphicFrameLocks noChangeAspect="1"/>
          </p:cNvGraphicFramePr>
          <p:nvPr/>
        </p:nvGraphicFramePr>
        <p:xfrm>
          <a:off x="357158" y="5429264"/>
          <a:ext cx="652463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Формула" r:id="rId3" imgW="304560" imgH="241200" progId="Equation.3">
                  <p:embed/>
                </p:oleObj>
              </mc:Choice>
              <mc:Fallback>
                <p:oleObj name="Формула" r:id="rId3" imgW="30456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5429264"/>
                        <a:ext cx="652463" cy="515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4"/>
          <p:cNvGraphicFramePr>
            <a:graphicFrameLocks noChangeAspect="1"/>
          </p:cNvGraphicFramePr>
          <p:nvPr/>
        </p:nvGraphicFramePr>
        <p:xfrm>
          <a:off x="285720" y="2428868"/>
          <a:ext cx="6794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Формула" r:id="rId5" imgW="317160" imgH="241200" progId="Equation.3">
                  <p:embed/>
                </p:oleObj>
              </mc:Choice>
              <mc:Fallback>
                <p:oleObj name="Формула" r:id="rId5" imgW="3171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2428868"/>
                        <a:ext cx="679450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 стрелкой 24"/>
          <p:cNvCxnSpPr/>
          <p:nvPr/>
        </p:nvCxnSpPr>
        <p:spPr>
          <a:xfrm rot="5400000" flipH="1" flipV="1">
            <a:off x="1107257" y="3036091"/>
            <a:ext cx="2214578" cy="1428760"/>
          </a:xfrm>
          <a:prstGeom prst="straightConnector1">
            <a:avLst/>
          </a:prstGeom>
          <a:ln>
            <a:solidFill>
              <a:srgbClr val="00B050"/>
            </a:solidFill>
            <a:headEnd type="arrow" w="med" len="lg"/>
            <a:tailEnd type="arrow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 flipH="1" flipV="1">
            <a:off x="2428860" y="3071810"/>
            <a:ext cx="2214578" cy="1357322"/>
          </a:xfrm>
          <a:prstGeom prst="straightConnector1">
            <a:avLst/>
          </a:prstGeom>
          <a:ln>
            <a:solidFill>
              <a:srgbClr val="00B050"/>
            </a:solidFill>
            <a:headEnd type="arrow" w="med" len="lg"/>
            <a:tailEnd type="arrow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 flipH="1" flipV="1">
            <a:off x="3714744" y="3071810"/>
            <a:ext cx="2214578" cy="1357322"/>
          </a:xfrm>
          <a:prstGeom prst="straightConnector1">
            <a:avLst/>
          </a:prstGeom>
          <a:ln>
            <a:solidFill>
              <a:srgbClr val="00B050"/>
            </a:solidFill>
            <a:headEnd type="arrow" w="med" len="lg"/>
            <a:tailEnd type="arrow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 flipH="1" flipV="1">
            <a:off x="5036347" y="3036091"/>
            <a:ext cx="2214578" cy="1428760"/>
          </a:xfrm>
          <a:prstGeom prst="straightConnector1">
            <a:avLst/>
          </a:prstGeom>
          <a:ln>
            <a:solidFill>
              <a:srgbClr val="00B050"/>
            </a:solidFill>
            <a:headEnd type="arrow" w="med" len="lg"/>
            <a:tailEnd type="arrow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28728" y="207167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m=-2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2786050" y="207167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m=-1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4071934" y="207167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 0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5214942" y="207167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m=+1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6643702" y="207167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m=+2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357290" y="500063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m=-2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2714612" y="500063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m=-1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4000496" y="5000636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 0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5214942" y="500063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m=+1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6572264" y="500063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m=+2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2714612" y="621508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m=-1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4071934" y="621508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 0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5357818" y="6215082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m=+1</a:t>
            </a:r>
            <a:endParaRPr lang="ru-RU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6715140" y="4572008"/>
            <a:ext cx="357190" cy="35719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5500694" y="5857892"/>
            <a:ext cx="357190" cy="35719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4214810" y="6000768"/>
            <a:ext cx="357190" cy="21431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2857488" y="6072206"/>
            <a:ext cx="357190" cy="1428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7358082" y="4214818"/>
            <a:ext cx="1525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населённость</a:t>
            </a:r>
            <a:endParaRPr lang="ru-RU" dirty="0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 flipV="1">
            <a:off x="6929454" y="4500570"/>
            <a:ext cx="428628" cy="2143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Выгнутая вниз стрелка 68"/>
          <p:cNvSpPr/>
          <p:nvPr/>
        </p:nvSpPr>
        <p:spPr>
          <a:xfrm>
            <a:off x="3357554" y="5786454"/>
            <a:ext cx="1928826" cy="2857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Выгнутая вниз стрелка 69"/>
          <p:cNvSpPr/>
          <p:nvPr/>
        </p:nvSpPr>
        <p:spPr>
          <a:xfrm rot="10800000">
            <a:off x="3428992" y="5429264"/>
            <a:ext cx="1928826" cy="2857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857356" y="5357826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Перемешивание уровней</a:t>
            </a:r>
            <a:endParaRPr lang="ru-RU" sz="1600" i="1" dirty="0"/>
          </a:p>
        </p:txBody>
      </p:sp>
      <p:sp>
        <p:nvSpPr>
          <p:cNvPr id="72" name="TextBox 71"/>
          <p:cNvSpPr txBox="1"/>
          <p:nvPr/>
        </p:nvSpPr>
        <p:spPr>
          <a:xfrm rot="18218538">
            <a:off x="1427948" y="3619900"/>
            <a:ext cx="956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накачка</a:t>
            </a:r>
            <a:endParaRPr lang="ru-RU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1500166" y="4929198"/>
            <a:ext cx="357190" cy="714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2857488" y="4929198"/>
            <a:ext cx="357190" cy="714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4143372" y="4929198"/>
            <a:ext cx="357190" cy="714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5429256" y="4929198"/>
            <a:ext cx="357190" cy="714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7" name="Объект 76"/>
          <p:cNvGraphicFramePr>
            <a:graphicFrameLocks noChangeAspect="1"/>
          </p:cNvGraphicFramePr>
          <p:nvPr/>
        </p:nvGraphicFramePr>
        <p:xfrm>
          <a:off x="3000364" y="428604"/>
          <a:ext cx="2695575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Формула" r:id="rId7" imgW="1320480" imgH="431640" progId="Equation.3">
                  <p:embed/>
                </p:oleObj>
              </mc:Choice>
              <mc:Fallback>
                <p:oleObj name="Формула" r:id="rId7" imgW="1320480" imgH="4316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64" y="428604"/>
                        <a:ext cx="2695575" cy="881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6051546" y="642895"/>
            <a:ext cx="2071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Продольная компонента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285984" cy="7857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Спин атома </a:t>
            </a:r>
            <a:r>
              <a:rPr lang="en-US" sz="2000" b="1" baseline="30000" dirty="0" smtClean="0"/>
              <a:t>87</a:t>
            </a:r>
            <a:r>
              <a:rPr lang="en-US" sz="2000" b="1" dirty="0" smtClean="0"/>
              <a:t>Rb</a:t>
            </a:r>
            <a:r>
              <a:rPr lang="ru-RU" sz="2000" b="1" dirty="0" smtClean="0"/>
              <a:t>:</a:t>
            </a:r>
            <a:endParaRPr lang="ru-RU" sz="2000" b="1" dirty="0"/>
          </a:p>
        </p:txBody>
      </p:sp>
      <p:sp>
        <p:nvSpPr>
          <p:cNvPr id="5" name="Стрелка вниз 4"/>
          <p:cNvSpPr/>
          <p:nvPr/>
        </p:nvSpPr>
        <p:spPr>
          <a:xfrm>
            <a:off x="2143108" y="2500306"/>
            <a:ext cx="4357718" cy="3143272"/>
          </a:xfrm>
          <a:prstGeom prst="downArrow">
            <a:avLst>
              <a:gd name="adj1" fmla="val 63780"/>
              <a:gd name="adj2" fmla="val 50000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Распад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71736" y="2928934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857620" y="2928934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143504" y="2928934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643174" y="6215082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000496" y="6215082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286380" y="6215082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214414" y="2500306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571736" y="2500306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57620" y="2500306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143504" y="2500306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429388" y="2500306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285852" y="4929198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643174" y="4929198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929058" y="4929198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214942" y="4929198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500826" y="4929198"/>
            <a:ext cx="7858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3"/>
          <p:cNvGraphicFramePr>
            <a:graphicFrameLocks noChangeAspect="1"/>
          </p:cNvGraphicFramePr>
          <p:nvPr/>
        </p:nvGraphicFramePr>
        <p:xfrm>
          <a:off x="357158" y="5429264"/>
          <a:ext cx="652463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Формула" r:id="rId3" imgW="304560" imgH="241200" progId="Equation.3">
                  <p:embed/>
                </p:oleObj>
              </mc:Choice>
              <mc:Fallback>
                <p:oleObj name="Формула" r:id="rId3" imgW="30456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5429264"/>
                        <a:ext cx="652463" cy="515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4"/>
          <p:cNvGraphicFramePr>
            <a:graphicFrameLocks noChangeAspect="1"/>
          </p:cNvGraphicFramePr>
          <p:nvPr/>
        </p:nvGraphicFramePr>
        <p:xfrm>
          <a:off x="285720" y="2428868"/>
          <a:ext cx="6794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Формула" r:id="rId5" imgW="317160" imgH="241200" progId="Equation.3">
                  <p:embed/>
                </p:oleObj>
              </mc:Choice>
              <mc:Fallback>
                <p:oleObj name="Формула" r:id="rId5" imgW="3171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2428868"/>
                        <a:ext cx="679450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 стрелкой 24"/>
          <p:cNvCxnSpPr/>
          <p:nvPr/>
        </p:nvCxnSpPr>
        <p:spPr>
          <a:xfrm rot="5400000" flipH="1" flipV="1">
            <a:off x="1107257" y="3036091"/>
            <a:ext cx="2214578" cy="1428760"/>
          </a:xfrm>
          <a:prstGeom prst="straightConnector1">
            <a:avLst/>
          </a:prstGeom>
          <a:ln>
            <a:solidFill>
              <a:srgbClr val="00B050"/>
            </a:solidFill>
            <a:headEnd type="arrow" w="med" len="lg"/>
            <a:tailEnd type="arrow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 flipH="1" flipV="1">
            <a:off x="2428860" y="3071810"/>
            <a:ext cx="2214578" cy="1357322"/>
          </a:xfrm>
          <a:prstGeom prst="straightConnector1">
            <a:avLst/>
          </a:prstGeom>
          <a:ln>
            <a:solidFill>
              <a:srgbClr val="00B050"/>
            </a:solidFill>
            <a:headEnd type="arrow" w="med" len="lg"/>
            <a:tailEnd type="arrow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 flipH="1" flipV="1">
            <a:off x="3714744" y="3071810"/>
            <a:ext cx="2214578" cy="1357322"/>
          </a:xfrm>
          <a:prstGeom prst="straightConnector1">
            <a:avLst/>
          </a:prstGeom>
          <a:ln>
            <a:solidFill>
              <a:srgbClr val="00B050"/>
            </a:solidFill>
            <a:headEnd type="arrow" w="med" len="lg"/>
            <a:tailEnd type="arrow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 flipH="1" flipV="1">
            <a:off x="5036347" y="3036091"/>
            <a:ext cx="2214578" cy="1428760"/>
          </a:xfrm>
          <a:prstGeom prst="straightConnector1">
            <a:avLst/>
          </a:prstGeom>
          <a:ln>
            <a:solidFill>
              <a:srgbClr val="00B050"/>
            </a:solidFill>
            <a:headEnd type="arrow" w="med" len="lg"/>
            <a:tailEnd type="arrow" w="med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28728" y="207167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m=-2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2786050" y="207167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m=-1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4071934" y="207167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 0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5214942" y="207167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m=+1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6643702" y="207167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m=+2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357290" y="500063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m=-2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2714612" y="500063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m=-1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4000496" y="5000636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 0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5214942" y="500063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m=+1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6572264" y="500063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m=+2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2714612" y="621508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m=-1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4071934" y="621508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 0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5357818" y="6215082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m=+1</a:t>
            </a:r>
            <a:endParaRPr lang="ru-RU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6715140" y="4572008"/>
            <a:ext cx="357190" cy="35719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5500694" y="5857892"/>
            <a:ext cx="357190" cy="35719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4214810" y="6000768"/>
            <a:ext cx="357190" cy="21431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2857488" y="6072206"/>
            <a:ext cx="357190" cy="1428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7358082" y="4214818"/>
            <a:ext cx="1525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населённость</a:t>
            </a:r>
            <a:endParaRPr lang="ru-RU" dirty="0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 flipV="1">
            <a:off x="6929454" y="4500570"/>
            <a:ext cx="428628" cy="2143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Выгнутая вниз стрелка 68"/>
          <p:cNvSpPr/>
          <p:nvPr/>
        </p:nvSpPr>
        <p:spPr>
          <a:xfrm>
            <a:off x="3357554" y="5786454"/>
            <a:ext cx="1928826" cy="2857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Выгнутая вниз стрелка 69"/>
          <p:cNvSpPr/>
          <p:nvPr/>
        </p:nvSpPr>
        <p:spPr>
          <a:xfrm rot="10800000">
            <a:off x="3428992" y="5429264"/>
            <a:ext cx="1928826" cy="2857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857356" y="5357826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Перемешивание уровней</a:t>
            </a:r>
            <a:endParaRPr lang="ru-RU" sz="1600" i="1" dirty="0"/>
          </a:p>
        </p:txBody>
      </p:sp>
      <p:sp>
        <p:nvSpPr>
          <p:cNvPr id="72" name="TextBox 71"/>
          <p:cNvSpPr txBox="1"/>
          <p:nvPr/>
        </p:nvSpPr>
        <p:spPr>
          <a:xfrm rot="18218538">
            <a:off x="1427948" y="3619900"/>
            <a:ext cx="956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накачка</a:t>
            </a:r>
            <a:endParaRPr lang="ru-RU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1500166" y="4929198"/>
            <a:ext cx="357190" cy="714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2857488" y="4929198"/>
            <a:ext cx="357190" cy="714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4143372" y="4929198"/>
            <a:ext cx="357190" cy="714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5429256" y="4929198"/>
            <a:ext cx="357190" cy="714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7" name="Объект 76"/>
          <p:cNvGraphicFramePr>
            <a:graphicFrameLocks noChangeAspect="1"/>
          </p:cNvGraphicFramePr>
          <p:nvPr/>
        </p:nvGraphicFramePr>
        <p:xfrm>
          <a:off x="3071802" y="428604"/>
          <a:ext cx="3082925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Формула" r:id="rId7" imgW="1511280" imgH="393480" progId="Equation.3">
                  <p:embed/>
                </p:oleObj>
              </mc:Choice>
              <mc:Fallback>
                <p:oleObj name="Формула" r:id="rId7" imgW="151128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428604"/>
                        <a:ext cx="3082925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6286512" y="642918"/>
            <a:ext cx="2241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Поперечная компонента</a:t>
            </a:r>
            <a:endParaRPr lang="ru-RU" sz="2000" dirty="0"/>
          </a:p>
        </p:txBody>
      </p:sp>
      <p:graphicFrame>
        <p:nvGraphicFramePr>
          <p:cNvPr id="56" name="Объект 55"/>
          <p:cNvGraphicFramePr>
            <a:graphicFrameLocks noChangeAspect="1"/>
          </p:cNvGraphicFramePr>
          <p:nvPr/>
        </p:nvGraphicFramePr>
        <p:xfrm>
          <a:off x="3143240" y="1214422"/>
          <a:ext cx="881067" cy="35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Формула" r:id="rId9" imgW="469800" imgH="190440" progId="Equation.3">
                  <p:embed/>
                </p:oleObj>
              </mc:Choice>
              <mc:Fallback>
                <p:oleObj name="Формула" r:id="rId9" imgW="469800" imgH="1904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40" y="1214422"/>
                        <a:ext cx="881067" cy="357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Двойная стрелка влево/вправо 57"/>
          <p:cNvSpPr/>
          <p:nvPr/>
        </p:nvSpPr>
        <p:spPr>
          <a:xfrm>
            <a:off x="5929322" y="4929198"/>
            <a:ext cx="642942" cy="357190"/>
          </a:xfrm>
          <a:prstGeom prst="left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rot="16200000" flipV="1">
            <a:off x="6250793" y="5322107"/>
            <a:ext cx="428628" cy="35719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300554" y="5675086"/>
            <a:ext cx="2843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Когерентность между </a:t>
            </a:r>
            <a:r>
              <a:rPr lang="ru-RU" sz="1600" i="1" dirty="0" err="1" smtClean="0"/>
              <a:t>зеемановскими</a:t>
            </a:r>
            <a:r>
              <a:rPr lang="ru-RU" sz="1600" i="1" dirty="0" smtClean="0"/>
              <a:t> подуровнями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Овал 26"/>
          <p:cNvSpPr/>
          <p:nvPr/>
        </p:nvSpPr>
        <p:spPr>
          <a:xfrm>
            <a:off x="7000892" y="3714752"/>
            <a:ext cx="1643074" cy="71438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43240" y="2571744"/>
            <a:ext cx="642942" cy="571504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2285984" cy="7857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Гамильтониан:</a:t>
            </a:r>
            <a:endParaRPr lang="ru-RU" sz="20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71934" y="2643182"/>
            <a:ext cx="1214446" cy="642942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72132" y="2643182"/>
            <a:ext cx="1214446" cy="642942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81988"/>
              </p:ext>
            </p:extLst>
          </p:nvPr>
        </p:nvGraphicFramePr>
        <p:xfrm>
          <a:off x="2549525" y="2406650"/>
          <a:ext cx="411480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Формула" r:id="rId3" imgW="1485720" imgH="266400" progId="Equation.3">
                  <p:embed/>
                </p:oleObj>
              </mc:Choice>
              <mc:Fallback>
                <p:oleObj name="Формула" r:id="rId3" imgW="1485720" imgH="266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9525" y="2406650"/>
                        <a:ext cx="4114800" cy="739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 flipV="1">
            <a:off x="2285984" y="3214686"/>
            <a:ext cx="785818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7158" y="3571876"/>
            <a:ext cx="3071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Гамильтониан в отсутствие взаимодействия</a:t>
            </a:r>
            <a:endParaRPr lang="ru-RU" sz="20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 flipH="1" flipV="1">
            <a:off x="3357554" y="3786190"/>
            <a:ext cx="1285884" cy="57150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00232" y="4714884"/>
            <a:ext cx="30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Взаимодействие с лазером</a:t>
            </a:r>
            <a:endParaRPr lang="ru-RU" sz="2000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6215074" y="1571612"/>
            <a:ext cx="785818" cy="35719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43570" y="571480"/>
            <a:ext cx="30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/>
              <a:t>Взаимодействие с магнитным полем</a:t>
            </a:r>
            <a:endParaRPr lang="ru-RU" sz="2000" i="1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 rot="5400000" flipH="1" flipV="1">
            <a:off x="5893603" y="3250405"/>
            <a:ext cx="857256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5" name="Объект 24"/>
          <p:cNvGraphicFramePr>
            <a:graphicFrameLocks noChangeAspect="1"/>
          </p:cNvGraphicFramePr>
          <p:nvPr/>
        </p:nvGraphicFramePr>
        <p:xfrm>
          <a:off x="6000760" y="3786190"/>
          <a:ext cx="25717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Формула" r:id="rId5" imgW="1143000" imgH="266400" progId="Equation.3">
                  <p:embed/>
                </p:oleObj>
              </mc:Choice>
              <mc:Fallback>
                <p:oleObj name="Формула" r:id="rId5" imgW="1143000" imgH="266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60" y="3786190"/>
                        <a:ext cx="2571750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Прямая соединительная линия 30"/>
          <p:cNvCxnSpPr/>
          <p:nvPr/>
        </p:nvCxnSpPr>
        <p:spPr>
          <a:xfrm rot="5400000" flipH="1" flipV="1">
            <a:off x="6715140" y="4572008"/>
            <a:ext cx="857256" cy="28575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 flipH="1" flipV="1">
            <a:off x="7250925" y="4393413"/>
            <a:ext cx="857256" cy="64294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215074" y="5143512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Измерение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16200000" flipH="1">
            <a:off x="5250661" y="1964521"/>
            <a:ext cx="642942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1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002587"/>
              </p:ext>
            </p:extLst>
          </p:nvPr>
        </p:nvGraphicFramePr>
        <p:xfrm>
          <a:off x="2500313" y="1400175"/>
          <a:ext cx="28003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Формула" r:id="rId7" imgW="1244520" imgH="266400" progId="Equation.3">
                  <p:embed/>
                </p:oleObj>
              </mc:Choice>
              <mc:Fallback>
                <p:oleObj name="Формула" r:id="rId7" imgW="1244520" imgH="266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1400175"/>
                        <a:ext cx="2800350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403</Words>
  <Application>Microsoft Office PowerPoint</Application>
  <PresentationFormat>Экран (4:3)</PresentationFormat>
  <Paragraphs>132</Paragraphs>
  <Slides>19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Тема Office</vt:lpstr>
      <vt:lpstr>Формула</vt:lpstr>
      <vt:lpstr>Microsoft Equation 3.0</vt:lpstr>
      <vt:lpstr>Необычная динамика электронного спина в ЭПР-комагнитометре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Solex</dc:creator>
  <cp:lastModifiedBy>User</cp:lastModifiedBy>
  <cp:revision>106</cp:revision>
  <dcterms:created xsi:type="dcterms:W3CDTF">2016-06-19T17:46:57Z</dcterms:created>
  <dcterms:modified xsi:type="dcterms:W3CDTF">2016-11-10T07:44:49Z</dcterms:modified>
</cp:coreProperties>
</file>