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61" r:id="rId3"/>
    <p:sldId id="362" r:id="rId4"/>
    <p:sldId id="367" r:id="rId5"/>
    <p:sldId id="309" r:id="rId6"/>
    <p:sldId id="296" r:id="rId7"/>
    <p:sldId id="312" r:id="rId8"/>
    <p:sldId id="300" r:id="rId9"/>
    <p:sldId id="306" r:id="rId10"/>
    <p:sldId id="352" r:id="rId11"/>
    <p:sldId id="374" r:id="rId12"/>
    <p:sldId id="385" r:id="rId13"/>
    <p:sldId id="407" r:id="rId14"/>
    <p:sldId id="408" r:id="rId15"/>
    <p:sldId id="409" r:id="rId16"/>
    <p:sldId id="410" r:id="rId17"/>
    <p:sldId id="391" r:id="rId18"/>
    <p:sldId id="390" r:id="rId19"/>
    <p:sldId id="389" r:id="rId20"/>
    <p:sldId id="394" r:id="rId21"/>
    <p:sldId id="397" r:id="rId22"/>
    <p:sldId id="398" r:id="rId23"/>
    <p:sldId id="399" r:id="rId24"/>
    <p:sldId id="400" r:id="rId25"/>
    <p:sldId id="375" r:id="rId26"/>
    <p:sldId id="376" r:id="rId27"/>
    <p:sldId id="383" r:id="rId28"/>
    <p:sldId id="403" r:id="rId29"/>
    <p:sldId id="404" r:id="rId30"/>
    <p:sldId id="405" r:id="rId31"/>
    <p:sldId id="406" r:id="rId32"/>
    <p:sldId id="355" r:id="rId33"/>
    <p:sldId id="412" r:id="rId34"/>
    <p:sldId id="357" r:id="rId35"/>
    <p:sldId id="358" r:id="rId36"/>
    <p:sldId id="364" r:id="rId37"/>
    <p:sldId id="363" r:id="rId38"/>
    <p:sldId id="411" r:id="rId39"/>
    <p:sldId id="271" r:id="rId40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0" autoAdjust="0"/>
    <p:restoredTop sz="96187" autoAdjust="0"/>
  </p:normalViewPr>
  <p:slideViewPr>
    <p:cSldViewPr snapToGrid="0">
      <p:cViewPr varScale="1">
        <p:scale>
          <a:sx n="85" d="100"/>
          <a:sy n="85" d="100"/>
        </p:scale>
        <p:origin x="-48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0EC1B-5418-4DDC-8C4A-E195115EE8F3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B333C-3649-4BB2-936E-0B9C4B1EE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94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DAE5A-01EF-4480-B822-0DEE518C67EB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49EB0-A9DA-4681-8B11-E7DAEE37A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24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Electrical field vector rotations that take place at every point of the beam field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49EB0-A9DA-4681-8B11-E7DAEE37ADB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06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49EB0-A9DA-4681-8B11-E7DAEE37ADB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8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49EB0-A9DA-4681-8B11-E7DAEE37ADB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302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49EB0-A9DA-4681-8B11-E7DAEE37ADB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8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49EB0-A9DA-4681-8B11-E7DAEE37ADB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5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49EB0-A9DA-4681-8B11-E7DAEE37ADB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84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49EB0-A9DA-4681-8B11-E7DAEE37ADB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84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49EB0-A9DA-4681-8B11-E7DAEE37ADB7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86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F18E-7D4E-4E8D-9057-2B4A62E98BA1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E33-F21C-4F59-B537-89FBC8C84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8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F18E-7D4E-4E8D-9057-2B4A62E98BA1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E33-F21C-4F59-B537-89FBC8C84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23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F18E-7D4E-4E8D-9057-2B4A62E98BA1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E33-F21C-4F59-B537-89FBC8C84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49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F18E-7D4E-4E8D-9057-2B4A62E98BA1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E33-F21C-4F59-B537-89FBC8C84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F18E-7D4E-4E8D-9057-2B4A62E98BA1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E33-F21C-4F59-B537-89FBC8C84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3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F18E-7D4E-4E8D-9057-2B4A62E98BA1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E33-F21C-4F59-B537-89FBC8C84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2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F18E-7D4E-4E8D-9057-2B4A62E98BA1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E33-F21C-4F59-B537-89FBC8C84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5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F18E-7D4E-4E8D-9057-2B4A62E98BA1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E33-F21C-4F59-B537-89FBC8C84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9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F18E-7D4E-4E8D-9057-2B4A62E98BA1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E33-F21C-4F59-B537-89FBC8C84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0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F18E-7D4E-4E8D-9057-2B4A62E98BA1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E33-F21C-4F59-B537-89FBC8C84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3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F18E-7D4E-4E8D-9057-2B4A62E98BA1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E33-F21C-4F59-B537-89FBC8C84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7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9F18E-7D4E-4E8D-9057-2B4A62E98BA1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DE33-F21C-4F59-B537-89FBC8C84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0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11" Type="http://schemas.openxmlformats.org/officeDocument/2006/relationships/image" Target="../media/image28.wmf"/><Relationship Id="rId5" Type="http://schemas.openxmlformats.org/officeDocument/2006/relationships/image" Target="../media/image14.gi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6.wmf"/><Relationship Id="rId9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6.wmf"/><Relationship Id="rId10" Type="http://schemas.openxmlformats.org/officeDocument/2006/relationships/image" Target="../media/image42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1361" y="281951"/>
            <a:ext cx="10888436" cy="1795205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эффектов 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спин-орбитального 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взаимодействия 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света:</a:t>
            </a:r>
            <a:b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новых эффектов</a:t>
            </a:r>
          </a:p>
        </p:txBody>
      </p:sp>
      <p:pic>
        <p:nvPicPr>
          <p:cNvPr id="4" name="Picture 8" descr="https://www.susu.ru/sites/default/files/images/laser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1" b="10719"/>
          <a:stretch>
            <a:fillRect/>
          </a:stretch>
        </p:blipFill>
        <p:spPr bwMode="auto">
          <a:xfrm>
            <a:off x="3663727" y="3892640"/>
            <a:ext cx="43751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4634" y="2277198"/>
            <a:ext cx="513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Наталия Дмитриевна </a:t>
            </a:r>
            <a:r>
              <a:rPr lang="ru-RU" sz="2800" dirty="0" err="1" smtClean="0">
                <a:solidFill>
                  <a:srgbClr val="002060"/>
                </a:solidFill>
              </a:rPr>
              <a:t>Кундикова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7386" y="2969310"/>
            <a:ext cx="64674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Институт электрофизики </a:t>
            </a:r>
            <a:r>
              <a:rPr lang="ru-RU" sz="2400" dirty="0" err="1" smtClean="0">
                <a:solidFill>
                  <a:srgbClr val="002060"/>
                </a:solidFill>
              </a:rPr>
              <a:t>УрО</a:t>
            </a:r>
            <a:r>
              <a:rPr lang="ru-RU" sz="2400" dirty="0" smtClean="0">
                <a:solidFill>
                  <a:srgbClr val="002060"/>
                </a:solidFill>
              </a:rPr>
              <a:t> РАН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Южно-Уральский государственный университет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7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5421" y="105546"/>
            <a:ext cx="11651111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Шесть эффектов спин-орбитального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взаимодействия света и где они наблюдаются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074054"/>
              </p:ext>
            </p:extLst>
          </p:nvPr>
        </p:nvGraphicFramePr>
        <p:xfrm>
          <a:off x="433155" y="1431109"/>
          <a:ext cx="11435644" cy="5323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511"/>
                <a:gridCol w="2918667"/>
                <a:gridCol w="2867378"/>
                <a:gridCol w="3244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Влияет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Объект влияния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94873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Спиновый угловой момент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Внешний орбитальный угловой момент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Внутренний орбитальный угловой момент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680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Спиновый угловой момент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Отражение и преломление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Оптические волокна</a:t>
                      </a:r>
                      <a:endParaRPr lang="en-US" sz="2000" b="0" i="0" u="none" strike="noStrike" kern="1200" baseline="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Световые пучки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Жидкие кристаллы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Оптические волокна</a:t>
                      </a:r>
                      <a:endParaRPr lang="en-US" sz="2000" b="0" i="0" u="none" strike="noStrike" kern="1200" baseline="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Световые пучки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Рассеяние света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81047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Внешний орбитальный угловой момент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Одномодовые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оптические волокна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Многомодовые</a:t>
                      </a:r>
                      <a:r>
                        <a:rPr lang="ru-RU" sz="2000" b="0" i="0" u="none" strike="noStrik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оптические волокна</a:t>
                      </a:r>
                      <a:endParaRPr lang="ru-RU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Оптические волокна</a:t>
                      </a:r>
                      <a:endParaRPr lang="en-US" sz="2000" b="0" i="0" u="none" strike="noStrike" kern="1200" baseline="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Внутренний орбитальный угловой момент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Световые пучки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Отражение и преломление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r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9856" y="2450672"/>
            <a:ext cx="612000" cy="612000"/>
          </a:xfrm>
          <a:prstGeom prst="ellipse">
            <a:avLst/>
          </a:prstGeom>
          <a:noFill/>
        </p:spPr>
      </p:pic>
      <p:pic>
        <p:nvPicPr>
          <p:cNvPr id="7" name="Picture 5" descr="r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21" y="5779911"/>
            <a:ext cx="612000" cy="612000"/>
          </a:xfrm>
          <a:prstGeom prst="ellipse">
            <a:avLst/>
          </a:prstGeom>
          <a:noFill/>
        </p:spPr>
      </p:pic>
      <p:pic>
        <p:nvPicPr>
          <p:cNvPr id="8" name="Picture 2" descr="sphere_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5D5FF"/>
              </a:clrFrom>
              <a:clrTo>
                <a:srgbClr val="D5D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5" y="3485642"/>
            <a:ext cx="576000" cy="6069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phere_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EDEFF"/>
              </a:clrFrom>
              <a:clrTo>
                <a:srgbClr val="DED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05" y="2412629"/>
            <a:ext cx="576000" cy="6069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19729" r="10270" b="35853"/>
          <a:stretch/>
        </p:blipFill>
        <p:spPr>
          <a:xfrm>
            <a:off x="6664525" y="2833352"/>
            <a:ext cx="1188000" cy="257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20886" r="10270" b="34696"/>
          <a:stretch/>
        </p:blipFill>
        <p:spPr>
          <a:xfrm>
            <a:off x="949964" y="5447763"/>
            <a:ext cx="1188000" cy="2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5421" y="105546"/>
            <a:ext cx="11651111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Шесть эффектов спин-орбитального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взаимодействия света и где они наблюдаются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085704"/>
              </p:ext>
            </p:extLst>
          </p:nvPr>
        </p:nvGraphicFramePr>
        <p:xfrm>
          <a:off x="433155" y="1431109"/>
          <a:ext cx="11435644" cy="529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511"/>
                <a:gridCol w="2918667"/>
                <a:gridCol w="2867378"/>
                <a:gridCol w="3244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Влияет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Объект влияния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94873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Спиновый угловой момент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Внешний орбитальный угловой момент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Внутренний орбитальный угловой момент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680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Спиновый угловой момент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Отражение и преломление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Оптические волокна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Световые пучки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Жидкие кристаллы</a:t>
                      </a:r>
                      <a:endParaRPr lang="en-US" sz="2000" b="1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Оптические волокна</a:t>
                      </a:r>
                      <a:endParaRPr lang="en-US" sz="2000" b="1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Световые пучки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Рассеяние света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81047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Внешний орбитальный угловой момент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Оптические волокна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Световые пучки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Оптические волокна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Внутренний орбитальный угловой момент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Световые пучки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Отражение и преломление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r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9856" y="2450672"/>
            <a:ext cx="612000" cy="612000"/>
          </a:xfrm>
          <a:prstGeom prst="ellipse">
            <a:avLst/>
          </a:prstGeom>
          <a:noFill/>
        </p:spPr>
      </p:pic>
      <p:pic>
        <p:nvPicPr>
          <p:cNvPr id="7" name="Picture 5" descr="r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21" y="5779911"/>
            <a:ext cx="612000" cy="612000"/>
          </a:xfrm>
          <a:prstGeom prst="ellipse">
            <a:avLst/>
          </a:prstGeom>
          <a:noFill/>
        </p:spPr>
      </p:pic>
      <p:pic>
        <p:nvPicPr>
          <p:cNvPr id="8" name="Picture 2" descr="sphere_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5D5FF"/>
              </a:clrFrom>
              <a:clrTo>
                <a:srgbClr val="D5D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5" y="3485642"/>
            <a:ext cx="576000" cy="6069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phere_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EDEFF"/>
              </a:clrFrom>
              <a:clrTo>
                <a:srgbClr val="DED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05" y="2412629"/>
            <a:ext cx="576000" cy="6069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19729" r="10270" b="35853"/>
          <a:stretch/>
        </p:blipFill>
        <p:spPr>
          <a:xfrm>
            <a:off x="6664525" y="2833352"/>
            <a:ext cx="1188000" cy="257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20886" r="10270" b="34696"/>
          <a:stretch/>
        </p:blipFill>
        <p:spPr>
          <a:xfrm>
            <a:off x="949964" y="5447763"/>
            <a:ext cx="1188000" cy="2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99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 спинового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углового момента во внутренний орбитальный угловой момент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36234" y="709961"/>
            <a:ext cx="9144000" cy="5473623"/>
            <a:chOff x="1836234" y="709961"/>
            <a:chExt cx="9144000" cy="5473623"/>
          </a:xfrm>
        </p:grpSpPr>
        <p:sp>
          <p:nvSpPr>
            <p:cNvPr id="3" name="Rectangle 2"/>
            <p:cNvSpPr txBox="1">
              <a:spLocks noChangeArrowheads="1"/>
            </p:cNvSpPr>
            <p:nvPr/>
          </p:nvSpPr>
          <p:spPr>
            <a:xfrm>
              <a:off x="2209800" y="709961"/>
              <a:ext cx="77724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836234" y="2354534"/>
              <a:ext cx="9144000" cy="3829050"/>
            </a:xfrm>
            <a:prstGeom prst="rect">
              <a:avLst/>
            </a:prstGeom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9645255" y="1951463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2006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100" y="365125"/>
            <a:ext cx="97696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 спинового углового момента во внутренний орбитальный угловой момент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44132" y="5001296"/>
            <a:ext cx="77724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5E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856" y="2256264"/>
            <a:ext cx="34671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9612" y="2201900"/>
            <a:ext cx="31527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9498" y="2221068"/>
            <a:ext cx="32575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46049" y="2509024"/>
            <a:ext cx="591014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01844" y="2531327"/>
            <a:ext cx="367990" cy="390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38185" y="2497873"/>
            <a:ext cx="367991" cy="412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04771" y="2408663"/>
            <a:ext cx="713678" cy="579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137102" y="1940312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q-пластинок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599" y="5988205"/>
            <a:ext cx="5572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Неоднородно распределенный жидкий кристалл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7159083" y="5107259"/>
            <a:ext cx="1572322" cy="89209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65009" y="5941122"/>
            <a:ext cx="417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Локальное направление оптической оси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980" y="365125"/>
            <a:ext cx="97568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 спинового углового момента во внутренний орбитальный угловой момент </a:t>
            </a:r>
            <a:endParaRPr lang="ru-RU" dirty="0"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91BF30-C75E-4684-8A75-6740C09FB9CE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539221" y="5428897"/>
            <a:ext cx="77724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t="8407" b="4133"/>
          <a:stretch>
            <a:fillRect/>
          </a:stretch>
        </p:blipFill>
        <p:spPr bwMode="auto">
          <a:xfrm>
            <a:off x="489131" y="1865488"/>
            <a:ext cx="8316000" cy="482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268178" y="2743200"/>
            <a:ext cx="2494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волнового фронта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4711" y="1761067"/>
            <a:ext cx="666045" cy="474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42933" y="1817511"/>
            <a:ext cx="711200" cy="383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16000" y="4605867"/>
            <a:ext cx="598311" cy="485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52622" y="4583289"/>
            <a:ext cx="790222" cy="564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980" y="365125"/>
            <a:ext cx="97568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 спинового углового момента во внутренний орбитальный угловой момент </a:t>
            </a:r>
            <a:endParaRPr lang="ru-RU" dirty="0"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91BF30-C75E-4684-8A75-6740C09FB9CE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539221" y="5428897"/>
            <a:ext cx="77724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217" y="2100625"/>
            <a:ext cx="7536656" cy="446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116710" y="2816536"/>
            <a:ext cx="407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Интерференционные картины – волновые фронты выровнены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980" y="365125"/>
            <a:ext cx="97568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 спинового углового момента во внутренний орбитальный угловой момент </a:t>
            </a:r>
            <a:endParaRPr lang="ru-RU" dirty="0"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91BF30-C75E-4684-8A75-6740C09FB9CE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539221" y="5428897"/>
            <a:ext cx="77724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058" y="2040121"/>
            <a:ext cx="7693819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116710" y="2816536"/>
            <a:ext cx="40752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Интерференционные картины – волновые фронты с разной кривизной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37" y="1530698"/>
            <a:ext cx="7736792" cy="25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76" y="156495"/>
            <a:ext cx="99371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 спинового углового момента во внутренний орбитальный угловой момент </a:t>
            </a:r>
            <a:endParaRPr lang="ru-RU" dirty="0"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91BF30-C75E-4684-8A75-6740C09FB9CE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17222" y="2927549"/>
            <a:ext cx="77724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947" y="5070826"/>
            <a:ext cx="5311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Даршт</a:t>
            </a:r>
            <a:r>
              <a:rPr lang="ru-RU" dirty="0"/>
              <a:t>, М. Я., Зельдович, Б. Я., </a:t>
            </a:r>
            <a:r>
              <a:rPr lang="ru-RU" dirty="0" err="1"/>
              <a:t>Катаевская</a:t>
            </a:r>
            <a:r>
              <a:rPr lang="ru-RU" dirty="0"/>
              <a:t>, И. В</a:t>
            </a:r>
            <a:r>
              <a:rPr lang="ru-RU" dirty="0" smtClean="0"/>
              <a:t>., </a:t>
            </a:r>
            <a:r>
              <a:rPr lang="ru-RU" dirty="0" err="1"/>
              <a:t>Кундикова</a:t>
            </a:r>
            <a:r>
              <a:rPr lang="ru-RU" dirty="0"/>
              <a:t>, Н. Д. Формирование единичной дислокации волнового фронта. </a:t>
            </a:r>
            <a:r>
              <a:rPr lang="ru-RU" i="1" dirty="0"/>
              <a:t>Журнал экспериментальной и теоретической физики</a:t>
            </a:r>
            <a:r>
              <a:rPr lang="ru-RU" dirty="0"/>
              <a:t> </a:t>
            </a:r>
            <a:r>
              <a:rPr lang="ru-RU" b="1" dirty="0"/>
              <a:t>107,</a:t>
            </a:r>
            <a:r>
              <a:rPr lang="ru-RU" dirty="0"/>
              <a:t> 1464–1472 (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1995</a:t>
            </a:r>
            <a:r>
              <a:rPr lang="ru-RU" dirty="0"/>
              <a:t>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5051670"/>
            <a:ext cx="55435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Большаков</a:t>
            </a:r>
            <a:r>
              <a:rPr lang="ru-RU" dirty="0"/>
              <a:t>, М. В., Гусева, А. В., </a:t>
            </a:r>
            <a:r>
              <a:rPr lang="ru-RU" dirty="0" err="1"/>
              <a:t>Кундикова</a:t>
            </a:r>
            <a:r>
              <a:rPr lang="ru-RU" dirty="0"/>
              <a:t>, Н. Д. </a:t>
            </a:r>
            <a:r>
              <a:rPr lang="ru-RU" dirty="0" smtClean="0"/>
              <a:t>,  </a:t>
            </a:r>
            <a:r>
              <a:rPr lang="ru-RU" dirty="0"/>
              <a:t>Попков, И. И. Преобразование спинового момента в орбитальный момент в лазерном пучке. </a:t>
            </a:r>
            <a:r>
              <a:rPr lang="ru-RU" i="1" dirty="0"/>
              <a:t>Вестник Южно-Уральского государственного университета. Серия: Математика. Механика. Физика</a:t>
            </a:r>
            <a:r>
              <a:rPr lang="ru-RU" dirty="0"/>
              <a:t> </a:t>
            </a:r>
            <a:r>
              <a:rPr lang="ru-RU" b="1" dirty="0"/>
              <a:t>5,</a:t>
            </a:r>
            <a:r>
              <a:rPr lang="ru-RU" dirty="0"/>
              <a:t> 133–137 (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2013</a:t>
            </a:r>
            <a:r>
              <a:rPr lang="ru-RU" dirty="0"/>
              <a:t>).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15" y="2550826"/>
            <a:ext cx="8267770" cy="25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3258" y="1806497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1995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44253" y="290578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2013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0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513" y="56309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 спинового углового момента во внутренний орбитальный угловой момент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91BF30-C75E-4684-8A75-6740C09FB9CE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09485" y="1308364"/>
            <a:ext cx="100326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dirty="0" smtClean="0">
                <a:solidFill>
                  <a:srgbClr val="5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света в оптическом волокне  </a:t>
            </a:r>
            <a:endParaRPr lang="ru-RU" sz="3600" dirty="0">
              <a:solidFill>
                <a:srgbClr val="5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209800" y="1830519"/>
            <a:ext cx="7772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kern="0" dirty="0">
                <a:solidFill>
                  <a:srgbClr val="001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Разложение излучения на моды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968" y="2781300"/>
            <a:ext cx="7077075" cy="4076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2664179" y="3151099"/>
            <a:ext cx="1467556" cy="104448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65779" y="5808486"/>
            <a:ext cx="1471350" cy="104448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422425" y="5819775"/>
            <a:ext cx="612422" cy="104448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4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 спинового углового момента во внутренний орбитальный угловой момент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196747" y="1484664"/>
            <a:ext cx="7956550" cy="2146300"/>
            <a:chOff x="317" y="1308"/>
            <a:chExt cx="5126" cy="1444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rot="5400000" flipH="1">
              <a:off x="2541" y="957"/>
              <a:ext cx="116" cy="2201"/>
            </a:xfrm>
            <a:prstGeom prst="can">
              <a:avLst>
                <a:gd name="adj" fmla="val 474353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479" y="2058"/>
              <a:ext cx="43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640" y="1539"/>
              <a:ext cx="376" cy="404"/>
              <a:chOff x="748" y="2795"/>
              <a:chExt cx="727" cy="725"/>
            </a:xfrm>
          </p:grpSpPr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748" y="2795"/>
                <a:ext cx="727" cy="7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 flipH="1">
                <a:off x="1087" y="2795"/>
                <a:ext cx="4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 flipH="1">
              <a:off x="5012" y="1344"/>
              <a:ext cx="52" cy="577"/>
              <a:chOff x="2880" y="3521"/>
              <a:chExt cx="0" cy="680"/>
            </a:xfrm>
          </p:grpSpPr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V="1">
                <a:off x="2880" y="3521"/>
                <a:ext cx="0" cy="6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2880" y="3702"/>
                <a:ext cx="0" cy="4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 rot="16200000">
              <a:off x="3309" y="1813"/>
              <a:ext cx="1444" cy="434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2353"/>
                    <a:invGamma/>
                  </a:schemeClr>
                </a:gs>
                <a:gs pos="50000">
                  <a:schemeClr val="accent1">
                    <a:alpha val="46001"/>
                  </a:schemeClr>
                </a:gs>
                <a:gs pos="100000">
                  <a:schemeClr val="accent1">
                    <a:gamma/>
                    <a:shade val="82353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aphicFrame>
          <p:nvGraphicFramePr>
            <p:cNvPr id="12" name="Object 15"/>
            <p:cNvGraphicFramePr>
              <a:graphicFrameLocks noChangeAspect="1"/>
            </p:cNvGraphicFramePr>
            <p:nvPr/>
          </p:nvGraphicFramePr>
          <p:xfrm>
            <a:off x="3170" y="1355"/>
            <a:ext cx="502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Equation" r:id="rId3" imgW="317225" imgH="241091" progId="Equation.DSMT4">
                    <p:embed/>
                  </p:oleObj>
                </mc:Choice>
                <mc:Fallback>
                  <p:oleObj name="Equation" r:id="rId3" imgW="317225" imgH="241091" progId="Equation.DSMT4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0" y="1355"/>
                          <a:ext cx="502" cy="4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317" y="2058"/>
              <a:ext cx="1073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4666" y="2058"/>
              <a:ext cx="777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5" name="Picture 18" descr="l-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72" y="1885"/>
              <a:ext cx="43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Прямоугольник 20"/>
          <p:cNvSpPr>
            <a:spLocks noChangeArrowheads="1"/>
          </p:cNvSpPr>
          <p:nvPr/>
        </p:nvSpPr>
        <p:spPr bwMode="auto">
          <a:xfrm>
            <a:off x="8528076" y="1566095"/>
            <a:ext cx="285750" cy="20716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ru-RU">
              <a:latin typeface="Times New Roman" pitchFamily="18" charset="0"/>
            </a:endParaRPr>
          </a:p>
        </p:txBody>
      </p:sp>
      <p:cxnSp>
        <p:nvCxnSpPr>
          <p:cNvPr id="21" name="Прямая соединительная линия 22"/>
          <p:cNvCxnSpPr>
            <a:cxnSpLocks noChangeShapeType="1"/>
          </p:cNvCxnSpPr>
          <p:nvPr/>
        </p:nvCxnSpPr>
        <p:spPr bwMode="auto">
          <a:xfrm rot="5400000">
            <a:off x="7635107" y="2459064"/>
            <a:ext cx="2071687" cy="2857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2" name="Picture 4" descr="C:\user\Ivan\05.10.2012\близ\спираль\11.bmp"/>
          <p:cNvPicPr>
            <a:picLocks noChangeAspect="1" noChangeArrowheads="1"/>
          </p:cNvPicPr>
          <p:nvPr/>
        </p:nvPicPr>
        <p:blipFill>
          <a:blip r:embed="rId6"/>
          <a:srcRect l="23633" t="21680" r="31689" b="27539"/>
          <a:stretch>
            <a:fillRect/>
          </a:stretch>
        </p:blipFill>
        <p:spPr bwMode="auto">
          <a:xfrm>
            <a:off x="1909175" y="4001269"/>
            <a:ext cx="2745112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C:\user\Ivan\05.10.2012\далн\спираль\7.bmp"/>
          <p:cNvPicPr>
            <a:picLocks noChangeAspect="1" noChangeArrowheads="1"/>
          </p:cNvPicPr>
          <p:nvPr/>
        </p:nvPicPr>
        <p:blipFill>
          <a:blip r:embed="rId7"/>
          <a:srcRect l="27832" t="20508" r="26756" b="24805"/>
          <a:stretch>
            <a:fillRect/>
          </a:stretch>
        </p:blipFill>
        <p:spPr bwMode="auto">
          <a:xfrm>
            <a:off x="7578664" y="4001269"/>
            <a:ext cx="2591214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086572"/>
              </p:ext>
            </p:extLst>
          </p:nvPr>
        </p:nvGraphicFramePr>
        <p:xfrm>
          <a:off x="2781925" y="6382191"/>
          <a:ext cx="9937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8" imgW="457200" imgH="177480" progId="Equation.DSMT4">
                  <p:embed/>
                </p:oleObj>
              </mc:Choice>
              <mc:Fallback>
                <p:oleObj name="Equation" r:id="rId8" imgW="457200" imgH="17748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925" y="6382191"/>
                        <a:ext cx="993775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123145"/>
              </p:ext>
            </p:extLst>
          </p:nvPr>
        </p:nvGraphicFramePr>
        <p:xfrm>
          <a:off x="8528075" y="6316287"/>
          <a:ext cx="9937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10" imgW="457200" imgH="177480" progId="Equation.DSMT4">
                  <p:embed/>
                </p:oleObj>
              </mc:Choice>
              <mc:Fallback>
                <p:oleObj name="Equation" r:id="rId10" imgW="457200" imgH="17748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8075" y="6316287"/>
                        <a:ext cx="99377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3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PanoramaIEP_100.jpg"/>
          <p:cNvPicPr>
            <a:picLocks noChangeAspect="1"/>
          </p:cNvPicPr>
          <p:nvPr/>
        </p:nvPicPr>
        <p:blipFill>
          <a:blip r:embed="rId2" cstate="print"/>
          <a:srcRect l="7483" r="7483" b="748"/>
          <a:stretch>
            <a:fillRect/>
          </a:stretch>
        </p:blipFill>
        <p:spPr bwMode="auto">
          <a:xfrm>
            <a:off x="4813125" y="4357688"/>
            <a:ext cx="6715125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DSC014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12" y="1775842"/>
            <a:ext cx="4214813" cy="3162300"/>
          </a:xfrm>
          <a:prstGeom prst="rect">
            <a:avLst/>
          </a:prstGeom>
          <a:noFill/>
          <a:ln w="38100">
            <a:solidFill>
              <a:srgbClr val="DDDDDD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7888" y="2055493"/>
            <a:ext cx="3888432" cy="500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>
                <a:solidFill>
                  <a:srgbClr val="001E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Южно-Уральский государственный университет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32103" y="3356992"/>
            <a:ext cx="4866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001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Институт </a:t>
            </a:r>
            <a:r>
              <a:rPr lang="ru-RU" sz="3200" dirty="0" smtClean="0">
                <a:solidFill>
                  <a:srgbClr val="001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электрофизики </a:t>
            </a:r>
            <a:endParaRPr lang="ru-RU" sz="3200" dirty="0">
              <a:solidFill>
                <a:srgbClr val="001E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defRPr/>
            </a:pPr>
            <a:r>
              <a:rPr lang="ru-RU" sz="3200" dirty="0" err="1">
                <a:solidFill>
                  <a:srgbClr val="001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УрО</a:t>
            </a:r>
            <a:r>
              <a:rPr lang="ru-RU" sz="3200" dirty="0">
                <a:solidFill>
                  <a:srgbClr val="001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РАН</a:t>
            </a:r>
            <a:endParaRPr lang="en-US" sz="3200" dirty="0">
              <a:solidFill>
                <a:srgbClr val="001E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40024" y="620688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Лаборатория нелинейной оптики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3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5421" y="105546"/>
            <a:ext cx="11651111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Шесть эффектов спин-орбитального </a:t>
            </a:r>
            <a:br>
              <a:rPr lang="ru-RU" sz="3200" dirty="0" smtClean="0"/>
            </a:br>
            <a:r>
              <a:rPr lang="ru-RU" sz="3200" dirty="0" smtClean="0"/>
              <a:t>взаимодействия света и где они наблюдаются</a:t>
            </a:r>
            <a:endParaRPr lang="ru-RU" sz="3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079364"/>
              </p:ext>
            </p:extLst>
          </p:nvPr>
        </p:nvGraphicFramePr>
        <p:xfrm>
          <a:off x="433155" y="1431109"/>
          <a:ext cx="11435644" cy="529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511"/>
                <a:gridCol w="2918667"/>
                <a:gridCol w="2867378"/>
                <a:gridCol w="3244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Влияет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Объект влияния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94873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Спиновый угловой момент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Внешний орбитальный угловой момент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Внутренний орбитальный угловой момент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680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Спиновый угловой момент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Отражение и преломление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Оптические волокна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Световые пучки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Жидкие кристаллы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Оптические волокна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Световые пучки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Рассеяние света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81047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Внешний орбитальный угловой момент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Оптические волокна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Световые пучки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Оптические волокна</a:t>
                      </a:r>
                      <a:endParaRPr lang="en-US" sz="2000" b="1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Внутренний орбитальный угловой момент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Световые пучки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Отражение и преломление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r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9856" y="2450672"/>
            <a:ext cx="612000" cy="612000"/>
          </a:xfrm>
          <a:prstGeom prst="ellipse">
            <a:avLst/>
          </a:prstGeom>
          <a:noFill/>
        </p:spPr>
      </p:pic>
      <p:pic>
        <p:nvPicPr>
          <p:cNvPr id="7" name="Picture 5" descr="r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21" y="5779911"/>
            <a:ext cx="612000" cy="612000"/>
          </a:xfrm>
          <a:prstGeom prst="ellipse">
            <a:avLst/>
          </a:prstGeom>
          <a:noFill/>
        </p:spPr>
      </p:pic>
      <p:pic>
        <p:nvPicPr>
          <p:cNvPr id="8" name="Picture 2" descr="sphere_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5D5FF"/>
              </a:clrFrom>
              <a:clrTo>
                <a:srgbClr val="D5D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5" y="3485642"/>
            <a:ext cx="576000" cy="6069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phere_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EDEFF"/>
              </a:clrFrom>
              <a:clrTo>
                <a:srgbClr val="DED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05" y="2412629"/>
            <a:ext cx="576000" cy="6069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19729" r="10270" b="35853"/>
          <a:stretch/>
        </p:blipFill>
        <p:spPr>
          <a:xfrm>
            <a:off x="6664525" y="2833352"/>
            <a:ext cx="1188000" cy="257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20886" r="10270" b="34696"/>
          <a:stretch/>
        </p:blipFill>
        <p:spPr>
          <a:xfrm>
            <a:off x="949964" y="5447763"/>
            <a:ext cx="1188000" cy="2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42361"/>
          <a:stretch/>
        </p:blipFill>
        <p:spPr>
          <a:xfrm>
            <a:off x="272593" y="3012321"/>
            <a:ext cx="7052855" cy="201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28" y="4338000"/>
            <a:ext cx="10287372" cy="25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081" y="1027906"/>
            <a:ext cx="6790109" cy="25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0823" y="2434107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33399"/>
                </a:solidFill>
              </a:rPr>
              <a:t>1995</a:t>
            </a:r>
            <a:endParaRPr lang="ru-RU" sz="3200" dirty="0">
              <a:solidFill>
                <a:srgbClr val="33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401" y="6057566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33399"/>
                </a:solidFill>
              </a:rPr>
              <a:t>2011</a:t>
            </a:r>
            <a:endParaRPr lang="ru-RU" sz="3200" dirty="0">
              <a:solidFill>
                <a:srgbClr val="33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312" y="3771363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33399"/>
                </a:solidFill>
              </a:rPr>
              <a:t>2006</a:t>
            </a:r>
            <a:endParaRPr lang="ru-RU" sz="3200" dirty="0">
              <a:solidFill>
                <a:srgbClr val="333399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42590" y="317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внешнего орбитального углового момента на внутренний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угловой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1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42590" y="317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внешнего орбитального углового момента на внутренний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орбитальный угловой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момент</a:t>
            </a:r>
            <a:endParaRPr lang="ru-RU" dirty="0"/>
          </a:p>
        </p:txBody>
      </p:sp>
      <p:sp>
        <p:nvSpPr>
          <p:cNvPr id="35" name="Text Box 28"/>
          <p:cNvSpPr txBox="1">
            <a:spLocks noChangeAspect="1" noChangeArrowheads="1"/>
          </p:cNvSpPr>
          <p:nvPr/>
        </p:nvSpPr>
        <p:spPr bwMode="auto">
          <a:xfrm flipH="1">
            <a:off x="5518943" y="4945778"/>
            <a:ext cx="46038" cy="60325"/>
          </a:xfrm>
          <a:prstGeom prst="rect">
            <a:avLst/>
          </a:prstGeom>
          <a:solidFill>
            <a:srgbClr val="FFFFFF"/>
          </a:solidFill>
          <a:ln w="12700">
            <a:noFill/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sz="8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lang="ru-RU" sz="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Text Box 25"/>
          <p:cNvSpPr txBox="1">
            <a:spLocks noChangeAspect="1" noChangeArrowheads="1"/>
          </p:cNvSpPr>
          <p:nvPr/>
        </p:nvSpPr>
        <p:spPr bwMode="auto">
          <a:xfrm flipV="1">
            <a:off x="6122193" y="4569541"/>
            <a:ext cx="46038" cy="60325"/>
          </a:xfrm>
          <a:prstGeom prst="rect">
            <a:avLst/>
          </a:prstGeom>
          <a:solidFill>
            <a:srgbClr val="FFFFFF"/>
          </a:solidFill>
          <a:ln w="12700">
            <a:noFill/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endParaRPr lang="ru-RU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Oval 22"/>
          <p:cNvSpPr>
            <a:spLocks noChangeAspect="1" noChangeArrowheads="1"/>
          </p:cNvSpPr>
          <p:nvPr/>
        </p:nvSpPr>
        <p:spPr bwMode="auto">
          <a:xfrm>
            <a:off x="2340768" y="4126628"/>
            <a:ext cx="493713" cy="484188"/>
          </a:xfrm>
          <a:prstGeom prst="ellipse">
            <a:avLst/>
          </a:prstGeom>
          <a:solidFill>
            <a:srgbClr val="D8D8D8"/>
          </a:solidFill>
          <a:ln w="9525">
            <a:round/>
            <a:headEnd/>
            <a:tailEnd/>
          </a:ln>
          <a:scene3d>
            <a:camera prst="legacyObliqueLeft">
              <a:rot lat="0" lon="186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8D8D8"/>
            </a:extrusionClr>
          </a:sp3d>
        </p:spPr>
        <p:txBody>
          <a:bodyPr>
            <a:flatTx/>
          </a:bodyPr>
          <a:lstStyle/>
          <a:p>
            <a:pPr eaLnBrk="1" hangingPunct="1"/>
            <a:endParaRPr lang="ru-RU" sz="1800">
              <a:latin typeface="Arial Narrow" pitchFamily="34" charset="0"/>
              <a:cs typeface="Arial" charset="0"/>
            </a:endParaRPr>
          </a:p>
        </p:txBody>
      </p:sp>
      <p:grpSp>
        <p:nvGrpSpPr>
          <p:cNvPr id="38" name="Group 19"/>
          <p:cNvGrpSpPr>
            <a:grpSpLocks noChangeAspect="1"/>
          </p:cNvGrpSpPr>
          <p:nvPr/>
        </p:nvGrpSpPr>
        <p:grpSpPr bwMode="auto">
          <a:xfrm>
            <a:off x="4869656" y="3845641"/>
            <a:ext cx="881063" cy="1035050"/>
            <a:chOff x="6556" y="5060"/>
            <a:chExt cx="567" cy="570"/>
          </a:xfrm>
        </p:grpSpPr>
        <p:sp>
          <p:nvSpPr>
            <p:cNvPr id="56" name="Oval 21"/>
            <p:cNvSpPr>
              <a:spLocks noChangeAspect="1" noChangeArrowheads="1"/>
            </p:cNvSpPr>
            <p:nvPr/>
          </p:nvSpPr>
          <p:spPr bwMode="auto">
            <a:xfrm rot="-5400000">
              <a:off x="6556" y="5063"/>
              <a:ext cx="567" cy="567"/>
            </a:xfrm>
            <a:prstGeom prst="ellipse">
              <a:avLst/>
            </a:prstGeom>
            <a:gradFill rotWithShape="1">
              <a:gsLst>
                <a:gs pos="0">
                  <a:srgbClr val="B6DDE8"/>
                </a:gs>
                <a:gs pos="100000">
                  <a:srgbClr val="F2F2F2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Right">
                <a:rot lat="0" lon="27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B6DDE8"/>
              </a:extrusionClr>
            </a:sp3d>
          </p:spPr>
          <p:txBody>
            <a:bodyPr rot="10800000">
              <a:flatTx/>
            </a:bodyPr>
            <a:lstStyle/>
            <a:p>
              <a:pPr eaLnBrk="1" hangingPunct="1"/>
              <a:endParaRPr lang="ru-RU" sz="1800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57" name="Oval 20"/>
            <p:cNvSpPr>
              <a:spLocks noChangeAspect="1" noChangeArrowheads="1"/>
            </p:cNvSpPr>
            <p:nvPr/>
          </p:nvSpPr>
          <p:spPr bwMode="auto">
            <a:xfrm rot="-5400000">
              <a:off x="6566" y="5243"/>
              <a:ext cx="567" cy="202"/>
            </a:xfrm>
            <a:prstGeom prst="ellipse">
              <a:avLst/>
            </a:prstGeom>
            <a:noFill/>
            <a:ln w="9525">
              <a:solidFill>
                <a:srgbClr val="BFBFBF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1" hangingPunct="1"/>
              <a:endParaRPr lang="ru-RU" sz="1800">
                <a:latin typeface="Arial Narrow" pitchFamily="34" charset="0"/>
                <a:cs typeface="Arial" charset="0"/>
              </a:endParaRPr>
            </a:p>
          </p:txBody>
        </p:sp>
      </p:grpSp>
      <p:cxnSp>
        <p:nvCxnSpPr>
          <p:cNvPr id="39" name="AutoShape 18"/>
          <p:cNvCxnSpPr>
            <a:cxnSpLocks noChangeAspect="1" noChangeShapeType="1"/>
          </p:cNvCxnSpPr>
          <p:nvPr/>
        </p:nvCxnSpPr>
        <p:spPr bwMode="auto">
          <a:xfrm>
            <a:off x="5490368" y="4366341"/>
            <a:ext cx="565150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med"/>
          </a:ln>
        </p:spPr>
      </p:cxnSp>
      <p:cxnSp>
        <p:nvCxnSpPr>
          <p:cNvPr id="40" name="AutoShape 17"/>
          <p:cNvCxnSpPr>
            <a:cxnSpLocks noChangeAspect="1" noChangeShapeType="1"/>
          </p:cNvCxnSpPr>
          <p:nvPr/>
        </p:nvCxnSpPr>
        <p:spPr bwMode="auto">
          <a:xfrm flipV="1">
            <a:off x="2615406" y="4358403"/>
            <a:ext cx="2552700" cy="31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med"/>
          </a:ln>
        </p:spPr>
      </p:cxnSp>
      <p:grpSp>
        <p:nvGrpSpPr>
          <p:cNvPr id="41" name="Group 3"/>
          <p:cNvGrpSpPr>
            <a:grpSpLocks noChangeAspect="1"/>
          </p:cNvGrpSpPr>
          <p:nvPr/>
        </p:nvGrpSpPr>
        <p:grpSpPr bwMode="auto">
          <a:xfrm>
            <a:off x="6041231" y="2783603"/>
            <a:ext cx="3929063" cy="2733675"/>
            <a:chOff x="6540" y="9298"/>
            <a:chExt cx="4228" cy="2552"/>
          </a:xfrm>
        </p:grpSpPr>
        <p:grpSp>
          <p:nvGrpSpPr>
            <p:cNvPr id="48" name="Group 8"/>
            <p:cNvGrpSpPr>
              <a:grpSpLocks noChangeAspect="1"/>
            </p:cNvGrpSpPr>
            <p:nvPr/>
          </p:nvGrpSpPr>
          <p:grpSpPr bwMode="auto">
            <a:xfrm>
              <a:off x="8323" y="9298"/>
              <a:ext cx="2445" cy="2552"/>
              <a:chOff x="7370" y="3117"/>
              <a:chExt cx="1344" cy="1681"/>
            </a:xfrm>
          </p:grpSpPr>
          <p:sp>
            <p:nvSpPr>
              <p:cNvPr id="53" name="AutoShape 11"/>
              <p:cNvSpPr>
                <a:spLocks noChangeAspect="1" noChangeArrowheads="1"/>
              </p:cNvSpPr>
              <p:nvPr/>
            </p:nvSpPr>
            <p:spPr bwMode="auto">
              <a:xfrm rot="-5400000">
                <a:off x="7710" y="3795"/>
                <a:ext cx="1681" cy="326"/>
              </a:xfrm>
              <a:prstGeom prst="parallelogram">
                <a:avLst>
                  <a:gd name="adj" fmla="val 12891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/>
              <a:lstStyle/>
              <a:p>
                <a:pPr eaLnBrk="1" hangingPunct="1"/>
                <a:endParaRPr lang="ru-RU" sz="1800"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54" name="AutoShape 10"/>
              <p:cNvSpPr>
                <a:spLocks noChangeAspect="1" noChangeArrowheads="1"/>
              </p:cNvSpPr>
              <p:nvPr/>
            </p:nvSpPr>
            <p:spPr bwMode="auto">
              <a:xfrm rot="-5400000">
                <a:off x="7804" y="3413"/>
                <a:ext cx="254" cy="1121"/>
              </a:xfrm>
              <a:prstGeom prst="triangle">
                <a:avLst>
                  <a:gd name="adj" fmla="val 50000"/>
                </a:avLst>
              </a:prstGeom>
              <a:solidFill>
                <a:srgbClr val="FFC5C5"/>
              </a:solidFill>
              <a:ln w="6350">
                <a:solidFill>
                  <a:srgbClr val="FF2D2D"/>
                </a:solidFill>
                <a:miter lim="800000"/>
                <a:headEnd/>
                <a:tailEnd/>
              </a:ln>
            </p:spPr>
            <p:txBody>
              <a:bodyPr rot="10800000"/>
              <a:lstStyle/>
              <a:p>
                <a:pPr eaLnBrk="1" hangingPunct="1"/>
                <a:endParaRPr lang="ru-RU" sz="1800"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55" name="Oval 9"/>
              <p:cNvSpPr>
                <a:spLocks noChangeAspect="1" noChangeArrowheads="1"/>
              </p:cNvSpPr>
              <p:nvPr/>
            </p:nvSpPr>
            <p:spPr bwMode="auto">
              <a:xfrm>
                <a:off x="8451" y="3838"/>
                <a:ext cx="143" cy="282"/>
              </a:xfrm>
              <a:prstGeom prst="ellipse">
                <a:avLst/>
              </a:prstGeom>
              <a:solidFill>
                <a:srgbClr val="FFFFCC"/>
              </a:solidFill>
              <a:ln w="12700">
                <a:solidFill>
                  <a:srgbClr val="FF252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sz="1800">
                  <a:latin typeface="Arial Narrow" pitchFamily="34" charset="0"/>
                  <a:cs typeface="Arial" charset="0"/>
                </a:endParaRPr>
              </a:p>
            </p:txBody>
          </p:sp>
        </p:grpSp>
        <p:grpSp>
          <p:nvGrpSpPr>
            <p:cNvPr id="49" name="Group 4"/>
            <p:cNvGrpSpPr>
              <a:grpSpLocks noChangeAspect="1"/>
            </p:cNvGrpSpPr>
            <p:nvPr/>
          </p:nvGrpSpPr>
          <p:grpSpPr bwMode="auto">
            <a:xfrm>
              <a:off x="6540" y="10596"/>
              <a:ext cx="1985" cy="816"/>
              <a:chOff x="6540" y="10596"/>
              <a:chExt cx="1985" cy="816"/>
            </a:xfrm>
          </p:grpSpPr>
          <p:sp>
            <p:nvSpPr>
              <p:cNvPr id="50" name="Oval 7"/>
              <p:cNvSpPr>
                <a:spLocks noChangeAspect="1" noChangeArrowheads="1"/>
              </p:cNvSpPr>
              <p:nvPr/>
            </p:nvSpPr>
            <p:spPr bwMode="auto">
              <a:xfrm>
                <a:off x="7347" y="10875"/>
                <a:ext cx="675" cy="537"/>
              </a:xfrm>
              <a:prstGeom prst="ellipse">
                <a:avLst/>
              </a:prstGeom>
              <a:solidFill>
                <a:srgbClr val="D8D8D8"/>
              </a:solidFill>
              <a:ln w="9525">
                <a:round/>
                <a:headEnd/>
                <a:tailEnd/>
              </a:ln>
              <a:scene3d>
                <a:camera prst="legacyObliqueTop">
                  <a:rot lat="20399993" lon="0" rev="0"/>
                </a:camera>
                <a:lightRig rig="legacyFlat3" dir="r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D8D8D8"/>
                </a:extrusionClr>
              </a:sp3d>
            </p:spPr>
            <p:txBody>
              <a:bodyPr>
                <a:flatTx/>
              </a:bodyPr>
              <a:lstStyle/>
              <a:p>
                <a:pPr eaLnBrk="1" hangingPunct="1"/>
                <a:endParaRPr lang="ru-RU" sz="1800"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51" name="Freeform 6"/>
              <p:cNvSpPr>
                <a:spLocks noChangeAspect="1"/>
              </p:cNvSpPr>
              <p:nvPr/>
            </p:nvSpPr>
            <p:spPr bwMode="auto">
              <a:xfrm>
                <a:off x="7383" y="10596"/>
                <a:ext cx="1142" cy="64"/>
              </a:xfrm>
              <a:custGeom>
                <a:avLst/>
                <a:gdLst>
                  <a:gd name="T0" fmla="*/ 0 w 1740"/>
                  <a:gd name="T1" fmla="*/ 2 h 190"/>
                  <a:gd name="T2" fmla="*/ 24 w 1740"/>
                  <a:gd name="T3" fmla="*/ 0 h 190"/>
                  <a:gd name="T4" fmla="*/ 76 w 1740"/>
                  <a:gd name="T5" fmla="*/ 0 h 190"/>
                  <a:gd name="T6" fmla="*/ 323 w 1740"/>
                  <a:gd name="T7" fmla="*/ 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40"/>
                  <a:gd name="T13" fmla="*/ 0 h 190"/>
                  <a:gd name="T14" fmla="*/ 1740 w 1740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40" h="190">
                    <a:moveTo>
                      <a:pt x="0" y="190"/>
                    </a:moveTo>
                    <a:cubicBezTo>
                      <a:pt x="32" y="130"/>
                      <a:pt x="64" y="70"/>
                      <a:pt x="132" y="39"/>
                    </a:cubicBezTo>
                    <a:cubicBezTo>
                      <a:pt x="200" y="8"/>
                      <a:pt x="140" y="12"/>
                      <a:pt x="408" y="6"/>
                    </a:cubicBezTo>
                    <a:cubicBezTo>
                      <a:pt x="676" y="0"/>
                      <a:pt x="1518" y="6"/>
                      <a:pt x="1740" y="6"/>
                    </a:cubicBezTo>
                  </a:path>
                </a:pathLst>
              </a:custGeom>
              <a:noFill/>
              <a:ln w="50800">
                <a:solidFill>
                  <a:srgbClr val="D8D8D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5"/>
              <p:cNvSpPr>
                <a:spLocks noChangeAspect="1"/>
              </p:cNvSpPr>
              <p:nvPr/>
            </p:nvSpPr>
            <p:spPr bwMode="auto">
              <a:xfrm>
                <a:off x="6540" y="10768"/>
                <a:ext cx="1527" cy="301"/>
              </a:xfrm>
              <a:custGeom>
                <a:avLst/>
                <a:gdLst>
                  <a:gd name="T0" fmla="*/ 349 w 2496"/>
                  <a:gd name="T1" fmla="*/ 48 h 555"/>
                  <a:gd name="T2" fmla="*/ 344 w 2496"/>
                  <a:gd name="T3" fmla="*/ 27 h 555"/>
                  <a:gd name="T4" fmla="*/ 325 w 2496"/>
                  <a:gd name="T5" fmla="*/ 12 h 555"/>
                  <a:gd name="T6" fmla="*/ 306 w 2496"/>
                  <a:gd name="T7" fmla="*/ 6 h 555"/>
                  <a:gd name="T8" fmla="*/ 277 w 2496"/>
                  <a:gd name="T9" fmla="*/ 1 h 555"/>
                  <a:gd name="T10" fmla="*/ 214 w 2496"/>
                  <a:gd name="T11" fmla="*/ 1 h 555"/>
                  <a:gd name="T12" fmla="*/ 0 w 2496"/>
                  <a:gd name="T13" fmla="*/ 1 h 5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96"/>
                  <a:gd name="T22" fmla="*/ 0 h 555"/>
                  <a:gd name="T23" fmla="*/ 2496 w 2496"/>
                  <a:gd name="T24" fmla="*/ 555 h 5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96" h="555">
                    <a:moveTo>
                      <a:pt x="2496" y="555"/>
                    </a:moveTo>
                    <a:cubicBezTo>
                      <a:pt x="2492" y="469"/>
                      <a:pt x="2489" y="383"/>
                      <a:pt x="2460" y="315"/>
                    </a:cubicBezTo>
                    <a:cubicBezTo>
                      <a:pt x="2431" y="247"/>
                      <a:pt x="2370" y="188"/>
                      <a:pt x="2324" y="147"/>
                    </a:cubicBezTo>
                    <a:cubicBezTo>
                      <a:pt x="2278" y="106"/>
                      <a:pt x="2241" y="90"/>
                      <a:pt x="2184" y="68"/>
                    </a:cubicBezTo>
                    <a:cubicBezTo>
                      <a:pt x="2127" y="46"/>
                      <a:pt x="2090" y="24"/>
                      <a:pt x="1980" y="13"/>
                    </a:cubicBezTo>
                    <a:cubicBezTo>
                      <a:pt x="1870" y="2"/>
                      <a:pt x="1854" y="4"/>
                      <a:pt x="1524" y="2"/>
                    </a:cubicBezTo>
                    <a:cubicBezTo>
                      <a:pt x="1194" y="0"/>
                      <a:pt x="597" y="1"/>
                      <a:pt x="0" y="2"/>
                    </a:cubicBezTo>
                  </a:path>
                </a:pathLst>
              </a:custGeom>
              <a:noFill/>
              <a:ln w="50800">
                <a:solidFill>
                  <a:srgbClr val="D8D8D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2" name="TextBox 31"/>
          <p:cNvSpPr txBox="1">
            <a:spLocks noChangeArrowheads="1"/>
          </p:cNvSpPr>
          <p:nvPr/>
        </p:nvSpPr>
        <p:spPr bwMode="auto">
          <a:xfrm>
            <a:off x="1883568" y="3440828"/>
            <a:ext cx="1482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dirty="0">
                <a:solidFill>
                  <a:srgbClr val="333399"/>
                </a:solidFill>
                <a:cs typeface="Arial" charset="0"/>
              </a:rPr>
              <a:t>Лазер</a:t>
            </a:r>
          </a:p>
        </p:txBody>
      </p:sp>
      <p:sp>
        <p:nvSpPr>
          <p:cNvPr id="43" name="TextBox 33"/>
          <p:cNvSpPr txBox="1">
            <a:spLocks noChangeArrowheads="1"/>
          </p:cNvSpPr>
          <p:nvPr/>
        </p:nvSpPr>
        <p:spPr bwMode="auto">
          <a:xfrm>
            <a:off x="4159803" y="3231701"/>
            <a:ext cx="1728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dirty="0">
                <a:solidFill>
                  <a:srgbClr val="333399"/>
                </a:solidFill>
                <a:cs typeface="Arial" charset="0"/>
              </a:rPr>
              <a:t>Объектив</a:t>
            </a:r>
          </a:p>
        </p:txBody>
      </p:sp>
      <p:sp>
        <p:nvSpPr>
          <p:cNvPr id="44" name="TextBox 34"/>
          <p:cNvSpPr txBox="1">
            <a:spLocks noChangeArrowheads="1"/>
          </p:cNvSpPr>
          <p:nvPr/>
        </p:nvSpPr>
        <p:spPr bwMode="auto">
          <a:xfrm>
            <a:off x="5989464" y="3079472"/>
            <a:ext cx="26103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800" dirty="0" err="1">
                <a:solidFill>
                  <a:srgbClr val="333399"/>
                </a:solidFill>
                <a:cs typeface="Arial" charset="0"/>
              </a:rPr>
              <a:t>Многомодовое</a:t>
            </a:r>
            <a:r>
              <a:rPr lang="ru-RU" sz="2800" dirty="0">
                <a:solidFill>
                  <a:srgbClr val="333399"/>
                </a:solidFill>
                <a:cs typeface="Arial" charset="0"/>
              </a:rPr>
              <a:t> волокно</a:t>
            </a:r>
          </a:p>
        </p:txBody>
      </p:sp>
      <p:sp>
        <p:nvSpPr>
          <p:cNvPr id="45" name="TextBox 35"/>
          <p:cNvSpPr txBox="1">
            <a:spLocks noChangeArrowheads="1"/>
          </p:cNvSpPr>
          <p:nvPr/>
        </p:nvSpPr>
        <p:spPr bwMode="auto">
          <a:xfrm>
            <a:off x="6251831" y="5232499"/>
            <a:ext cx="1785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dirty="0">
                <a:solidFill>
                  <a:srgbClr val="333399"/>
                </a:solidFill>
                <a:cs typeface="Arial" charset="0"/>
              </a:rPr>
              <a:t>Цилиндр</a:t>
            </a:r>
          </a:p>
        </p:txBody>
      </p:sp>
      <p:sp>
        <p:nvSpPr>
          <p:cNvPr id="46" name="TextBox 36"/>
          <p:cNvSpPr txBox="1">
            <a:spLocks noChangeArrowheads="1"/>
          </p:cNvSpPr>
          <p:nvPr/>
        </p:nvSpPr>
        <p:spPr bwMode="auto">
          <a:xfrm>
            <a:off x="8076406" y="4920378"/>
            <a:ext cx="22320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dirty="0">
                <a:solidFill>
                  <a:srgbClr val="333399"/>
                </a:solidFill>
                <a:cs typeface="Arial" charset="0"/>
              </a:rPr>
              <a:t>Экран или ПЗС-матрица</a:t>
            </a: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9443243" y="3656728"/>
            <a:ext cx="6238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/>
              <a:t>?</a:t>
            </a:r>
            <a:endParaRPr lang="ru-RU" sz="6600"/>
          </a:p>
        </p:txBody>
      </p:sp>
    </p:spTree>
    <p:extLst>
      <p:ext uri="{BB962C8B-B14F-4D97-AF65-F5344CB8AC3E}">
        <p14:creationId xmlns:p14="http://schemas.microsoft.com/office/powerpoint/2010/main" val="12478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9"/>
          <p:cNvSpPr txBox="1">
            <a:spLocks/>
          </p:cNvSpPr>
          <p:nvPr/>
        </p:nvSpPr>
        <p:spPr>
          <a:xfrm>
            <a:off x="809990" y="2888959"/>
            <a:ext cx="45751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Поворот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спекл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картины без деформации</a:t>
            </a: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1989409" y="2619065"/>
            <a:ext cx="2447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dirty="0">
              <a:solidFill>
                <a:srgbClr val="7E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819" y="39577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внешнего орбитального углового момента на внутренний орбитальный угловой момент</a:t>
            </a:r>
            <a:endParaRPr lang="ru-RU" dirty="0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35875" r="5872" b="40611"/>
          <a:stretch>
            <a:fillRect/>
          </a:stretch>
        </p:blipFill>
        <p:spPr bwMode="auto">
          <a:xfrm>
            <a:off x="3567247" y="4687597"/>
            <a:ext cx="77771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90" descr="11mmчернобелый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059" y="1879310"/>
            <a:ext cx="28844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AutoShape 115"/>
          <p:cNvCxnSpPr>
            <a:cxnSpLocks noChangeAspect="1" noChangeShapeType="1"/>
          </p:cNvCxnSpPr>
          <p:nvPr/>
        </p:nvCxnSpPr>
        <p:spPr bwMode="auto">
          <a:xfrm>
            <a:off x="8009072" y="4287547"/>
            <a:ext cx="265112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3"/>
          <p:cNvSpPr>
            <a:spLocks noChangeAspect="1" noChangeArrowheads="1"/>
          </p:cNvSpPr>
          <p:nvPr/>
        </p:nvSpPr>
        <p:spPr bwMode="auto">
          <a:xfrm rot="10800000">
            <a:off x="6667634" y="2614322"/>
            <a:ext cx="1381125" cy="2571750"/>
          </a:xfrm>
          <a:prstGeom prst="can">
            <a:avLst>
              <a:gd name="adj" fmla="val 31552"/>
            </a:avLst>
          </a:prstGeom>
          <a:solidFill>
            <a:srgbClr val="009500"/>
          </a:solidFill>
          <a:ln w="12700">
            <a:solidFill>
              <a:srgbClr val="B2DE82"/>
            </a:solidFill>
            <a:round/>
            <a:headEnd/>
            <a:tailEnd/>
          </a:ln>
        </p:spPr>
        <p:txBody>
          <a:bodyPr rot="10800000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 sz="1800">
              <a:latin typeface="Calibri" panose="020F0502020204030204" pitchFamily="34" charset="0"/>
            </a:endParaRPr>
          </a:p>
        </p:txBody>
      </p:sp>
      <p:sp>
        <p:nvSpPr>
          <p:cNvPr id="34" name="Oval 108"/>
          <p:cNvSpPr>
            <a:spLocks noChangeAspect="1" noChangeArrowheads="1"/>
          </p:cNvSpPr>
          <p:nvPr/>
        </p:nvSpPr>
        <p:spPr bwMode="auto">
          <a:xfrm>
            <a:off x="6653347" y="2614322"/>
            <a:ext cx="1403350" cy="469900"/>
          </a:xfrm>
          <a:prstGeom prst="ellipse">
            <a:avLst/>
          </a:prstGeom>
          <a:solidFill>
            <a:schemeClr val="accent2">
              <a:lumMod val="75000"/>
              <a:alpha val="40000"/>
            </a:schemeClr>
          </a:solidFill>
          <a:ln w="12700">
            <a:solidFill>
              <a:srgbClr val="B2DE82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sp>
        <p:nvSpPr>
          <p:cNvPr id="35" name="Text Box 106"/>
          <p:cNvSpPr txBox="1">
            <a:spLocks noChangeAspect="1" noChangeArrowheads="1"/>
          </p:cNvSpPr>
          <p:nvPr/>
        </p:nvSpPr>
        <p:spPr bwMode="auto">
          <a:xfrm>
            <a:off x="6951797" y="4800310"/>
            <a:ext cx="190500" cy="185737"/>
          </a:xfrm>
          <a:prstGeom prst="rect">
            <a:avLst/>
          </a:prstGeom>
          <a:solidFill>
            <a:srgbClr val="92D05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endParaRPr lang="en-US" sz="1800" dirty="0">
              <a:solidFill>
                <a:schemeClr val="accent4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Группа 40"/>
          <p:cNvGrpSpPr>
            <a:grpSpLocks/>
          </p:cNvGrpSpPr>
          <p:nvPr/>
        </p:nvGrpSpPr>
        <p:grpSpPr bwMode="auto">
          <a:xfrm>
            <a:off x="6656522" y="3900197"/>
            <a:ext cx="1439862" cy="1192213"/>
            <a:chOff x="5729952" y="3278069"/>
            <a:chExt cx="1421009" cy="1191761"/>
          </a:xfrm>
        </p:grpSpPr>
        <p:sp>
          <p:nvSpPr>
            <p:cNvPr id="37" name="Arc 105"/>
            <p:cNvSpPr>
              <a:spLocks noChangeAspect="1"/>
            </p:cNvSpPr>
            <p:nvPr/>
          </p:nvSpPr>
          <p:spPr bwMode="auto">
            <a:xfrm rot="10178747" flipH="1">
              <a:off x="6091450" y="4272796"/>
              <a:ext cx="1055103" cy="197034"/>
            </a:xfrm>
            <a:custGeom>
              <a:avLst/>
              <a:gdLst>
                <a:gd name="T0" fmla="*/ 0 w 32174"/>
                <a:gd name="T1" fmla="*/ 0 h 22251"/>
                <a:gd name="T2" fmla="*/ 0 w 32174"/>
                <a:gd name="T3" fmla="*/ 0 h 22251"/>
                <a:gd name="T4" fmla="*/ 0 w 32174"/>
                <a:gd name="T5" fmla="*/ 0 h 22251"/>
                <a:gd name="T6" fmla="*/ 0 60000 65536"/>
                <a:gd name="T7" fmla="*/ 0 60000 65536"/>
                <a:gd name="T8" fmla="*/ 0 60000 65536"/>
                <a:gd name="T9" fmla="*/ 0 w 32174"/>
                <a:gd name="T10" fmla="*/ 0 h 22251"/>
                <a:gd name="T11" fmla="*/ 32174 w 32174"/>
                <a:gd name="T12" fmla="*/ 22251 h 222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174" h="22251" fill="none" extrusionOk="0">
                  <a:moveTo>
                    <a:pt x="0" y="2765"/>
                  </a:moveTo>
                  <a:cubicBezTo>
                    <a:pt x="3229" y="952"/>
                    <a:pt x="6870" y="-1"/>
                    <a:pt x="10574" y="0"/>
                  </a:cubicBezTo>
                  <a:cubicBezTo>
                    <a:pt x="22503" y="0"/>
                    <a:pt x="32174" y="9670"/>
                    <a:pt x="32174" y="21600"/>
                  </a:cubicBezTo>
                  <a:cubicBezTo>
                    <a:pt x="32174" y="21817"/>
                    <a:pt x="32170" y="22034"/>
                    <a:pt x="32164" y="22251"/>
                  </a:cubicBezTo>
                </a:path>
                <a:path w="32174" h="22251" stroke="0" extrusionOk="0">
                  <a:moveTo>
                    <a:pt x="0" y="2765"/>
                  </a:moveTo>
                  <a:cubicBezTo>
                    <a:pt x="3229" y="952"/>
                    <a:pt x="6870" y="-1"/>
                    <a:pt x="10574" y="0"/>
                  </a:cubicBezTo>
                  <a:cubicBezTo>
                    <a:pt x="22503" y="0"/>
                    <a:pt x="32174" y="9670"/>
                    <a:pt x="32174" y="21600"/>
                  </a:cubicBezTo>
                  <a:cubicBezTo>
                    <a:pt x="32174" y="21817"/>
                    <a:pt x="32170" y="22034"/>
                    <a:pt x="32164" y="22251"/>
                  </a:cubicBezTo>
                  <a:lnTo>
                    <a:pt x="105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38" name="Arc 104"/>
            <p:cNvSpPr>
              <a:spLocks noChangeAspect="1"/>
            </p:cNvSpPr>
            <p:nvPr/>
          </p:nvSpPr>
          <p:spPr bwMode="auto">
            <a:xfrm rot="10178747" flipH="1">
              <a:off x="5730687" y="3780211"/>
              <a:ext cx="1416600" cy="218355"/>
            </a:xfrm>
            <a:custGeom>
              <a:avLst/>
              <a:gdLst>
                <a:gd name="T0" fmla="*/ 0 w 43200"/>
                <a:gd name="T1" fmla="*/ 0 h 24687"/>
                <a:gd name="T2" fmla="*/ 0 w 43200"/>
                <a:gd name="T3" fmla="*/ 0 h 24687"/>
                <a:gd name="T4" fmla="*/ 0 w 43200"/>
                <a:gd name="T5" fmla="*/ 0 h 246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4687"/>
                <a:gd name="T11" fmla="*/ 43200 w 43200"/>
                <a:gd name="T12" fmla="*/ 24687 h 246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4687" fill="none" extrusionOk="0">
                  <a:moveTo>
                    <a:pt x="221" y="24687"/>
                  </a:moveTo>
                  <a:cubicBezTo>
                    <a:pt x="74" y="23664"/>
                    <a:pt x="0" y="226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71"/>
                    <a:pt x="43199" y="21742"/>
                    <a:pt x="43198" y="21813"/>
                  </a:cubicBezTo>
                </a:path>
                <a:path w="43200" h="24687" stroke="0" extrusionOk="0">
                  <a:moveTo>
                    <a:pt x="221" y="24687"/>
                  </a:moveTo>
                  <a:cubicBezTo>
                    <a:pt x="74" y="23664"/>
                    <a:pt x="0" y="226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71"/>
                    <a:pt x="43199" y="21742"/>
                    <a:pt x="43198" y="2181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39" name="Arc 103"/>
            <p:cNvSpPr>
              <a:spLocks noChangeAspect="1"/>
            </p:cNvSpPr>
            <p:nvPr/>
          </p:nvSpPr>
          <p:spPr bwMode="auto">
            <a:xfrm rot="632536" flipH="1">
              <a:off x="5734361" y="3860348"/>
              <a:ext cx="1416600" cy="207327"/>
            </a:xfrm>
            <a:custGeom>
              <a:avLst/>
              <a:gdLst>
                <a:gd name="T0" fmla="*/ 0 w 43200"/>
                <a:gd name="T1" fmla="*/ 0 h 23410"/>
                <a:gd name="T2" fmla="*/ 0 w 43200"/>
                <a:gd name="T3" fmla="*/ 0 h 23410"/>
                <a:gd name="T4" fmla="*/ 0 w 43200"/>
                <a:gd name="T5" fmla="*/ 0 h 2341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410"/>
                <a:gd name="T11" fmla="*/ 43200 w 43200"/>
                <a:gd name="T12" fmla="*/ 23410 h 234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410" fill="none" extrusionOk="0">
                  <a:moveTo>
                    <a:pt x="75" y="23410"/>
                  </a:moveTo>
                  <a:cubicBezTo>
                    <a:pt x="25" y="22807"/>
                    <a:pt x="0" y="222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41"/>
                    <a:pt x="43199" y="21683"/>
                    <a:pt x="43199" y="21725"/>
                  </a:cubicBezTo>
                </a:path>
                <a:path w="43200" h="23410" stroke="0" extrusionOk="0">
                  <a:moveTo>
                    <a:pt x="75" y="23410"/>
                  </a:moveTo>
                  <a:cubicBezTo>
                    <a:pt x="25" y="22807"/>
                    <a:pt x="0" y="222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41"/>
                    <a:pt x="43199" y="21683"/>
                    <a:pt x="43199" y="217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Arc 100"/>
            <p:cNvSpPr>
              <a:spLocks noChangeAspect="1"/>
            </p:cNvSpPr>
            <p:nvPr/>
          </p:nvSpPr>
          <p:spPr bwMode="auto">
            <a:xfrm rot="10178747" flipH="1">
              <a:off x="5729952" y="3278069"/>
              <a:ext cx="1416600" cy="218355"/>
            </a:xfrm>
            <a:custGeom>
              <a:avLst/>
              <a:gdLst>
                <a:gd name="T0" fmla="*/ 0 w 43200"/>
                <a:gd name="T1" fmla="*/ 0 h 24687"/>
                <a:gd name="T2" fmla="*/ 0 w 43200"/>
                <a:gd name="T3" fmla="*/ 0 h 24687"/>
                <a:gd name="T4" fmla="*/ 0 w 43200"/>
                <a:gd name="T5" fmla="*/ 0 h 246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4687"/>
                <a:gd name="T11" fmla="*/ 43200 w 43200"/>
                <a:gd name="T12" fmla="*/ 24687 h 246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4687" fill="none" extrusionOk="0">
                  <a:moveTo>
                    <a:pt x="221" y="24687"/>
                  </a:moveTo>
                  <a:cubicBezTo>
                    <a:pt x="74" y="23664"/>
                    <a:pt x="0" y="226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71"/>
                    <a:pt x="43199" y="21742"/>
                    <a:pt x="43198" y="21813"/>
                  </a:cubicBezTo>
                </a:path>
                <a:path w="43200" h="24687" stroke="0" extrusionOk="0">
                  <a:moveTo>
                    <a:pt x="221" y="24687"/>
                  </a:moveTo>
                  <a:cubicBezTo>
                    <a:pt x="74" y="23664"/>
                    <a:pt x="0" y="226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71"/>
                    <a:pt x="43199" y="21742"/>
                    <a:pt x="43198" y="2181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1" name="Arc 99"/>
            <p:cNvSpPr>
              <a:spLocks noChangeAspect="1"/>
            </p:cNvSpPr>
            <p:nvPr/>
          </p:nvSpPr>
          <p:spPr bwMode="auto">
            <a:xfrm rot="632536" flipH="1">
              <a:off x="5733626" y="3358206"/>
              <a:ext cx="1416600" cy="207327"/>
            </a:xfrm>
            <a:custGeom>
              <a:avLst/>
              <a:gdLst>
                <a:gd name="T0" fmla="*/ 0 w 43200"/>
                <a:gd name="T1" fmla="*/ 0 h 23410"/>
                <a:gd name="T2" fmla="*/ 0 w 43200"/>
                <a:gd name="T3" fmla="*/ 0 h 23410"/>
                <a:gd name="T4" fmla="*/ 0 w 43200"/>
                <a:gd name="T5" fmla="*/ 0 h 2341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410"/>
                <a:gd name="T11" fmla="*/ 43200 w 43200"/>
                <a:gd name="T12" fmla="*/ 23410 h 234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410" fill="none" extrusionOk="0">
                  <a:moveTo>
                    <a:pt x="75" y="23410"/>
                  </a:moveTo>
                  <a:cubicBezTo>
                    <a:pt x="25" y="22807"/>
                    <a:pt x="0" y="222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41"/>
                    <a:pt x="43199" y="21683"/>
                    <a:pt x="43199" y="21725"/>
                  </a:cubicBezTo>
                </a:path>
                <a:path w="43200" h="23410" stroke="0" extrusionOk="0">
                  <a:moveTo>
                    <a:pt x="75" y="23410"/>
                  </a:moveTo>
                  <a:cubicBezTo>
                    <a:pt x="25" y="22807"/>
                    <a:pt x="0" y="222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41"/>
                    <a:pt x="43199" y="21683"/>
                    <a:pt x="43199" y="217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" name="Group 92"/>
          <p:cNvGrpSpPr>
            <a:grpSpLocks noChangeAspect="1"/>
          </p:cNvGrpSpPr>
          <p:nvPr/>
        </p:nvGrpSpPr>
        <p:grpSpPr bwMode="auto">
          <a:xfrm>
            <a:off x="6461259" y="2674647"/>
            <a:ext cx="2135188" cy="2790825"/>
            <a:chOff x="5065" y="1108"/>
            <a:chExt cx="2906" cy="3796"/>
          </a:xfrm>
        </p:grpSpPr>
        <p:cxnSp>
          <p:nvCxnSpPr>
            <p:cNvPr id="43" name="AutoShape 95"/>
            <p:cNvCxnSpPr>
              <a:cxnSpLocks noChangeAspect="1" noChangeShapeType="1"/>
            </p:cNvCxnSpPr>
            <p:nvPr/>
          </p:nvCxnSpPr>
          <p:spPr bwMode="auto">
            <a:xfrm flipH="1">
              <a:off x="5065" y="4234"/>
              <a:ext cx="1134" cy="6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94"/>
            <p:cNvCxnSpPr>
              <a:cxnSpLocks noChangeAspect="1" noChangeShapeType="1"/>
            </p:cNvCxnSpPr>
            <p:nvPr/>
          </p:nvCxnSpPr>
          <p:spPr bwMode="auto">
            <a:xfrm flipV="1">
              <a:off x="6202" y="1108"/>
              <a:ext cx="0" cy="31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93"/>
            <p:cNvCxnSpPr>
              <a:cxnSpLocks noChangeAspect="1" noChangeShapeType="1"/>
            </p:cNvCxnSpPr>
            <p:nvPr/>
          </p:nvCxnSpPr>
          <p:spPr bwMode="auto">
            <a:xfrm>
              <a:off x="6207" y="4234"/>
              <a:ext cx="17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Group 86"/>
          <p:cNvGrpSpPr>
            <a:grpSpLocks noChangeAspect="1"/>
          </p:cNvGrpSpPr>
          <p:nvPr/>
        </p:nvGrpSpPr>
        <p:grpSpPr bwMode="auto">
          <a:xfrm>
            <a:off x="8004309" y="3760497"/>
            <a:ext cx="266700" cy="542925"/>
            <a:chOff x="7166" y="2586"/>
            <a:chExt cx="361" cy="737"/>
          </a:xfrm>
        </p:grpSpPr>
        <p:cxnSp>
          <p:nvCxnSpPr>
            <p:cNvPr id="47" name="AutoShape 89"/>
            <p:cNvCxnSpPr>
              <a:cxnSpLocks noChangeAspect="1" noChangeShapeType="1"/>
            </p:cNvCxnSpPr>
            <p:nvPr/>
          </p:nvCxnSpPr>
          <p:spPr bwMode="auto">
            <a:xfrm>
              <a:off x="7166" y="2611"/>
              <a:ext cx="361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88"/>
            <p:cNvCxnSpPr>
              <a:cxnSpLocks noChangeAspect="1" noChangeShapeType="1"/>
            </p:cNvCxnSpPr>
            <p:nvPr/>
          </p:nvCxnSpPr>
          <p:spPr bwMode="auto">
            <a:xfrm>
              <a:off x="7389" y="2586"/>
              <a:ext cx="0" cy="73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9" name="AutoShape 82"/>
          <p:cNvCxnSpPr>
            <a:cxnSpLocks noChangeAspect="1" noChangeShapeType="1"/>
          </p:cNvCxnSpPr>
          <p:nvPr/>
        </p:nvCxnSpPr>
        <p:spPr bwMode="auto">
          <a:xfrm flipH="1" flipV="1">
            <a:off x="6951797" y="4763797"/>
            <a:ext cx="349250" cy="201613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Солнце 49"/>
          <p:cNvSpPr/>
          <p:nvPr/>
        </p:nvSpPr>
        <p:spPr>
          <a:xfrm>
            <a:off x="6953384" y="5036847"/>
            <a:ext cx="285750" cy="214313"/>
          </a:xfrm>
          <a:prstGeom prst="sun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48467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4.44444E-6 L 2.08333E-6 -0.054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7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718" y="41056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внешнего орбитального углового момента на внутренний орбитальный угловой момент</a:t>
            </a:r>
            <a:endParaRPr lang="ru-RU" dirty="0"/>
          </a:p>
        </p:txBody>
      </p:sp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502401" y="2129038"/>
            <a:ext cx="6143625" cy="4502150"/>
            <a:chOff x="357158" y="2214554"/>
            <a:chExt cx="6143636" cy="4501373"/>
          </a:xfrm>
        </p:grpSpPr>
        <p:pic>
          <p:nvPicPr>
            <p:cNvPr id="4" name="Рисунок 3" descr="graph_any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938"/>
            <a:stretch>
              <a:fillRect/>
            </a:stretch>
          </p:blipFill>
          <p:spPr bwMode="auto">
            <a:xfrm>
              <a:off x="357158" y="2214554"/>
              <a:ext cx="6143636" cy="4501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Заголовок 1"/>
            <p:cNvSpPr txBox="1">
              <a:spLocks/>
            </p:cNvSpPr>
            <p:nvPr/>
          </p:nvSpPr>
          <p:spPr bwMode="auto">
            <a:xfrm rot="16200000">
              <a:off x="311966" y="4116825"/>
              <a:ext cx="590448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400" kern="0" dirty="0">
                  <a:latin typeface="+mj-lt"/>
                  <a:ea typeface="+mj-ea"/>
                  <a:cs typeface="+mj-cs"/>
                </a:rPr>
                <a:t>deg</a:t>
              </a:r>
              <a:endParaRPr lang="ru-RU" sz="1400" kern="0" dirty="0">
                <a:latin typeface="+mj-lt"/>
                <a:ea typeface="+mj-ea"/>
                <a:cs typeface="+mj-cs"/>
              </a:endParaRPr>
            </a:p>
          </p:txBody>
        </p:sp>
      </p:grp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557704"/>
              </p:ext>
            </p:extLst>
          </p:nvPr>
        </p:nvGraphicFramePr>
        <p:xfrm>
          <a:off x="6788776" y="5915226"/>
          <a:ext cx="204311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1294838" imgH="545863" progId="Equation.DSMT4">
                  <p:embed/>
                </p:oleObj>
              </mc:Choice>
              <mc:Fallback>
                <p:oleObj name="Equation" r:id="rId4" imgW="1294838" imgH="545863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776" y="5915226"/>
                        <a:ext cx="2043113" cy="806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Группа 13"/>
          <p:cNvGrpSpPr>
            <a:grpSpLocks/>
          </p:cNvGrpSpPr>
          <p:nvPr/>
        </p:nvGrpSpPr>
        <p:grpSpPr bwMode="auto">
          <a:xfrm>
            <a:off x="7717464" y="1986163"/>
            <a:ext cx="714375" cy="3786188"/>
            <a:chOff x="6500826" y="2071678"/>
            <a:chExt cx="714375" cy="3786214"/>
          </a:xfrm>
        </p:grpSpPr>
        <p:pic>
          <p:nvPicPr>
            <p:cNvPr id="8" name="Рисунок 9" descr="C:\Users\Avrora\Desktop\Experimental results\!6_04.03.11(маломодовое)\1\4 - копия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826" y="4500570"/>
              <a:ext cx="71437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5" descr="C:\Users\Avrora\Desktop\Experimental results\!2_ 11.02.11_(NN13)\4 - копия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826" y="2071678"/>
              <a:ext cx="71437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6" descr="C:\Users\Avrora\Desktop\Experimental results\!3_18.02.10(NN12)\12 - копия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826" y="2714620"/>
              <a:ext cx="714375" cy="64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7" descr="C:\Users\Avrora\Desktop\Experimental results\!4_25.02.11_(Из папки)\14 - копия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826" y="3286124"/>
              <a:ext cx="714375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8" descr="C:\Users\Avrora\Desktop\Experimental results\!5_04.03.11 NN-9\2.4\14 - копия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826" y="3929071"/>
              <a:ext cx="71437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10" descr="C:\Users\Avrora\Desktop\Experimental results\!7_1.04.11(Draka)\с катушки\2\2 - копия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826" y="5143517"/>
              <a:ext cx="71437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168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5421" y="105546"/>
            <a:ext cx="11651111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Шесть эффектов спин-орбитального </a:t>
            </a:r>
            <a:br>
              <a:rPr lang="ru-RU" sz="3200" dirty="0" smtClean="0"/>
            </a:br>
            <a:r>
              <a:rPr lang="ru-RU" sz="3200" dirty="0" smtClean="0"/>
              <a:t>взаимодействия света и где они наблюдаются</a:t>
            </a:r>
            <a:endParaRPr lang="ru-RU" sz="3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889476"/>
              </p:ext>
            </p:extLst>
          </p:nvPr>
        </p:nvGraphicFramePr>
        <p:xfrm>
          <a:off x="433155" y="1431109"/>
          <a:ext cx="11435644" cy="529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511"/>
                <a:gridCol w="2918667"/>
                <a:gridCol w="2867378"/>
                <a:gridCol w="3244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Влияет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Объект влияния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94873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Спиновый угловой момент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Внешний орбитальный угловой момент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Внутренний орбитальный угловой момент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680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Спиновый угловой момент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Отражение и преломление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Оптические волокна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Световые пучки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Жидкие кристаллы</a:t>
                      </a:r>
                      <a:endParaRPr lang="en-US" sz="2000" b="1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Оптические волокна</a:t>
                      </a:r>
                      <a:endParaRPr lang="en-US" sz="2000" b="1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Световые пучки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Рассеяние света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81047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Внешний орбитальный угловой момент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Оптические волокна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Световые пучки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Оптические волокна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Внутренний орбитальный угловой момент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Световые пучки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Отражение и преломление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r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9856" y="2450672"/>
            <a:ext cx="612000" cy="612000"/>
          </a:xfrm>
          <a:prstGeom prst="ellipse">
            <a:avLst/>
          </a:prstGeom>
          <a:noFill/>
        </p:spPr>
      </p:pic>
      <p:pic>
        <p:nvPicPr>
          <p:cNvPr id="7" name="Picture 5" descr="r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21" y="5779911"/>
            <a:ext cx="612000" cy="612000"/>
          </a:xfrm>
          <a:prstGeom prst="ellipse">
            <a:avLst/>
          </a:prstGeom>
          <a:noFill/>
        </p:spPr>
      </p:pic>
      <p:pic>
        <p:nvPicPr>
          <p:cNvPr id="8" name="Picture 2" descr="sphere_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5D5FF"/>
              </a:clrFrom>
              <a:clrTo>
                <a:srgbClr val="D5D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5" y="3485642"/>
            <a:ext cx="576000" cy="6069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phere_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EDEFF"/>
              </a:clrFrom>
              <a:clrTo>
                <a:srgbClr val="DED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05" y="2412629"/>
            <a:ext cx="576000" cy="6069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19729" r="10270" b="35853"/>
          <a:stretch/>
        </p:blipFill>
        <p:spPr>
          <a:xfrm>
            <a:off x="6664525" y="2833352"/>
            <a:ext cx="1188000" cy="257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20886" r="10270" b="34696"/>
          <a:stretch/>
        </p:blipFill>
        <p:spPr>
          <a:xfrm>
            <a:off x="949964" y="5447763"/>
            <a:ext cx="1188000" cy="2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5421" y="105546"/>
            <a:ext cx="11651111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Шесть эффектов спин-орбитального </a:t>
            </a:r>
            <a:br>
              <a:rPr lang="ru-RU" sz="3200" dirty="0" smtClean="0"/>
            </a:br>
            <a:r>
              <a:rPr lang="ru-RU" sz="3200" dirty="0" smtClean="0"/>
              <a:t>взаимодействия света и где они наблюдаются</a:t>
            </a:r>
            <a:endParaRPr lang="ru-RU" sz="3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3821"/>
              </p:ext>
            </p:extLst>
          </p:nvPr>
        </p:nvGraphicFramePr>
        <p:xfrm>
          <a:off x="433155" y="1431109"/>
          <a:ext cx="11435644" cy="529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511"/>
                <a:gridCol w="2918667"/>
                <a:gridCol w="2867378"/>
                <a:gridCol w="3244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Влияет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Объект влияния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94873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Спиновый угловой момент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Внешний орбитальный угловой момент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Внутренний орбитальный угловой момент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680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Спиновый угловой момент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Отражение и преломление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Оптические волокна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Световые пучки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Жидкие кристаллы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Оптические волокна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Световые пучки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Рассеяние света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81047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Внешний орбитальный угловой момент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Оптические волокна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Световые пучки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Оптические волокна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Внутренний орбитальный угловой момент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Световые пучки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Отражение и преломление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r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9856" y="2450672"/>
            <a:ext cx="612000" cy="612000"/>
          </a:xfrm>
          <a:prstGeom prst="ellipse">
            <a:avLst/>
          </a:prstGeom>
          <a:noFill/>
        </p:spPr>
      </p:pic>
      <p:pic>
        <p:nvPicPr>
          <p:cNvPr id="7" name="Picture 5" descr="r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21" y="5779911"/>
            <a:ext cx="612000" cy="612000"/>
          </a:xfrm>
          <a:prstGeom prst="ellipse">
            <a:avLst/>
          </a:prstGeom>
          <a:noFill/>
        </p:spPr>
      </p:pic>
      <p:pic>
        <p:nvPicPr>
          <p:cNvPr id="8" name="Picture 2" descr="sphere_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5D5FF"/>
              </a:clrFrom>
              <a:clrTo>
                <a:srgbClr val="D5D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5" y="3485642"/>
            <a:ext cx="576000" cy="6069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phere_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EDEFF"/>
              </a:clrFrom>
              <a:clrTo>
                <a:srgbClr val="DED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05" y="2412629"/>
            <a:ext cx="576000" cy="6069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19729" r="10270" b="35853"/>
          <a:stretch/>
        </p:blipFill>
        <p:spPr>
          <a:xfrm>
            <a:off x="6664525" y="2833352"/>
            <a:ext cx="1188000" cy="257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20886" r="10270" b="34696"/>
          <a:stretch/>
        </p:blipFill>
        <p:spPr>
          <a:xfrm>
            <a:off x="949964" y="5447763"/>
            <a:ext cx="1188000" cy="2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808" y="3780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 внутреннего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орбитального углового момента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спиновый угловой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момент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447" t="4715" r="10358" b="17773"/>
          <a:stretch/>
        </p:blipFill>
        <p:spPr>
          <a:xfrm>
            <a:off x="1459605" y="1880314"/>
            <a:ext cx="9272790" cy="4353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61649" y="2207941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808" y="3780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 внутреннего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орбитального углового момента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спиновый угловой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момент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49797"/>
          <a:stretch/>
        </p:blipFill>
        <p:spPr>
          <a:xfrm>
            <a:off x="696000" y="2756652"/>
            <a:ext cx="10800000" cy="28297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5336" y="2037412"/>
            <a:ext cx="90613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Векторный пучок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Айри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без дислокации волнового фронта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Неоднородная линейная поляризация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7140" y="5527922"/>
            <a:ext cx="2201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Распределение интенсивности на входе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3496" y="5556312"/>
            <a:ext cx="2448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Продольное распределение интенсивности  - моделирование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3034" y="5541253"/>
            <a:ext cx="1973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Распределение интенсивности на выходе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4996" y="5539073"/>
            <a:ext cx="1973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Распределение поляризации на выходе   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49746"/>
          <a:stretch/>
        </p:blipFill>
        <p:spPr>
          <a:xfrm>
            <a:off x="601555" y="2982394"/>
            <a:ext cx="10800000" cy="28327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808" y="3780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 внутреннего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орбитального углового момента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спиновый угловой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момент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63733" y="1970505"/>
            <a:ext cx="90645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Векторный пучок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Айри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дислокацией волнового фронта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Неоднородная линейная поляризация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7140" y="5539073"/>
            <a:ext cx="2201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Распределение интенсивности на входе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3496" y="5556312"/>
            <a:ext cx="2448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Продольное распределение интенсивности  - моделирование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3034" y="5552404"/>
            <a:ext cx="1973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Распределение интенсивности на выходе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4996" y="5550224"/>
            <a:ext cx="1973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Распределение поляризации на выходе   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7568" y="26064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3793" y="1539885"/>
            <a:ext cx="11191740" cy="4543425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Угловые моменты света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Спин-орбитальное взаимодействие света как результат взаимовлияния угловых моментов света</a:t>
            </a:r>
          </a:p>
          <a:p>
            <a:pPr lvl="2"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 спинового углового момента во внутренний орбитальный угловой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момент</a:t>
            </a:r>
          </a:p>
          <a:p>
            <a:pPr lvl="2"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внешнего орбитального углового момента на внутренний орбитальный угловой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момент</a:t>
            </a:r>
          </a:p>
          <a:p>
            <a:pPr lvl="2"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 внутреннего орбитального углового момента в спиновый угловой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момент</a:t>
            </a:r>
          </a:p>
          <a:p>
            <a:pPr lvl="1"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Спин-орбитальное взаимодействие света как результат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лияния двух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 углового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момента на третий – предсказание новых эффектов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0F037-BCFF-4032-A60E-E412A253B61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7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1738616"/>
            <a:ext cx="10515600" cy="28797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В</a:t>
            </a:r>
            <a: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лияние </a:t>
            </a:r>
            <a:b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 типов углового момента</a:t>
            </a:r>
            <a:b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третий</a:t>
            </a:r>
            <a:b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Спин-орбитальное взаимодействие света</a:t>
            </a:r>
            <a:r>
              <a:rPr lang="en-US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074536" y="2962109"/>
            <a:ext cx="0" cy="1416709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0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030724" y="520242"/>
            <a:ext cx="2040400" cy="1158571"/>
            <a:chOff x="805836" y="3613666"/>
            <a:chExt cx="2040400" cy="1158571"/>
          </a:xfrm>
        </p:grpSpPr>
        <p:pic>
          <p:nvPicPr>
            <p:cNvPr id="4" name="Picture 2" descr="sphere_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D5D5FF"/>
                </a:clrFrom>
                <a:clrTo>
                  <a:srgbClr val="D5D5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562" y="3613666"/>
              <a:ext cx="576000" cy="60698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805836" y="4125906"/>
              <a:ext cx="204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Спиновый</a:t>
              </a:r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 угловой момент</a:t>
              </a: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endParaRPr lang="ru-RU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45417" y="4889732"/>
            <a:ext cx="1972078" cy="1196883"/>
            <a:chOff x="4802207" y="2777596"/>
            <a:chExt cx="1972078" cy="119688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02207" y="3051149"/>
              <a:ext cx="197207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Внешний орбитальный угловой момент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5" t="19729" r="10270" b="35853"/>
            <a:stretch/>
          </p:blipFill>
          <p:spPr>
            <a:xfrm>
              <a:off x="5192564" y="2777596"/>
              <a:ext cx="1188000" cy="257578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9435438" y="4491609"/>
            <a:ext cx="1556111" cy="1744891"/>
            <a:chOff x="9249263" y="1458214"/>
            <a:chExt cx="1556111" cy="1744891"/>
          </a:xfrm>
        </p:grpSpPr>
        <p:pic>
          <p:nvPicPr>
            <p:cNvPr id="8" name="Picture 5" descr="righ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705768" y="1458214"/>
              <a:ext cx="612000" cy="612000"/>
            </a:xfrm>
            <a:prstGeom prst="ellipse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249263" y="2002776"/>
              <a:ext cx="15561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Внутренний орбитальный угловой момент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cxnSp>
        <p:nvCxnSpPr>
          <p:cNvPr id="12" name="Прямая со стрелкой 11"/>
          <p:cNvCxnSpPr/>
          <p:nvPr/>
        </p:nvCxnSpPr>
        <p:spPr>
          <a:xfrm>
            <a:off x="6671256" y="1734089"/>
            <a:ext cx="3220687" cy="290576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467105" y="1690379"/>
            <a:ext cx="3179851" cy="334579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463943" y="4855138"/>
            <a:ext cx="7272486" cy="181033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3"/>
          </p:cNvCxnSpPr>
          <p:nvPr/>
        </p:nvCxnSpPr>
        <p:spPr>
          <a:xfrm flipV="1">
            <a:off x="2717495" y="4660171"/>
            <a:ext cx="7174448" cy="96477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5" idx="2"/>
          </p:cNvCxnSpPr>
          <p:nvPr/>
        </p:nvCxnSpPr>
        <p:spPr>
          <a:xfrm flipV="1">
            <a:off x="1851943" y="1678813"/>
            <a:ext cx="4198981" cy="302280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5" idx="2"/>
          </p:cNvCxnSpPr>
          <p:nvPr/>
        </p:nvCxnSpPr>
        <p:spPr>
          <a:xfrm flipH="1" flipV="1">
            <a:off x="6050924" y="1678813"/>
            <a:ext cx="4162569" cy="269185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7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5421" y="105546"/>
            <a:ext cx="11651111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эффекта влияния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 типов углового момента на третий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65212"/>
              </p:ext>
            </p:extLst>
          </p:nvPr>
        </p:nvGraphicFramePr>
        <p:xfrm>
          <a:off x="433155" y="1431109"/>
          <a:ext cx="11435644" cy="50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511"/>
                <a:gridCol w="2918667"/>
                <a:gridCol w="2867378"/>
                <a:gridCol w="3244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Влияет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Объект влияния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94873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Спиновый угловой момент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Внешний орбитальный угловой момент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Внутренний орбитальный угловой момент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237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Оптические волокна</a:t>
                      </a:r>
                      <a:endParaRPr lang="en-US" sz="2800" b="1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81047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?</a:t>
                      </a:r>
                      <a:endParaRPr lang="ru-RU" sz="6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?</a:t>
                      </a:r>
                      <a:endParaRPr lang="ru-RU" sz="6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r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9856" y="2450672"/>
            <a:ext cx="612000" cy="612000"/>
          </a:xfrm>
          <a:prstGeom prst="ellipse">
            <a:avLst/>
          </a:prstGeom>
          <a:noFill/>
        </p:spPr>
      </p:pic>
      <p:pic>
        <p:nvPicPr>
          <p:cNvPr id="7" name="Picture 5" descr="r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231" y="5364146"/>
            <a:ext cx="612000" cy="612000"/>
          </a:xfrm>
          <a:prstGeom prst="ellipse">
            <a:avLst/>
          </a:prstGeom>
          <a:noFill/>
        </p:spPr>
      </p:pic>
      <p:pic>
        <p:nvPicPr>
          <p:cNvPr id="8" name="Picture 2" descr="sphere_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5D5FF"/>
              </a:clrFrom>
              <a:clrTo>
                <a:srgbClr val="D5D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0" y="3185996"/>
            <a:ext cx="576000" cy="6069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phere_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EDEFF"/>
              </a:clrFrom>
              <a:clrTo>
                <a:srgbClr val="DED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05" y="2412629"/>
            <a:ext cx="576000" cy="6069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19729" r="10270" b="35853"/>
          <a:stretch/>
        </p:blipFill>
        <p:spPr>
          <a:xfrm>
            <a:off x="6664525" y="2833352"/>
            <a:ext cx="1188000" cy="257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20886" r="10270" b="34696"/>
          <a:stretch/>
        </p:blipFill>
        <p:spPr>
          <a:xfrm>
            <a:off x="1530858" y="5492064"/>
            <a:ext cx="1188000" cy="2575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19729" r="10270" b="35853"/>
          <a:stretch/>
        </p:blipFill>
        <p:spPr>
          <a:xfrm>
            <a:off x="1466465" y="3443828"/>
            <a:ext cx="1188000" cy="257578"/>
          </a:xfrm>
          <a:prstGeom prst="rect">
            <a:avLst/>
          </a:prstGeom>
        </p:spPr>
      </p:pic>
      <p:pic>
        <p:nvPicPr>
          <p:cNvPr id="13" name="Picture 2" descr="sphere_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5D5FF"/>
              </a:clrFrom>
              <a:clrTo>
                <a:srgbClr val="D5D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1" y="4263842"/>
            <a:ext cx="576000" cy="6069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r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3253" y="4258825"/>
            <a:ext cx="612000" cy="612000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50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1378" y="365125"/>
            <a:ext cx="950242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</a:t>
            </a:r>
            <a: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лияние двух типов углового момента на третий</a:t>
            </a:r>
            <a:b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387" y="1662445"/>
            <a:ext cx="10542461" cy="488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40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циркулярно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поляризованного света в оптическом 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волокне, скрученном в спираль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циркулярной поляризации (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спиновый угловой момент)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спирали (внешний орбитальный угловой момент)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пространственная структура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внутренний орбитальный угловой момент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567966" y="4069723"/>
            <a:ext cx="0" cy="7340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1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037"/>
            <a:ext cx="10515600" cy="1325563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экспериментальной установки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73" y="1364072"/>
            <a:ext cx="7353158" cy="5364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8152327" y="2757061"/>
            <a:ext cx="2199115" cy="2880000"/>
            <a:chOff x="2485623" y="2834344"/>
            <a:chExt cx="2199115" cy="2880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/>
            <a:srcRect l="49147"/>
            <a:stretch/>
          </p:blipFill>
          <p:spPr>
            <a:xfrm>
              <a:off x="2485623" y="2834344"/>
              <a:ext cx="2199115" cy="288000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2614411" y="2834344"/>
              <a:ext cx="553792" cy="5946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" name="Прямая со стрелкой 9"/>
          <p:cNvCxnSpPr/>
          <p:nvPr/>
        </p:nvCxnSpPr>
        <p:spPr>
          <a:xfrm flipH="1">
            <a:off x="4945487" y="5188744"/>
            <a:ext cx="3335628" cy="1688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9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390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Изображения обращенной волны, зарегистрированные ПЗС матрицей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795" y="2070952"/>
            <a:ext cx="9386410" cy="43513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67707" y="6211669"/>
            <a:ext cx="3056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спирали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телесный угол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(0.79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39434" y="6211669"/>
            <a:ext cx="3056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спирали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телесный угол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(1.18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7929" y="6211669"/>
            <a:ext cx="3090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спирали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телесный угол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(0.4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0800" y="2339401"/>
            <a:ext cx="811369" cy="7984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92674" y="2406308"/>
            <a:ext cx="811369" cy="7984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18637" y="2385184"/>
            <a:ext cx="811369" cy="7984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30298" y="1444304"/>
            <a:ext cx="8731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Длина волокна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диаметр правой спирали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 падения на вход волокна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3200" baseline="30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49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710" y="181328"/>
            <a:ext cx="9445978" cy="179105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Зависимость угла поворота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спекл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картины при смене знака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циркулярности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телесного угла, который касательная к спирали вырезает на единичной сфере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2381"/>
            <a:ext cx="5596344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7926" y="2975497"/>
            <a:ext cx="51449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Однородная правая  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левая спираль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Диаметр 10 см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Длина волокна 65 см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61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1738616"/>
            <a:ext cx="10515600" cy="2879725"/>
          </a:xfrm>
        </p:spPr>
        <p:txBody>
          <a:bodyPr>
            <a:normAutofit/>
          </a:bodyPr>
          <a:lstStyle/>
          <a:p>
            <a:pPr algn="ctr"/>
            <a:r>
              <a:rPr lang="ru-RU" sz="4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эффект спин-орбитального взаимодействия света</a:t>
            </a:r>
            <a:r>
              <a:rPr lang="en-US" sz="4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0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231" y="2398731"/>
            <a:ext cx="10515600" cy="81597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9440" y="9889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Угловые моменты света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64167" y="3116310"/>
            <a:ext cx="10883893" cy="3026370"/>
            <a:chOff x="1308107" y="3116310"/>
            <a:chExt cx="10883893" cy="302637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308107" y="3116310"/>
              <a:ext cx="2951962" cy="1254297"/>
              <a:chOff x="393707" y="3485642"/>
              <a:chExt cx="2951962" cy="1254297"/>
            </a:xfrm>
          </p:grpSpPr>
          <p:pic>
            <p:nvPicPr>
              <p:cNvPr id="12" name="Picture 2" descr="sphere_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D5D5FF"/>
                  </a:clrFrom>
                  <a:clrTo>
                    <a:srgbClr val="D5D5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155" y="3485642"/>
                <a:ext cx="576000" cy="606983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393707" y="4370607"/>
                <a:ext cx="29519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ru-RU" b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Спиновый</a:t>
                </a:r>
                <a:r>
                  <a:rPr lang="ru-RU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угловой момент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endParaRPr lang="ru-RU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4454479" y="5306610"/>
              <a:ext cx="4210320" cy="836070"/>
              <a:chOff x="3990840" y="2777596"/>
              <a:chExt cx="4210320" cy="836070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3990840" y="3244334"/>
                <a:ext cx="42103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Внешний орбитальный угловой момент</a:t>
                </a:r>
                <a:endParaRPr lang="ru-RU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5" t="19729" r="10270" b="35853"/>
              <a:stretch/>
            </p:blipFill>
            <p:spPr>
              <a:xfrm>
                <a:off x="5192564" y="2777596"/>
                <a:ext cx="1188000" cy="257578"/>
              </a:xfrm>
              <a:prstGeom prst="rect">
                <a:avLst/>
              </a:prstGeom>
            </p:spPr>
          </p:pic>
        </p:grpSp>
        <p:grpSp>
          <p:nvGrpSpPr>
            <p:cNvPr id="7" name="Группа 6"/>
            <p:cNvGrpSpPr/>
            <p:nvPr/>
          </p:nvGrpSpPr>
          <p:grpSpPr>
            <a:xfrm>
              <a:off x="7709171" y="3306525"/>
              <a:ext cx="4482829" cy="1248748"/>
              <a:chOff x="7356068" y="1483972"/>
              <a:chExt cx="4482829" cy="1248748"/>
            </a:xfrm>
          </p:grpSpPr>
          <p:pic>
            <p:nvPicPr>
              <p:cNvPr id="8" name="Picture 5" descr="right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291482" y="1483972"/>
                <a:ext cx="612000" cy="612000"/>
              </a:xfrm>
              <a:prstGeom prst="ellipse">
                <a:avLst/>
              </a:prstGeom>
              <a:noFill/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7356068" y="2363388"/>
                <a:ext cx="4482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ru-RU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Внутренний орбитальный угловой момент</a:t>
                </a:r>
                <a:endParaRPr lang="ru-RU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D ani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725" y="4442785"/>
            <a:ext cx="3060000" cy="215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Угловые моменты света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3600" dirty="0" smtClean="0"/>
              <a:t>Спиновый угловой момент </a:t>
            </a:r>
            <a:r>
              <a:rPr lang="en-US" sz="3600" dirty="0" smtClean="0"/>
              <a:t>- </a:t>
            </a:r>
            <a:r>
              <a:rPr lang="ru-RU" sz="3600" dirty="0" smtClean="0"/>
              <a:t>поляризация</a:t>
            </a:r>
            <a:endParaRPr lang="ru-RU" dirty="0"/>
          </a:p>
        </p:txBody>
      </p:sp>
      <p:pic>
        <p:nvPicPr>
          <p:cNvPr id="6" name="Picture 2" descr="sphere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92" y="1922507"/>
            <a:ext cx="4221163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75439" y="3854206"/>
            <a:ext cx="62165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Движение вектора электрического поля</a:t>
            </a:r>
            <a:r>
              <a:rPr lang="en-US" sz="2800" dirty="0" smtClean="0"/>
              <a:t>  </a:t>
            </a:r>
            <a:endParaRPr lang="ru-RU" sz="2800" dirty="0"/>
          </a:p>
        </p:txBody>
      </p:sp>
      <p:pic>
        <p:nvPicPr>
          <p:cNvPr id="8" name="Picture 6" descr="3D anim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725" y="1724148"/>
            <a:ext cx="3048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5540655" y="4438981"/>
            <a:ext cx="1008272" cy="12534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3760631" y="1981152"/>
            <a:ext cx="3000777" cy="7224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6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5475" y="661363"/>
            <a:ext cx="1122930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Угловые моменты света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/>
              <a:t>Внешний орбитальный угловой момент - траектория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9" descr="l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5662" y="4547139"/>
            <a:ext cx="1871662" cy="1516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14195" r="10270" b="20248"/>
          <a:stretch/>
        </p:blipFill>
        <p:spPr>
          <a:xfrm rot="257153">
            <a:off x="691479" y="1803845"/>
            <a:ext cx="4724999" cy="1512000"/>
          </a:xfrm>
          <a:prstGeom prst="rect">
            <a:avLst/>
          </a:prstGeom>
        </p:spPr>
      </p:pic>
      <p:pic>
        <p:nvPicPr>
          <p:cNvPr id="8" name="Picture 27" descr="Рисунок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6" y="3429000"/>
            <a:ext cx="44640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2" t="19249" r="59325" b="19211"/>
          <a:stretch/>
        </p:blipFill>
        <p:spPr>
          <a:xfrm>
            <a:off x="8260958" y="2106947"/>
            <a:ext cx="1481070" cy="150682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12333" y="41879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Угловые моменты света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/>
              <a:t>Внутренний орбитальный </a:t>
            </a:r>
            <a:r>
              <a:rPr lang="ru-RU" sz="3600" dirty="0"/>
              <a:t>угловой </a:t>
            </a:r>
            <a:r>
              <a:rPr lang="ru-RU" sz="3600" dirty="0" smtClean="0"/>
              <a:t>момент – структура поля</a:t>
            </a:r>
            <a:endParaRPr lang="ru-RU" dirty="0"/>
          </a:p>
        </p:txBody>
      </p:sp>
      <p:pic>
        <p:nvPicPr>
          <p:cNvPr id="6" name="Picture 7" descr="l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0178" y="4284324"/>
            <a:ext cx="2016125" cy="165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4" t="51306" r="1818" b="34279"/>
          <a:stretch/>
        </p:blipFill>
        <p:spPr>
          <a:xfrm rot="452945">
            <a:off x="309093" y="2735488"/>
            <a:ext cx="7263683" cy="5924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24547" y="4469193"/>
            <a:ext cx="49429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Пространственная неоднородность интенсивности</a:t>
            </a:r>
            <a:endParaRPr lang="ru-RU" sz="3600" dirty="0"/>
          </a:p>
        </p:txBody>
      </p:sp>
      <p:pic>
        <p:nvPicPr>
          <p:cNvPr id="8" name="Picture 5" descr="righ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1219" y="2740497"/>
            <a:ext cx="2395939" cy="2395939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36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1738616"/>
            <a:ext cx="10515600" cy="28797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Парное взаимовлияние </a:t>
            </a:r>
            <a:b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 типов углового момента</a:t>
            </a:r>
            <a:b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Спин-орбитальное взаимодействие света</a:t>
            </a:r>
            <a:r>
              <a:rPr lang="en-US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814363" y="2022937"/>
            <a:ext cx="8849344" cy="3150954"/>
            <a:chOff x="1814363" y="2022937"/>
            <a:chExt cx="8849344" cy="315095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4951174" y="2022937"/>
              <a:ext cx="2040400" cy="1158571"/>
              <a:chOff x="805836" y="3613666"/>
              <a:chExt cx="2040400" cy="1158571"/>
            </a:xfrm>
          </p:grpSpPr>
          <p:pic>
            <p:nvPicPr>
              <p:cNvPr id="20" name="Picture 2" descr="sphere_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D5D5FF"/>
                  </a:clrFrom>
                  <a:clrTo>
                    <a:srgbClr val="D5D5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8562" y="3613666"/>
                <a:ext cx="576000" cy="606983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Прямоугольник 20"/>
              <p:cNvSpPr/>
              <p:nvPr/>
            </p:nvSpPr>
            <p:spPr>
              <a:xfrm>
                <a:off x="805836" y="4125906"/>
                <a:ext cx="2040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b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Спиновый</a:t>
                </a:r>
                <a:r>
                  <a:rPr lang="ru-RU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угловой момент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endParaRPr lang="ru-RU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1814363" y="3756391"/>
              <a:ext cx="1972078" cy="1196883"/>
              <a:chOff x="4802207" y="2777596"/>
              <a:chExt cx="1972078" cy="1196883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4802207" y="3051149"/>
                <a:ext cx="197207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Внешний орбитальный угловой момент</a:t>
                </a:r>
                <a:endParaRPr lang="ru-RU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9" name="Рисунок 1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5" t="19729" r="10270" b="35853"/>
              <a:stretch/>
            </p:blipFill>
            <p:spPr>
              <a:xfrm>
                <a:off x="5192564" y="2777596"/>
                <a:ext cx="1188000" cy="257578"/>
              </a:xfrm>
              <a:prstGeom prst="rect">
                <a:avLst/>
              </a:prstGeom>
            </p:spPr>
          </p:pic>
        </p:grpSp>
        <p:grpSp>
          <p:nvGrpSpPr>
            <p:cNvPr id="9" name="Группа 8"/>
            <p:cNvGrpSpPr/>
            <p:nvPr/>
          </p:nvGrpSpPr>
          <p:grpSpPr>
            <a:xfrm>
              <a:off x="9107596" y="3429000"/>
              <a:ext cx="1556111" cy="1744891"/>
              <a:chOff x="9249263" y="1458214"/>
              <a:chExt cx="1556111" cy="1744891"/>
            </a:xfrm>
          </p:grpSpPr>
          <p:pic>
            <p:nvPicPr>
              <p:cNvPr id="16" name="Picture 5" descr="right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705768" y="1458214"/>
                <a:ext cx="612000" cy="612000"/>
              </a:xfrm>
              <a:prstGeom prst="ellipse">
                <a:avLst/>
              </a:prstGeom>
              <a:noFill/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9249263" y="2002776"/>
                <a:ext cx="155611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Внутренний орбитальный угловой момент</a:t>
                </a:r>
                <a:endParaRPr lang="ru-RU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10" name="Прямая со стрелкой 9"/>
            <p:cNvCxnSpPr/>
            <p:nvPr/>
          </p:nvCxnSpPr>
          <p:spPr>
            <a:xfrm>
              <a:off x="6905328" y="2380981"/>
              <a:ext cx="2457613" cy="1048019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H="1">
              <a:off x="3096938" y="2741351"/>
              <a:ext cx="2034862" cy="853225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V="1">
              <a:off x="3177646" y="2857679"/>
              <a:ext cx="2034862" cy="853225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 flipV="1">
              <a:off x="7071124" y="2653262"/>
              <a:ext cx="2364314" cy="1048019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4043966" y="4491609"/>
              <a:ext cx="4758744" cy="0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>
              <a:off x="4196366" y="4644009"/>
              <a:ext cx="4758744" cy="0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5421" y="105546"/>
            <a:ext cx="11651111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Шесть эффектов спин-орбитального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взаимодействия света и где они наблюдаются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889476"/>
              </p:ext>
            </p:extLst>
          </p:nvPr>
        </p:nvGraphicFramePr>
        <p:xfrm>
          <a:off x="433155" y="1431109"/>
          <a:ext cx="11435644" cy="5323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511"/>
                <a:gridCol w="2918667"/>
                <a:gridCol w="2867378"/>
                <a:gridCol w="3244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Влияет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Объект влияния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94873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Спиновый угловой момент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Внешний орбитальный угловой момент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Внутренний орбитальный угловой момент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680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Спиновый угловой момент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Отражение и преломление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Оптические волокна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Световые пучки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Жидкие кристаллы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Оптические волокна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Световые пучки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Рассеяние света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81047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Внешний орбитальный угловой момент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Одномодовые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оптические волокна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Многомодовые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оптические волокна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Оптические волокна</a:t>
                      </a:r>
                      <a:endParaRPr lang="en-US" sz="2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Внутренний орбитальный угловой момент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Световые пучки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Отражение и преломление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r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9856" y="2450672"/>
            <a:ext cx="612000" cy="612000"/>
          </a:xfrm>
          <a:prstGeom prst="ellipse">
            <a:avLst/>
          </a:prstGeom>
          <a:noFill/>
        </p:spPr>
      </p:pic>
      <p:pic>
        <p:nvPicPr>
          <p:cNvPr id="7" name="Picture 5" descr="r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21" y="5779911"/>
            <a:ext cx="612000" cy="612000"/>
          </a:xfrm>
          <a:prstGeom prst="ellipse">
            <a:avLst/>
          </a:prstGeom>
          <a:noFill/>
        </p:spPr>
      </p:pic>
      <p:pic>
        <p:nvPicPr>
          <p:cNvPr id="8" name="Picture 2" descr="sphere_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5D5FF"/>
              </a:clrFrom>
              <a:clrTo>
                <a:srgbClr val="D5D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5" y="3485642"/>
            <a:ext cx="576000" cy="6069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phere_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EDEFF"/>
              </a:clrFrom>
              <a:clrTo>
                <a:srgbClr val="DED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05" y="2412629"/>
            <a:ext cx="576000" cy="6069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19729" r="10270" b="35853"/>
          <a:stretch/>
        </p:blipFill>
        <p:spPr>
          <a:xfrm>
            <a:off x="6664525" y="2833352"/>
            <a:ext cx="1188000" cy="257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20886" r="10270" b="34696"/>
          <a:stretch/>
        </p:blipFill>
        <p:spPr>
          <a:xfrm>
            <a:off x="949964" y="5447763"/>
            <a:ext cx="1188000" cy="2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945</Words>
  <Application>Microsoft Office PowerPoint</Application>
  <PresentationFormat>Произвольный</PresentationFormat>
  <Paragraphs>267</Paragraphs>
  <Slides>39</Slides>
  <Notes>8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Тема Office</vt:lpstr>
      <vt:lpstr>Equation</vt:lpstr>
      <vt:lpstr>Классификация эффектов  спин-орбитального взаимодействия света:  поиск новых эффектов</vt:lpstr>
      <vt:lpstr>Южно-Уральский государственный университет</vt:lpstr>
      <vt:lpstr>Содержание</vt:lpstr>
      <vt:lpstr>Угловые моменты света</vt:lpstr>
      <vt:lpstr>Угловые моменты света Спиновый угловой момент - поляризация</vt:lpstr>
      <vt:lpstr>Угловые моменты света Внешний орбитальный угловой момент - траектория </vt:lpstr>
      <vt:lpstr>Угловые моменты света Внутренний орбитальный угловой момент – структура поля</vt:lpstr>
      <vt:lpstr>  Парное взаимовлияние  трех типов углового момента        Спин-орбитальное взаимодействие света  </vt:lpstr>
      <vt:lpstr>Шесть эффектов спин-орбитального  взаимодействия света и где они наблюдаются</vt:lpstr>
      <vt:lpstr>Шесть эффектов спин-орбитального  взаимодействия света и где они наблюдаются</vt:lpstr>
      <vt:lpstr>Шесть эффектов спин-орбитального  взаимодействия света и где они наблюдаются</vt:lpstr>
      <vt:lpstr>Преобразование спинового углового момента во внутренний орбитальный угловой момент </vt:lpstr>
      <vt:lpstr>Преобразование спинового углового момента во внутренний орбитальный угловой момент </vt:lpstr>
      <vt:lpstr>Преобразование спинового углового момента во внутренний орбитальный угловой момент </vt:lpstr>
      <vt:lpstr>Преобразование спинового углового момента во внутренний орбитальный угловой момент </vt:lpstr>
      <vt:lpstr>Преобразование спинового углового момента во внутренний орбитальный угловой момент </vt:lpstr>
      <vt:lpstr>Преобразование спинового углового момента во внутренний орбитальный угловой момент </vt:lpstr>
      <vt:lpstr>Преобразование спинового углового момента во внутренний орбитальный угловой момент  </vt:lpstr>
      <vt:lpstr>Преобразование спинового углового момента во внутренний орбитальный угловой момент  </vt:lpstr>
      <vt:lpstr>Шесть эффектов спин-орбитального  взаимодействия света и где они наблюдаются</vt:lpstr>
      <vt:lpstr>  Влияние внешнего орбитального углового момента на внутренний орбитальный угловой момент</vt:lpstr>
      <vt:lpstr>  Влияние внешнего орбитального углового момента на внутренний орбитальный угловой момент</vt:lpstr>
      <vt:lpstr>Влияние внешнего орбитального углового момента на внутренний орбитальный угловой момент</vt:lpstr>
      <vt:lpstr>Влияние внешнего орбитального углового момента на внутренний орбитальный угловой момент</vt:lpstr>
      <vt:lpstr>Шесть эффектов спин-орбитального  взаимодействия света и где они наблюдаются</vt:lpstr>
      <vt:lpstr>Шесть эффектов спин-орбитального  взаимодействия света и где они наблюдаются</vt:lpstr>
      <vt:lpstr>Преобразование внутреннего орбитального углового момента в спиновый угловой момент</vt:lpstr>
      <vt:lpstr>Преобразование внутреннего орбитального углового момента в спиновый угловой момент</vt:lpstr>
      <vt:lpstr>Преобразование внутреннего орбитального углового момента в спиновый угловой момент</vt:lpstr>
      <vt:lpstr> Влияние  двух типов углового момента на третий      Спин-орбитальное взаимодействие света  </vt:lpstr>
      <vt:lpstr>Презентация PowerPoint</vt:lpstr>
      <vt:lpstr>Три эффекта влияния  двух типов углового момента на третий</vt:lpstr>
      <vt:lpstr>       Влияние двух типов углового момента на третий       </vt:lpstr>
      <vt:lpstr>Распространение циркулярно  поляризованного света в оптическом  волокне, скрученном в спираль </vt:lpstr>
      <vt:lpstr>Схема экспериментальной установки</vt:lpstr>
      <vt:lpstr>Изображения обращенной волны, зарегистрированные ПЗС матрицей   </vt:lpstr>
      <vt:lpstr>Зависимость угла поворота спекл картины при смене знака циркулярности от телесного угла, который касательная к спирали вырезает на единичной сфере</vt:lpstr>
      <vt:lpstr>Новый эффект спин-орбитального взаимодействия света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Вклад Южно-Уральского государственного университета в оптические информационные технологии.</dc:title>
  <dc:creator>User</dc:creator>
  <cp:lastModifiedBy>пк</cp:lastModifiedBy>
  <cp:revision>308</cp:revision>
  <cp:lastPrinted>2016-10-19T16:20:26Z</cp:lastPrinted>
  <dcterms:created xsi:type="dcterms:W3CDTF">2015-12-04T09:35:46Z</dcterms:created>
  <dcterms:modified xsi:type="dcterms:W3CDTF">2016-11-10T05:18:54Z</dcterms:modified>
</cp:coreProperties>
</file>