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65"/>
  </p:notesMasterIdLst>
  <p:sldIdLst>
    <p:sldId id="256" r:id="rId2"/>
    <p:sldId id="299" r:id="rId3"/>
    <p:sldId id="345" r:id="rId4"/>
    <p:sldId id="344" r:id="rId5"/>
    <p:sldId id="351" r:id="rId6"/>
    <p:sldId id="346" r:id="rId7"/>
    <p:sldId id="348" r:id="rId8"/>
    <p:sldId id="349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1" r:id="rId19"/>
    <p:sldId id="360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89" r:id="rId29"/>
    <p:sldId id="394" r:id="rId30"/>
    <p:sldId id="390" r:id="rId31"/>
    <p:sldId id="391" r:id="rId32"/>
    <p:sldId id="370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6" r:id="rId42"/>
    <p:sldId id="372" r:id="rId43"/>
    <p:sldId id="393" r:id="rId44"/>
    <p:sldId id="395" r:id="rId45"/>
    <p:sldId id="396" r:id="rId46"/>
    <p:sldId id="397" r:id="rId47"/>
    <p:sldId id="400" r:id="rId48"/>
    <p:sldId id="402" r:id="rId49"/>
    <p:sldId id="398" r:id="rId50"/>
    <p:sldId id="401" r:id="rId51"/>
    <p:sldId id="403" r:id="rId52"/>
    <p:sldId id="373" r:id="rId53"/>
    <p:sldId id="408" r:id="rId54"/>
    <p:sldId id="409" r:id="rId55"/>
    <p:sldId id="410" r:id="rId56"/>
    <p:sldId id="374" r:id="rId57"/>
    <p:sldId id="411" r:id="rId58"/>
    <p:sldId id="375" r:id="rId59"/>
    <p:sldId id="412" r:id="rId60"/>
    <p:sldId id="413" r:id="rId61"/>
    <p:sldId id="414" r:id="rId62"/>
    <p:sldId id="415" r:id="rId63"/>
    <p:sldId id="339" r:id="rId64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  <p15:guide id="5" orient="horz" pos="2591" userDrawn="1">
          <p15:clr>
            <a:srgbClr val="A4A3A4"/>
          </p15:clr>
        </p15:guide>
        <p15:guide id="6" orient="horz" pos="3226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Зубцов" initials="" lastIdx="5" clrIdx="0"/>
  <p:cmAuthor id="1" name="Dmitry Zubtsov" initials="DZ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EEAFF"/>
    <a:srgbClr val="9EA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BF3595-3EC1-46FC-8514-3897A35B36BE}">
  <a:tblStyle styleId="{DDBF3595-3EC1-46FC-8514-3897A35B36BE}" styleName="Table_0"/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85699" autoAdjust="0"/>
  </p:normalViewPr>
  <p:slideViewPr>
    <p:cSldViewPr snapToGrid="0">
      <p:cViewPr varScale="1">
        <p:scale>
          <a:sx n="67" d="100"/>
          <a:sy n="67" d="100"/>
        </p:scale>
        <p:origin x="1208" y="32"/>
      </p:cViewPr>
      <p:guideLst>
        <p:guide pos="2880"/>
        <p:guide orient="horz" pos="3181"/>
        <p:guide orient="horz" pos="2591"/>
        <p:guide orient="horz" pos="3226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8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6812" y="1241425"/>
            <a:ext cx="4464050" cy="3349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945658" cy="498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58" cy="498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764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45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41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15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9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9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69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1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1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4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0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2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3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4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16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54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06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00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0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29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84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769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16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79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40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618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29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58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74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53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71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987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66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34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520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91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91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425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7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38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701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9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82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7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3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2410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76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61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09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1558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312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715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968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982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70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0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4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6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00" cy="39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8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4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3F33E-826E-47E1-B6B7-C2F6794A392B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7B6F2-183F-4AF9-A1C2-C0905FEFD8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3" y="593371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3" y="1536634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945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8526483" y="6609612"/>
            <a:ext cx="618700" cy="248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100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/15</a:t>
            </a:r>
            <a:endParaRPr lang="ru-RU" sz="100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62751" y="2126335"/>
            <a:ext cx="9076267" cy="2602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Критерии оценки эффективности инновационной разработки</a:t>
            </a:r>
          </a:p>
          <a:p>
            <a:pPr lvl="0" algn="ctr">
              <a:buClr>
                <a:schemeClr val="lt1"/>
              </a:buClr>
              <a:buSzPct val="25000"/>
            </a:pP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(лекция)</a:t>
            </a:r>
          </a:p>
          <a:p>
            <a:pPr lvl="0" algn="ctr">
              <a:buClr>
                <a:schemeClr val="lt1"/>
              </a:buClr>
              <a:buSzPct val="25000"/>
            </a:pPr>
            <a:endParaRPr lang="ru-RU" altLang="ru-RU" sz="44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358588" y="4902684"/>
            <a:ext cx="4347882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Киреев Виктор Борисович</a:t>
            </a:r>
          </a:p>
          <a:p>
            <a:pPr lvl="0">
              <a:buClr>
                <a:schemeClr val="lt1"/>
              </a:buClr>
              <a:buSzPct val="25000"/>
            </a:pPr>
            <a:r>
              <a:rPr lang="en-US" altLang="ru-RU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kireevvikt@yandex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altLang="ru-RU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lt1"/>
              </a:buClr>
              <a:buSzPct val="25000"/>
            </a:pPr>
            <a:endParaRPr lang="ru-RU" altLang="ru-R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08921"/>
            <a:ext cx="1552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EEC76-BBEA-4241-952B-A779E626E284}" type="datetime1"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08.11.2016</a:t>
            </a:fld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975" y="733776"/>
            <a:ext cx="8695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XIV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Всероссийский молодежный Самарский </a:t>
            </a:r>
            <a:endParaRPr lang="ru-RU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indent="457200" algn="ctr"/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конкурс-конференция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научных работ</a:t>
            </a:r>
            <a:endParaRPr lang="ru-RU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по оптике и лазерной физике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1558863"/>
            <a:ext cx="9076267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err="1" smtClean="0">
                <a:solidFill>
                  <a:srgbClr val="FFFFFF"/>
                </a:solidFill>
              </a:rPr>
              <a:t>Стейкхолдеры</a:t>
            </a:r>
            <a:r>
              <a:rPr lang="ru-RU" altLang="ru-RU" sz="4000" b="1" kern="1200" dirty="0" smtClean="0">
                <a:solidFill>
                  <a:srgbClr val="FFFFFF"/>
                </a:solidFill>
              </a:rPr>
              <a:t>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smtClean="0">
                <a:solidFill>
                  <a:srgbClr val="FFFFFF"/>
                </a:solidFill>
              </a:rPr>
              <a:t>инновационной </a:t>
            </a:r>
            <a:r>
              <a:rPr lang="ru-RU" altLang="ru-RU" sz="4000" b="1" kern="1200" dirty="0">
                <a:solidFill>
                  <a:srgbClr val="FFFFFF"/>
                </a:solidFill>
              </a:rPr>
              <a:t>разработки (ИР</a:t>
            </a:r>
            <a:r>
              <a:rPr lang="ru-RU" altLang="ru-RU" sz="4000" b="1" kern="1200" dirty="0" smtClean="0">
                <a:solidFill>
                  <a:srgbClr val="FFFFFF"/>
                </a:solidFill>
              </a:rPr>
              <a:t>)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smtClean="0">
                <a:solidFill>
                  <a:srgbClr val="FFFFFF"/>
                </a:solidFill>
              </a:rPr>
              <a:t>и 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smtClean="0">
                <a:solidFill>
                  <a:srgbClr val="FFFFFF"/>
                </a:solidFill>
              </a:rPr>
              <a:t>инвестиционного проекта </a:t>
            </a:r>
            <a:r>
              <a:rPr lang="ru-RU" altLang="ru-RU" sz="4000" b="1" kern="1200" dirty="0">
                <a:solidFill>
                  <a:srgbClr val="FFFFFF"/>
                </a:solidFill>
              </a:rPr>
              <a:t>(</a:t>
            </a:r>
            <a:r>
              <a:rPr lang="ru-RU" altLang="ru-RU" sz="4000" b="1" kern="1200" dirty="0" smtClean="0">
                <a:solidFill>
                  <a:srgbClr val="FFFFFF"/>
                </a:solidFill>
              </a:rPr>
              <a:t>ИП)</a:t>
            </a:r>
            <a:endParaRPr lang="ru-RU" altLang="ru-RU" sz="40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5" descr="http://c.fastcompany.net/multisite_files/fastcompany/imagecache/620x350/poster/2014/05/3030145-poster-p-shutterstock145281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3" y="4329953"/>
            <a:ext cx="4361667" cy="25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233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err="1" smtClean="0">
                <a:solidFill>
                  <a:srgbClr val="FFFFFF"/>
                </a:solidFill>
              </a:rPr>
              <a:t>Стейкхолдер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943" y="1100328"/>
            <a:ext cx="859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Стейкхо́лдер</a:t>
            </a:r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(</a:t>
            </a:r>
            <a:r>
              <a:rPr lang="ru-RU" sz="2400" b="1" dirty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3" tooltip="Английский язык"/>
              </a:rPr>
              <a:t>англ.</a:t>
            </a:r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sz="2400" b="1" i="1" dirty="0" err="1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stákeholder</a:t>
            </a:r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 заинтересованная сторона, причастная сторона — физическое лицо или организация, имеющая права, долю, требования или интересы относительно </a:t>
            </a:r>
            <a:r>
              <a:rPr lang="ru-RU" sz="2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системы или </a:t>
            </a:r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её свойств, удовлетворяющих их потребностям и </a:t>
            </a:r>
            <a:r>
              <a:rPr lang="ru-RU" sz="2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ожиданиям.</a:t>
            </a:r>
            <a:endParaRPr lang="ru-RU" sz="2400" b="1" dirty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532" y="3078185"/>
            <a:ext cx="8597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лицо, команда, организация или их классы, имеющие интерес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системе</a:t>
            </a:r>
            <a:r>
              <a:rPr lang="ru-RU" sz="2400" b="1" kern="120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083" y="4019755"/>
            <a:ext cx="859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Физическое лицо, группа лиц или организация, которые могут влиять на систему или на которых может повлиять система </a:t>
            </a:r>
            <a:r>
              <a:rPr lang="ru-RU" sz="2400" b="1" kern="120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(</a:t>
            </a:r>
            <a:r>
              <a:rPr lang="ru-RU" sz="2400" i="1" kern="1200" dirty="0">
                <a:solidFill>
                  <a:srgbClr val="252525"/>
                </a:solidFill>
                <a:latin typeface="Arial" panose="020B0604020202020204" pitchFamily="34" charset="0"/>
                <a:ea typeface="+mn-ea"/>
              </a:rPr>
              <a:t>Википедия</a:t>
            </a:r>
            <a:r>
              <a:rPr lang="ru-RU" sz="2400" b="1" kern="120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)</a:t>
            </a:r>
            <a:r>
              <a:rPr lang="en-US" sz="2400" b="1" kern="120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.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endParaRPr lang="ru-RU" sz="2400" b="1" kern="1200" dirty="0" smtClean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082" y="5186415"/>
            <a:ext cx="859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Лицо, группа или организация, которая может влиять, на которую могут повлиять или которая может воспринимать себя подвергнутой влиянию решения, операции или результата </a:t>
            </a:r>
            <a:r>
              <a:rPr lang="ru-RU" sz="2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проекта (</a:t>
            </a:r>
            <a:r>
              <a:rPr lang="en-US" sz="2400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PMBoK</a:t>
            </a:r>
            <a:r>
              <a:rPr lang="en-US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sz="2400" b="1" kern="1200" dirty="0" smtClean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5010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err="1" smtClean="0">
                <a:solidFill>
                  <a:srgbClr val="FFFFFF"/>
                </a:solidFill>
              </a:rPr>
              <a:t>Стейкхолдеры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 инновационной разработки (ИР)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847" y="1280564"/>
            <a:ext cx="85971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Стейкхолдеры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инновационной разработки (ИР) –  субъекты (физические и юридические лица, группы лиц, государственные, коммерческие и общественные структуры, общество в целом и  отдельные социальные группы и слои населения), которые имеют отношение к процессу создания и результату реализации инновационной  разработки, в том числе те, чьи интересы и потребности могут быть затронуты инновационной разработкой, и те, кто может оказать влияние на процесс её реализации.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847" y="5066216"/>
            <a:ext cx="859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Стейкхолдеров</a:t>
            </a:r>
            <a:r>
              <a:rPr lang="ru-RU" sz="2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всегда на одного больше, чем вы знаете, а те, которых вы знаете, имеют минимум на одну потребность больше, чем вам сейчас известно</a:t>
            </a:r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0066FF"/>
                </a:solidFill>
              </a:rPr>
              <a:t>Tom </a:t>
            </a:r>
            <a:r>
              <a:rPr lang="en-US" sz="2400" dirty="0" err="1" smtClean="0">
                <a:solidFill>
                  <a:srgbClr val="0066FF"/>
                </a:solidFill>
              </a:rPr>
              <a:t>Gilb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69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err="1" smtClean="0">
                <a:solidFill>
                  <a:srgbClr val="FFFFFF"/>
                </a:solidFill>
              </a:rPr>
              <a:t>Стейкхолдеры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 инвестиционного проекта (ИП)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918" y="1637804"/>
            <a:ext cx="8390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К </a:t>
            </a:r>
            <a:r>
              <a:rPr lang="ru-RU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стейкхолдерам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инвестиционного проекта (ИП) прежде всего относятся субъекты, имеющие финансовые интересы при его (ИП) реализации, например,   исполнители, получатели выгод разного рода (коммерческих, налоговых, бюджетных и др.) и инвесторы. </a:t>
            </a:r>
          </a:p>
          <a:p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2" y="3881716"/>
            <a:ext cx="2976283" cy="29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668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2016063"/>
            <a:ext cx="9076267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как характеристика соответствия результатов и затрат</a:t>
            </a:r>
            <a:endParaRPr lang="ru-RU" altLang="ru-RU" sz="4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3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previews.123rf.com/images/yuliaglam/yuliaglam1202/yuliaglam120200187/12358016-Vector-illustration-of-justice-scales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6" y="4155329"/>
            <a:ext cx="3074892" cy="27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2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Признаки инновации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989" y="1930511"/>
            <a:ext cx="8399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indent="-838200">
              <a:defRPr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Новизна;  </a:t>
            </a:r>
            <a:b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</a:t>
            </a:r>
            <a:r>
              <a:rPr lang="ru-RU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Реализуемость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  <a:b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</a:t>
            </a:r>
            <a:r>
              <a:rPr lang="ru-RU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Востребованность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endParaRPr lang="en-US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989" y="4045241"/>
            <a:ext cx="8328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Признак коммерческой инновации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возможность получения дополнительного дохода за счёт использования  преимуществ монополиста (рыночной власти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2609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Характеристики инновации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245" y="1304347"/>
            <a:ext cx="8319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Новизна и защищенность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(в т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ч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за счёт права интеллектуальной собственности) от возможности реализации инновации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конкурентами.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242" y="4537239"/>
            <a:ext cx="8319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12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Эффективность инновации </a:t>
            </a:r>
            <a:r>
              <a:rPr lang="ru-RU" sz="24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(включая эффективное время действия  инновации,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срок её реализуемости, </a:t>
            </a:r>
            <a:r>
              <a:rPr lang="ru-RU" sz="24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её коммерческий эффект)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2" y="2721193"/>
            <a:ext cx="8319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Уровень востребованности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результата инновации: на мировом рынке,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на российском рынке,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на региональном рынке, на локальном рынке,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у конкретного потребителя (заказчика)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243" y="6014198"/>
            <a:ext cx="8319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Уровень </a:t>
            </a:r>
            <a:r>
              <a:rPr lang="ru-RU" sz="24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заинтересованности </a:t>
            </a:r>
            <a:r>
              <a:rPr lang="ru-RU" sz="2400" b="1" kern="1200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стейкхолдеров</a:t>
            </a: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4960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Характеристики коммерческой инновации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095724"/>
            <a:ext cx="84895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Сроки </a:t>
            </a:r>
            <a:r>
              <a:rPr lang="ru-RU" sz="2400" b="1" kern="12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 длительность получения  коммерческого </a:t>
            </a:r>
            <a:r>
              <a:rPr lang="ru-RU" sz="24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эффекта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, определяемые: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сроком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выхода продукции на внешний и внутренний рынок,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длительностью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инвестиционного цикла,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сроком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выхода инновации на проектную мощность,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сроком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окупаемости инновационного проекта,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периодом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защищенности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инновации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от использования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конкурентами;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4171889"/>
            <a:ext cx="8489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Характеристики инвестиционной эффективности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(показатели инвестиционной эффективности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):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чистый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дисконтированный доход (NPV),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индекс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прибыльности (PI),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внутренняя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норма прибыли (IRR), 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период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окупаемости (ВР</a:t>
            </a:r>
            <a:r>
              <a:rPr lang="ru-RU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 наличный 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денежный поток (</a:t>
            </a:r>
            <a:r>
              <a:rPr lang="ru-RU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Cash-Flow</a:t>
            </a: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5980511"/>
            <a:ext cx="848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1200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Уровень коммерческой заинтересованности </a:t>
            </a:r>
            <a:r>
              <a:rPr lang="ru-RU" sz="2400" b="1" kern="1200" cap="all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стейкхолдеров</a:t>
            </a:r>
            <a:r>
              <a:rPr lang="ru-RU" sz="2400" b="1" kern="1200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;</a:t>
            </a:r>
            <a:r>
              <a:rPr lang="ru-RU" sz="20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endParaRPr lang="ru-RU" sz="2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373014"/>
            <a:ext cx="8319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Характеристики рынка </a:t>
            </a:r>
            <a:r>
              <a:rPr lang="ru-RU" sz="2400" b="1" kern="12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коммерческой инновации</a:t>
            </a: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924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Эффективность инвестиционного проекта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72" y="2111350"/>
            <a:ext cx="853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ЭФФЕКТИВНОСТЬ ИНВЕСТИЦИОННОГО ПРОЕКТА – </a:t>
            </a:r>
            <a:r>
              <a:rPr lang="ru-RU" sz="24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категория,отражающая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соответствие проекта целям и интересам его участников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272" y="3959720"/>
            <a:ext cx="853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РЕКОМЕНДУЕТСЯ ОЦЕНИВАТЬ СЛЕДУЮЩИЕ 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ВИДЫ </a:t>
            </a:r>
            <a:endParaRPr lang="ru-RU" sz="2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marL="268288" lvl="0" indent="-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ЭФФЕКТИВНОСТИ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: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эффективность проекта в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целом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;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эффективность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участия в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проекте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45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инвестиционной эффективности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72" y="1183167"/>
            <a:ext cx="853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Осуществление эффективных проектов увеличивает поступающий в распоряжение общества внутренний валовой продукт (ВВП), который затем делится между участвующими в проекте субъектами (фирмами – акционерами и работниками, банками, бюджетами разных уровней и пр.). Поступлениями и затратами этих субъектов определяются различные виды эффективности инвестиционного 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проекта.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272" y="4694825"/>
            <a:ext cx="853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Степень </a:t>
            </a:r>
            <a:r>
              <a:rPr lang="ru-RU" altLang="ru-RU" sz="2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инновационности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проекта может быть измерена величиной добавленной стоимости и «удельной стоимостью» продукции (услуги), производимой по данному проекту</a:t>
            </a:r>
            <a:endParaRPr lang="en-US" alt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10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390144"/>
            <a:ext cx="9144000" cy="697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лекции (презентации)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35" y="1273101"/>
            <a:ext cx="8895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+mn-lt"/>
              </a:rPr>
              <a:t>Критерии оценки эффективности инновационной </a:t>
            </a:r>
            <a:r>
              <a:rPr lang="ru-RU" sz="2400" b="1" dirty="0" smtClean="0">
                <a:latin typeface="+mn-lt"/>
              </a:rPr>
              <a:t>разработки (ИР)</a:t>
            </a:r>
            <a:r>
              <a:rPr lang="ru-RU" altLang="ru-RU" sz="2400" b="1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Научно-технические решения (НТР), инновационные разработки (ИР) </a:t>
            </a:r>
            <a:r>
              <a:rPr lang="ru-RU" altLang="ru-RU" sz="2400" b="1" kern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</a:t>
            </a:r>
            <a:r>
              <a:rPr lang="ru-RU" altLang="ru-RU" sz="2400" b="1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инвестиционные проекты (ИП);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err="1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Стейкхолдеры</a:t>
            </a:r>
            <a:r>
              <a:rPr lang="ru-RU" altLang="ru-RU" sz="2400" b="1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 ИР и ИП</a:t>
            </a:r>
            <a:r>
              <a:rPr lang="ru-RU" altLang="ru-RU" sz="2400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; </a:t>
            </a:r>
            <a:endParaRPr lang="ru-RU" altLang="ru-RU" sz="2400" kern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как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соответствия результатов и </a:t>
            </a: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затрат;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Энергетический критерий эффективности;</a:t>
            </a:r>
          </a:p>
        </p:txBody>
      </p:sp>
    </p:spTree>
    <p:extLst>
      <p:ext uri="{BB962C8B-B14F-4D97-AF65-F5344CB8AC3E}">
        <p14:creationId xmlns:p14="http://schemas.microsoft.com/office/powerpoint/2010/main" val="172034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инвестиционной эффективности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72" y="1130168"/>
            <a:ext cx="8538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Под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инвестициями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обычно понимают поток вложенных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ресурсов (финансовых средств и капитальных вложений),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отвлеченных с определенной целью от непосредственного потребления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273" y="3111499"/>
            <a:ext cx="853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Среди инвестиций выделяют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финансовые инвестиции,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капиталообразующие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(реальные) инвестиции.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272" y="4640331"/>
            <a:ext cx="8538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6894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инвестиционной эффективности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37" y="1874238"/>
            <a:ext cx="8538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ЭФФЕКТИВНОСТЬ ПРОЕКТА В ЦЕЛОМ оценивается с целью определения потенциальной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привлекательности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проекта для возможных участников и поисков источников финансирования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.</a:t>
            </a:r>
          </a:p>
          <a:p>
            <a:pPr marL="187325" lvl="0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Она включает в себя: </a:t>
            </a:r>
            <a:endPara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общественную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(социально-экономическую) эффективность проекта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коммерческую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эффективность 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проекта.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38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инвестиционной эффективности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37" y="1874238"/>
            <a:ext cx="8538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ЭФФЕКТИВНОСТЬ ПРОЕКТА В ЦЕЛОМ оценивается с целью определения потенциальной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привлекательности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проекта для возможных участников и поисков источников финансирования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.</a:t>
            </a:r>
          </a:p>
          <a:p>
            <a:pPr marL="187325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/>
            </a:r>
            <a:b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</a:b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Она включает в себя: </a:t>
            </a: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общественную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(социально-экономическую) эффективность проекта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коммерческую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эффективность </a:t>
            </a:r>
            <a:b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</a:b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проекта.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6790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251012"/>
            <a:ext cx="9144000" cy="836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Эффективность участия 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инвестиционном проекте </a:t>
            </a:r>
            <a:r>
              <a:rPr lang="ru-RU" sz="28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167" y="1542544"/>
            <a:ext cx="8538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определяется с целью проверки реализуемости 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инвестиционного проекта и заинтересованности в нем всех его участников. 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предприятий;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инвестирования в акции (акционеров);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структур более высокого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уровня, 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том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числе с </a:t>
            </a:r>
          </a:p>
          <a:p>
            <a:pPr marL="187325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    точки зрения :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региональной 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народнохозяйственной 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для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 РФ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эффективности;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отраслевой эффективности;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эффективности для ФПГ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, объединений </a:t>
            </a:r>
            <a:endParaRPr lang="ru-RU" alt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187325" indent="-1873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   предприятий 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холдинговых структур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;</a:t>
            </a:r>
            <a:b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бюджетной эффективности </a:t>
            </a: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ИП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7743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Эффективность инвестиционного проекта </a:t>
            </a:r>
            <a:r>
              <a:rPr lang="ru-RU" sz="28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167" y="1542544"/>
            <a:ext cx="853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РЕЗУЛЬТАТЫ </a:t>
            </a:r>
            <a:endPara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экономические и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внеэкономические)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ЗАТРАТЫ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всех видов: единовременные, текущие и т.д.)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ЭФФЕКТ, </a:t>
            </a:r>
            <a:endPara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понимаемый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далее как разность оценок совокупных результатов и совокупных затрат.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121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Эффективность инвестиционного проекта </a:t>
            </a:r>
            <a:r>
              <a:rPr lang="ru-RU" sz="28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124" y="2430049"/>
            <a:ext cx="8538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ЭФФЕКТИВНОСТЬ – это синтетическая категория, используемая </a:t>
            </a:r>
            <a:endPara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marL="358775" lvl="0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широком смысле как характеристика соответствия результатов и затрат, их совокупной отдачи; </a:t>
            </a:r>
            <a:endPara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marL="358775" lvl="0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узком – как отношение оценок результатов и затрат.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44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Эффективность инвестиционного проекта </a:t>
            </a:r>
            <a:r>
              <a:rPr lang="ru-RU" sz="28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124" y="2430049"/>
            <a:ext cx="8538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ЭФФЕКТИВНОСТЬ – это синтетическая категория, используемая </a:t>
            </a: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в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широком смысле как характеристика соответствия результатов и затрат, их совокупной отдачи; </a:t>
            </a: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в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узком – как отношение оценок результатов и затрат.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5162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Эффективность инвестиционного проекта </a:t>
            </a:r>
            <a:r>
              <a:rPr lang="ru-RU" sz="28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124" y="2430049"/>
            <a:ext cx="8538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ЭФФЕКТИВНОСТЬ – это синтетическая категория, используемая </a:t>
            </a: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в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широком смысле как характеристика соответствия результатов и затрат, их совокупной отдачи; </a:t>
            </a: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в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узком – как отношение оценок результатов и затрат.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40328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1" y="1632088"/>
            <a:ext cx="9144000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>
                <a:solidFill>
                  <a:srgbClr val="FFFFFF"/>
                </a:solidFill>
              </a:rPr>
              <a:t>Энергетический </a:t>
            </a:r>
            <a:endParaRPr lang="ru-RU" altLang="ru-RU" sz="4000" b="1" kern="1200" dirty="0" smtClean="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smtClean="0">
                <a:solidFill>
                  <a:srgbClr val="FFFFFF"/>
                </a:solidFill>
              </a:rPr>
              <a:t>критерий </a:t>
            </a:r>
            <a:r>
              <a:rPr lang="ru-RU" altLang="ru-RU" sz="4000" b="1" kern="1200" dirty="0">
                <a:solidFill>
                  <a:srgbClr val="FFFFFF"/>
                </a:solidFill>
              </a:rPr>
              <a:t>эффективности </a:t>
            </a:r>
            <a:r>
              <a:rPr lang="ru-RU" altLang="ru-RU" sz="4000" b="1" kern="1200" dirty="0" smtClean="0">
                <a:solidFill>
                  <a:srgbClr val="FFFFFF"/>
                </a:solidFill>
              </a:rPr>
              <a:t>объекта инновационной разработки</a:t>
            </a:r>
            <a:endParaRPr lang="ru-RU" altLang="ru-RU" sz="40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5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nak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4326569"/>
            <a:ext cx="2133601" cy="25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762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306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Универсальный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энергетический критерий эффективности объекта ИР</a:t>
            </a:r>
            <a:endParaRPr lang="ru-RU" sz="26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24117" y="1471426"/>
            <a:ext cx="8672233" cy="12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рассмотрения технологий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функционирования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стройств и систем, а также  направлений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эволюции развивающихся  систем с точки зрения физики</a:t>
            </a:r>
          </a:p>
          <a:p>
            <a:pPr indent="0" algn="just"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8825" y="3322638"/>
            <a:ext cx="3171825" cy="1106487"/>
          </a:xfrm>
          <a:prstGeom prst="ellipse">
            <a:avLst/>
          </a:prstGeom>
          <a:solidFill>
            <a:srgbClr val="0066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Потоки энергии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5795963" y="3308350"/>
            <a:ext cx="2787650" cy="1208088"/>
          </a:xfrm>
          <a:prstGeom prst="ellipse">
            <a:avLst/>
          </a:prstGeom>
          <a:solidFill>
            <a:srgbClr val="0066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Потоки информации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3303588" y="5445125"/>
            <a:ext cx="3171825" cy="1106488"/>
          </a:xfrm>
          <a:prstGeom prst="ellipse">
            <a:avLst/>
          </a:prstGeom>
          <a:solidFill>
            <a:srgbClr val="0066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Потоки вещества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346575" y="3563938"/>
            <a:ext cx="1230313" cy="584200"/>
          </a:xfrm>
          <a:prstGeom prst="leftRightArrow">
            <a:avLst/>
          </a:prstGeom>
          <a:solidFill>
            <a:srgbClr val="8DC6FF">
              <a:lumMod val="50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F6F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8903646">
            <a:off x="5562600" y="4683125"/>
            <a:ext cx="1230313" cy="584200"/>
          </a:xfrm>
          <a:prstGeom prst="leftRightArrow">
            <a:avLst/>
          </a:prstGeom>
          <a:solidFill>
            <a:srgbClr val="8DC6FF">
              <a:lumMod val="50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F6F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3706020">
            <a:off x="3314700" y="4583113"/>
            <a:ext cx="1231900" cy="584200"/>
          </a:xfrm>
          <a:prstGeom prst="leftRightArrow">
            <a:avLst/>
          </a:prstGeom>
          <a:solidFill>
            <a:srgbClr val="8DC6FF">
              <a:lumMod val="50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F6F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97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390144"/>
            <a:ext cx="9144000" cy="697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лекции (презентации)</a:t>
            </a:r>
            <a:endParaRPr lang="ru-RU" sz="2800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96" y="1225689"/>
            <a:ext cx="8913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b="1" dirty="0"/>
              <a:t>Критерии оценки эффективности инновационной </a:t>
            </a:r>
            <a:r>
              <a:rPr lang="ru-RU" sz="2400" b="1" dirty="0" smtClean="0"/>
              <a:t>разработки (ИР)</a:t>
            </a: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Экономический критерий эффективности;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400" b="1" dirty="0" smtClean="0">
                <a:ea typeface="Times New Roman" panose="02020603050405020304" pitchFamily="18" charset="0"/>
              </a:rPr>
              <a:t>Производственно-технологическая матрица (ПТМ) и инновационный потенциал;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400" b="1" dirty="0" smtClean="0">
                <a:ea typeface="Times New Roman" panose="02020603050405020304" pitchFamily="18" charset="0"/>
              </a:rPr>
              <a:t>Возможность </a:t>
            </a:r>
            <a:r>
              <a:rPr lang="ru-RU" sz="2400" b="1" dirty="0">
                <a:ea typeface="Times New Roman" panose="02020603050405020304" pitchFamily="18" charset="0"/>
              </a:rPr>
              <a:t>выявления ключевых </a:t>
            </a:r>
            <a:r>
              <a:rPr lang="ru-RU" sz="2400" b="1" dirty="0" smtClean="0">
                <a:ea typeface="Times New Roman" panose="02020603050405020304" pitchFamily="18" charset="0"/>
              </a:rPr>
              <a:t>этапов</a:t>
            </a:r>
            <a:r>
              <a:rPr lang="ru-RU" sz="2400" b="1" dirty="0">
                <a:ea typeface="Times New Roman" panose="02020603050405020304" pitchFamily="18" charset="0"/>
              </a:rPr>
              <a:t>, </a:t>
            </a:r>
            <a:r>
              <a:rPr lang="ru-RU" sz="2400" b="1" dirty="0" smtClean="0">
                <a:ea typeface="Times New Roman" panose="02020603050405020304" pitchFamily="18" charset="0"/>
              </a:rPr>
              <a:t>для инновационных научно-технологических решений</a:t>
            </a: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Научно-техническая составляющая и бизнес-схема ИР;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Гармония (сбалансированность) проекта как критерий его эффективности.</a:t>
            </a:r>
            <a:endParaRPr lang="ru-RU" sz="16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6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306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Универсальный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энергетический критерий эффективности объекта ИР</a:t>
            </a:r>
            <a:endParaRPr lang="ru-RU" sz="26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24117" y="1471425"/>
            <a:ext cx="86722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just"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Это отношение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общего полезного эффекта,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(например, для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источников света – общий световой поток в заданном спектральном диапазоне, произведённый за всё время эксплуатации, если необходимо, скорректированный на спектр действия, например, в соответствии с кривой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видности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для источников видимого излучения) к общим энергетическим затратам за весь жизненный цикл изделия, включая полный производственный цикл, период эксплуатации, учитывая внешние экологические издержки и затраты на утилизацию.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406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306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Универсальный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FFFFFF"/>
                </a:solidFill>
                <a:ea typeface="+mj-ea"/>
              </a:rPr>
              <a:t>энергетический критерий эффективности объекта ИР</a:t>
            </a:r>
            <a:endParaRPr lang="ru-RU" sz="26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24117" y="1471425"/>
            <a:ext cx="86722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Универсальный энергетический критерий эффективности объекта инновационной разработки модифицируется в экономический критерий при замене энергетических затрат на денежные.</a:t>
            </a:r>
          </a:p>
          <a:p>
            <a:pPr indent="0">
              <a:spcAft>
                <a:spcPts val="0"/>
              </a:spcAft>
              <a:buFontTx/>
              <a:buNone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Выбор для использования той или иной модификации критерия эффективности обусловлен наличием доступных данных для проведения оценок  и постановкой задачи анализа.</a:t>
            </a:r>
          </a:p>
          <a:p>
            <a:pPr indent="0">
              <a:spcAft>
                <a:spcPts val="0"/>
              </a:spcAft>
              <a:buFontTx/>
              <a:buNone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41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2016063"/>
            <a:ext cx="9076267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>
                <a:solidFill>
                  <a:schemeClr val="bg1"/>
                </a:solidFill>
              </a:rPr>
              <a:t>Экономический </a:t>
            </a:r>
            <a:endParaRPr lang="ru-RU" altLang="ru-RU" sz="4000" b="1" kern="1200" dirty="0" smtClean="0">
              <a:solidFill>
                <a:schemeClr val="bg1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4000" b="1" kern="1200" dirty="0" smtClean="0">
                <a:solidFill>
                  <a:schemeClr val="bg1"/>
                </a:solidFill>
              </a:rPr>
              <a:t>критерий эффективности инновационной разработки (ИР)</a:t>
            </a:r>
            <a:endParaRPr lang="ru-RU" altLang="ru-RU" sz="4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4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img.joinfo.ua/i/2015/07/55994443a048b_3-fortu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14" y="4282031"/>
            <a:ext cx="4356286" cy="26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цветок, девчачье, счастье, счастливые, горячие, любовь, небо, ле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14" y="4282031"/>
            <a:ext cx="653862" cy="7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39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объекта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265" y="1630612"/>
            <a:ext cx="8314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Экономическая эффективность технического объекта (устройства или технологии) –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это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отношение интегрального полезного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эффекта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от его использования 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денежным затратам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на создание,  эксплуатацию и утилизацию этого объекта 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учётом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их дисконтирования во времени.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265" y="4206310"/>
            <a:ext cx="8314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Пример оценка эффективности источников света общего назначения 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9" y="5037307"/>
            <a:ext cx="8314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Бугаев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А.С., Киреев В.Б.,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Шешин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Е.П., Колодяжный А.Ю.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Катодолюминесцентные источники света (современное состояние и перспективы) // Успехи физических наук 2015. Т. 185, С. 853 – 883.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7087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объекта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265" y="1133756"/>
            <a:ext cx="8314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Экономическая эффективность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любого объекта,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 том числе и любого физического прибора, должна определяться либо с точки зрения его потребителя, либо общества в целом.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265" y="2749342"/>
            <a:ext cx="83147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Эти подходы являются эквивалентными только в том случае, когда с помощью правовых и организационных решений все издержки, связанные с использованием оцениваемого товара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(производством, введением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 эксплуатацию, самой эксплуатацией и утилизацией товара, отслужившего свой срок), отнесены к издержкам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потребителя.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Необходим также учёт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того, что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все расходы, включая производство, установку, эксплуатацию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и утилизацию изделий распределены во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времени.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4349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источников света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77" y="123236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Интегральный критерий </a:t>
            </a:r>
            <a:r>
              <a:rPr lang="ru-RU" alt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экономической эффективности источников света общего назначения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106838"/>
              </p:ext>
            </p:extLst>
          </p:nvPr>
        </p:nvGraphicFramePr>
        <p:xfrm>
          <a:off x="2717707" y="2207903"/>
          <a:ext cx="398303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304536" imgH="266469" progId="Equation.DSMT4">
                  <p:embed/>
                </p:oleObj>
              </mc:Choice>
              <mc:Fallback>
                <p:oleObj name="Equation" r:id="rId4" imgW="304536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707" y="2207903"/>
                        <a:ext cx="3983037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5742" y="5418439"/>
            <a:ext cx="7001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(размерность: лм</a:t>
            </a:r>
            <a:r>
              <a:rPr lang="ru-RU" altLang="ru-RU" sz="2400" b="1" kern="1200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час на денежную единицу)</a:t>
            </a:r>
          </a:p>
        </p:txBody>
      </p:sp>
    </p:spTree>
    <p:extLst>
      <p:ext uri="{BB962C8B-B14F-4D97-AF65-F5344CB8AC3E}">
        <p14:creationId xmlns:p14="http://schemas.microsoft.com/office/powerpoint/2010/main" val="23466487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источников света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77" y="123236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Интегральный критерий </a:t>
            </a:r>
            <a:r>
              <a:rPr lang="ru-RU" alt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экономической эффективности источников света общего назначения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aphicFrame>
        <p:nvGraphicFramePr>
          <p:cNvPr id="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91389"/>
              </p:ext>
            </p:extLst>
          </p:nvPr>
        </p:nvGraphicFramePr>
        <p:xfrm>
          <a:off x="1547082" y="2699859"/>
          <a:ext cx="6503987" cy="19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1905000" imgH="736600" progId="Equation.DSMT4">
                  <p:embed/>
                </p:oleObj>
              </mc:Choice>
              <mc:Fallback>
                <p:oleObj name="Equation" r:id="rId4" imgW="19050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082" y="2699859"/>
                        <a:ext cx="6503987" cy="19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0170" y="4820292"/>
            <a:ext cx="8633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kern="12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2400" b="1" i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затраты на производство</a:t>
            </a: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ресурс работы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P</a:t>
            </a:r>
            <a:r>
              <a:rPr lang="en-US" sz="24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el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цена электроэнергии</a:t>
            </a: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 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световая отдача</a:t>
            </a: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световой поток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                    </a:t>
            </a:r>
            <a:r>
              <a:rPr kumimoji="0" lang="en-US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параметр дисконта</a:t>
            </a: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4243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источников света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714" y="1690808"/>
            <a:ext cx="8633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4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параметр дисконта объединяет в единый показатель и отражает динамику изменения цены электроэнергии, динамику её потребления. (ориентировочно наиболее вероятный диапазон значений от 2 до 10)</a:t>
            </a:r>
          </a:p>
        </p:txBody>
      </p:sp>
      <p:graphicFrame>
        <p:nvGraphicFramePr>
          <p:cNvPr id="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46422"/>
              </p:ext>
            </p:extLst>
          </p:nvPr>
        </p:nvGraphicFramePr>
        <p:xfrm>
          <a:off x="4345535" y="1087072"/>
          <a:ext cx="925713" cy="69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228501" imgH="203112" progId="Equation.DSMT4">
                  <p:embed/>
                </p:oleObj>
              </mc:Choice>
              <mc:Fallback>
                <p:oleObj name="Equation" r:id="rId4" imgW="22850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35" y="1087072"/>
                        <a:ext cx="925713" cy="699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24971"/>
              </p:ext>
            </p:extLst>
          </p:nvPr>
        </p:nvGraphicFramePr>
        <p:xfrm>
          <a:off x="305802" y="3178048"/>
          <a:ext cx="8672513" cy="234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4406900" imgH="1371600" progId="Equation.DSMT4">
                  <p:embed/>
                </p:oleObj>
              </mc:Choice>
              <mc:Fallback>
                <p:oleObj name="Equation" r:id="rId6" imgW="44069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02" y="3178048"/>
                        <a:ext cx="8672513" cy="2344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801" y="5616648"/>
            <a:ext cx="867251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 –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число месяцев реальной работы лампы;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 –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коэффициент дисконтирования за месяц</a:t>
            </a:r>
          </a:p>
        </p:txBody>
      </p:sp>
    </p:spTree>
    <p:extLst>
      <p:ext uri="{BB962C8B-B14F-4D97-AF65-F5344CB8AC3E}">
        <p14:creationId xmlns:p14="http://schemas.microsoft.com/office/powerpoint/2010/main" val="2705626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источников света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4022" y="1182219"/>
            <a:ext cx="5316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4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лабораторного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образца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катодолюминесцентной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лампы,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разработанной в МФТИ</a:t>
            </a: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2" descr="DSC018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7715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144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200" dirty="0" smtClean="0">
                <a:solidFill>
                  <a:srgbClr val="FFFFFF"/>
                </a:solidFill>
                <a:latin typeface="Arial" charset="0"/>
                <a:ea typeface="+mn-ea"/>
              </a:rPr>
              <a:t>Экономическая эффективность источников света</a:t>
            </a:r>
            <a:endParaRPr lang="ru-RU" sz="28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3624" y="1088258"/>
            <a:ext cx="531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 smtClean="0"/>
              <a:t>катодолюминесцентная лампа</a:t>
            </a: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82104"/>
              </p:ext>
            </p:extLst>
          </p:nvPr>
        </p:nvGraphicFramePr>
        <p:xfrm>
          <a:off x="2007846" y="1549923"/>
          <a:ext cx="5127625" cy="148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2108200" imgH="787400" progId="Equation.DSMT4">
                  <p:embed/>
                </p:oleObj>
              </mc:Choice>
              <mc:Fallback>
                <p:oleObj name="Equation" r:id="rId4" imgW="21082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846" y="1549923"/>
                        <a:ext cx="5127625" cy="1480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 bwMode="auto">
          <a:xfrm>
            <a:off x="505293" y="2846308"/>
            <a:ext cx="8472487" cy="23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Цена 50 руб., (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0,5): </a:t>
            </a: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срок службы – 50000 часов (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5), </a:t>
            </a: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световая отдача – 50 лм/Вт (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= 0,5), </a:t>
            </a: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цена электроэнергии – 3 руб./кВт</a:t>
            </a:r>
            <a:r>
              <a:rPr lang="ru-RU" altLang="ru-RU" sz="2400" b="1" kern="12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*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час (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= 3),</a:t>
            </a: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принимая  параметр 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en-US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</a:t>
            </a:r>
            <a:r>
              <a:rPr lang="ru-RU" altLang="ru-RU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)= 3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ru-RU" altLang="ru-RU" sz="2400" b="1" kern="1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(Пример анализа влияния различных факторов на эффективность)</a:t>
            </a:r>
          </a:p>
        </p:txBody>
      </p:sp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13097"/>
              </p:ext>
            </p:extLst>
          </p:nvPr>
        </p:nvGraphicFramePr>
        <p:xfrm>
          <a:off x="2526320" y="5956330"/>
          <a:ext cx="2334438" cy="90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6" imgW="723586" imgH="457002" progId="Equation.DSMT4">
                  <p:embed/>
                </p:oleObj>
              </mc:Choice>
              <mc:Fallback>
                <p:oleObj name="Equation" r:id="rId6" imgW="723586" imgH="457002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320" y="5956330"/>
                        <a:ext cx="2334438" cy="90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4470" y="5998392"/>
            <a:ext cx="231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kern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Клм</a:t>
            </a:r>
            <a:r>
              <a:rPr lang="ru-RU" altLang="ru-RU" sz="2400" kern="12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altLang="ru-RU" sz="2400" b="1" kern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час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/руб.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00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1684368"/>
            <a:ext cx="9076267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3600" b="1" kern="1200" dirty="0">
                <a:solidFill>
                  <a:schemeClr val="bg1"/>
                </a:solidFill>
              </a:rPr>
              <a:t>Научно-технические решения (НТР), </a:t>
            </a:r>
            <a:r>
              <a:rPr lang="ru-RU" altLang="ru-RU" sz="4000" b="1" kern="1200" dirty="0">
                <a:solidFill>
                  <a:schemeClr val="bg1"/>
                </a:solidFill>
              </a:rPr>
              <a:t>инновационные разработки (ИР</a:t>
            </a:r>
            <a:r>
              <a:rPr lang="ru-RU" altLang="ru-RU" sz="4000" b="1" kern="1200" dirty="0" smtClean="0">
                <a:solidFill>
                  <a:schemeClr val="bg1"/>
                </a:solidFill>
              </a:rPr>
              <a:t>)</a:t>
            </a:r>
            <a:r>
              <a:rPr lang="ru-RU" altLang="ru-RU" sz="3600" b="1" kern="1200" dirty="0" smtClean="0">
                <a:solidFill>
                  <a:schemeClr val="bg1"/>
                </a:solidFill>
              </a:rPr>
              <a:t>, инвестиционные </a:t>
            </a:r>
            <a:r>
              <a:rPr lang="ru-RU" altLang="ru-RU" sz="3600" b="1" kern="1200" dirty="0">
                <a:solidFill>
                  <a:schemeClr val="bg1"/>
                </a:solidFill>
              </a:rPr>
              <a:t>проекты (</a:t>
            </a:r>
            <a:r>
              <a:rPr lang="ru-RU" altLang="ru-RU" sz="3600" b="1" kern="1200" dirty="0" smtClean="0">
                <a:solidFill>
                  <a:schemeClr val="bg1"/>
                </a:solidFill>
              </a:rPr>
              <a:t>ИП)</a:t>
            </a:r>
            <a:endParaRPr lang="ru-RU" altLang="ru-RU" sz="3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08" y="3872753"/>
            <a:ext cx="4205392" cy="29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215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484094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ea typeface="+mj-ea"/>
                <a:cs typeface="+mj-cs"/>
              </a:rPr>
              <a:t>Рынок источников света</a:t>
            </a:r>
            <a:endParaRPr lang="ru-RU" sz="2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24117" y="1471425"/>
            <a:ext cx="90005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Экономическая эффективность источников света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altLang="ru-RU" sz="2400" b="1" kern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Клм</a:t>
            </a:r>
            <a:r>
              <a:rPr lang="ru-RU" altLang="ru-RU" sz="2400" kern="12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altLang="ru-RU" sz="2400" b="1" kern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час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/руб.)</a:t>
            </a:r>
            <a:endParaRPr lang="ru-RU" sz="1400" dirty="0" smtClean="0">
              <a:solidFill>
                <a:srgbClr val="000000"/>
              </a:solidFill>
              <a:cs typeface="Arial"/>
            </a:endParaRPr>
          </a:p>
          <a:p>
            <a:pPr lvl="0"/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ru-RU" altLang="ru-RU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Лампа накаливания:  				 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Галогенная лампа: 				 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5 - 7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Энергосберегающая лампа: 		 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16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Газоразрядная лампа: 			 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20 - 25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Светодиодный источник света: 		 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35 - 60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Катодолюминесцентная лампа (оценка):  </a:t>
            </a:r>
            <a:r>
              <a:rPr kumimoji="0" lang="en-US" alt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Ef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20 - 60 </a:t>
            </a:r>
          </a:p>
        </p:txBody>
      </p:sp>
    </p:spTree>
    <p:extLst>
      <p:ext uri="{BB962C8B-B14F-4D97-AF65-F5344CB8AC3E}">
        <p14:creationId xmlns:p14="http://schemas.microsoft.com/office/powerpoint/2010/main" val="32805334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25101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Экономическая </a:t>
            </a:r>
            <a:endParaRPr lang="ru-RU" altLang="ru-RU" sz="2800" b="1" kern="1200" dirty="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эффективность 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инновационной 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разработки (ИР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)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24117" y="2922493"/>
            <a:ext cx="9000565" cy="21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экономической эффективностью объекта разработки в сравнении с аналогами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Определяется инвестиционной эффективностью проекта инновационной разработки.</a:t>
            </a:r>
            <a:endParaRPr lang="ru-RU" altLang="ru-RU" sz="1400" b="1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216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1372111"/>
            <a:ext cx="9144000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Производственно-технологическая </a:t>
            </a:r>
            <a:endParaRPr lang="ru-RU" sz="40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матрица </a:t>
            </a:r>
            <a:r>
              <a:rPr lang="ru-RU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(ПТМ) </a:t>
            </a:r>
            <a:endParaRPr lang="ru-RU" sz="40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инновационный потенциал</a:t>
            </a: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;</a:t>
            </a:r>
            <a:endParaRPr lang="ru-RU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6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2016\Изображения и фотография\матрица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6" y="4141694"/>
            <a:ext cx="4446494" cy="2716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56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Производственно-технологическая матрица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 инновационный потенциал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43168" y="1808068"/>
            <a:ext cx="8605558" cy="46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Производственно-технологическая матрица (ПТМ) характеризует взаимную связь продуктов и технологий производства: описывает потоки вещества, свободной энергии и информации между материальными объектами производства и при функционировании соответствующего объекта, в том числе и диссипативные потери при реализации той или иной производственной технологии  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конечном итоге с помощью ПТМ можно определить затраты свободной энергии необходимые для получения соответствующего товара или использования и функционирования заданной технологии с выявлением «узких» мест.</a:t>
            </a:r>
            <a:endParaRPr lang="ru-RU" altLang="ru-RU" sz="1400" b="1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5922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Производственно-технологическая матрица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 инновационный потенциал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производственно-технологической матрицы (ПТМ) на языке  потоков вещества и свободной энергии позволяет выявлять участки матрицы с максимальными потерями свободной энергии (высокого уровня диссипации) – это и есть точки приложения инновационной активности по модификации производственной технологии или перестройке участка ПТМ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Подобный подход может быть реализован в широком масштабе только при соответствующей детализации ПТМ в целом или хотя бы отдельных её фрагментов.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Это создаёт возможность оценивать инновационный потенциал тех или иных инновационных разработок</a:t>
            </a:r>
            <a:endParaRPr lang="ru-RU" altLang="ru-RU" sz="1400" b="1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1534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Производственно-технологическая матрица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 инновационный потенциал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производственно-технологической матрицы (ПТМ) на языке  потоков вещества и свободной энергии позволяет выявлять участки матрицы с максимальными потерями свободной энергии (высокого уровня диссипации) – это и есть точки приложения инновационной активности по модификации производственной технологии или перестройке участка ПТМ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Подобный подход может быть реализован в широком масштабе только при соответствующей детализации ПТМ в целом или хотя бы отдельных её фрагментов.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Это создаёт возможность оценивать инновационный потенциал тех или иных инновационных разработок</a:t>
            </a:r>
            <a:endParaRPr lang="ru-RU" altLang="ru-RU" sz="1400" b="1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562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 smtClean="0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148906" y="1735879"/>
            <a:ext cx="8605558" cy="47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рассмотрении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автокатодного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люминесцентного источника света 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процессами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 их характеристиками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altLang="ru-RU" sz="24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преобразование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электричества от стандартной сети (напряжение 220 В) в источнике питания-преобразователе катодолюминесцентной лампы – КПД источника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питания-преобразователя 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КПД источника питания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преобразователя)</a:t>
            </a:r>
            <a:r>
              <a:rPr lang="ru-RU" sz="2400" dirty="0" smtClean="0"/>
              <a:t>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401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13429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При рассмотрении </a:t>
            </a:r>
            <a:r>
              <a:rPr lang="ru-RU" alt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автокатодного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люминесцентного источника света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процессами и их характеристиками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44500" lvl="0" indent="-444500" algn="just" eaLnBrk="1" fontAlgn="auto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2.-3. преодоление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потенциального барьера на границе раздела катод–вакуум – это энерготраты, равные произведению работы выхода электрона на величину тока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эмиссии;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ускорение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эмитированных из катода электронов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-модулирующем устройстве и фокусировка пучка электронов на аноде и слое люминофора его покрывающем – потери, связанные с тем, что часть электронного пучка не попадает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k</a:t>
            </a:r>
            <a:r>
              <a:rPr lang="en-US" sz="24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2</a:t>
            </a:r>
            <a:r>
              <a:rPr lang="ru-RU" sz="24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– КПД генерации электронного пучка и его фокусировки на аноде);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marL="444500" indent="-444500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	;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3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При рассмотрении </a:t>
            </a:r>
            <a:r>
              <a:rPr lang="ru-RU" alt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автокатодного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люминесцентного источника света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процессами и их характеристиками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44500" indent="-444500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4.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потери энергии электронного пучка при прохождении анода и слоя люминофора, генерация, рассеяние, и поглощение вторичных электронов   в слое люминофора – КПД генерации вторичных электронов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3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КПД генерации возбуждённых электронных состояний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электронным пучком)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718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При рассмотрении </a:t>
            </a:r>
            <a:r>
              <a:rPr lang="ru-RU" alt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автокатодного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люминесцентного источника света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процессами и их характеристиками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4500" lvl="0" indent="-4445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5. генерация квантов света в слое люминофора (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) –  КПД генерации света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k</a:t>
            </a:r>
            <a:r>
              <a:rPr lang="en-US" sz="24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4</a:t>
            </a:r>
            <a:r>
              <a:rPr lang="ru-RU" sz="24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– КПД генерации люминесценции по отношению к энергии возбуждённых электронных состояний люминофора);</a:t>
            </a:r>
          </a:p>
          <a:p>
            <a:pPr marL="722313" lvl="0" indent="-722313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; </a:t>
            </a:r>
          </a:p>
          <a:p>
            <a:pPr marL="722313" lvl="0" indent="-722313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887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Инновация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42" y="1357823"/>
            <a:ext cx="86599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Инновация (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innovation) –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масштабное практическое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воплощение нового знания, применение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практической деятельности позитивных результатов научной, исследовательской и изобретательской  (познавательно-творческой) деятельности, базирующейся на результатах НИОКР или случайных озарениях и смекалке .</a:t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		(</a:t>
            </a:r>
            <a:r>
              <a:rPr lang="ru-RU" sz="2000" b="1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Ляпина</a:t>
            </a:r>
            <a:r>
              <a:rPr lang="ru-RU" sz="20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С.Ю.,  АНХ, РОЭЛ Консалтинг</a:t>
            </a:r>
            <a:r>
              <a:rPr lang="ru-RU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</a:t>
            </a:r>
            <a:endPara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9" y="4872882"/>
            <a:ext cx="2874062" cy="19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13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При рассмотрении </a:t>
            </a:r>
            <a:r>
              <a:rPr lang="ru-RU" alt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автокатодного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люминесцентного источника света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процессами и их характеристиками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2313" indent="-722313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6. потери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светового потока, связанные с поглощением люминесценции в конструктивных элементах лампы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α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доля излучённого люминофором света, используемого для освещения (вышедшего из источника света за вычетом света, т. е. излучённого люминофором за вычетом света, поглощённого конструктивными элементами лампы);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714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>
                <a:solidFill>
                  <a:srgbClr val="FFFFFF"/>
                </a:solidFill>
              </a:rPr>
              <a:t>ПТМ функционирования </a:t>
            </a:r>
            <a:r>
              <a:rPr lang="ru-RU" altLang="ru-RU" sz="2800" b="1" kern="1200" dirty="0" err="1">
                <a:solidFill>
                  <a:srgbClr val="FFFFFF"/>
                </a:solidFill>
              </a:rPr>
              <a:t>автокатодной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 лампы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269221" y="1206489"/>
            <a:ext cx="8605558" cy="54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При рассмотрении </a:t>
            </a:r>
            <a:r>
              <a:rPr lang="ru-RU" alt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автокатодного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люминесцентного источника света 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выявлена важность такого параметра как  светоотдача Е, в свою очередь определяемая следующими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/>
              </a:rPr>
              <a:t>процессами и их характеристиками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r>
              <a:rPr lang="ru-RU" altLang="ru-RU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722313" indent="-722313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– коэффициент пересчёта энергии светового излучения люминесценции в светотехнические единицы интенсивности светового потока, коэффициент, который зависит только от спектральных характеристик источника излучения, и для источников света разного типа, но с одними и теми же спектральными характеристиками представляет собой одну и ту же величину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;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351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1" y="1632088"/>
            <a:ext cx="9144000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Возможность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выявления </a:t>
            </a:r>
            <a:r>
              <a:rPr lang="ru-RU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ключевых этапов, </a:t>
            </a:r>
            <a:endParaRPr lang="ru-RU" sz="40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для поиска инновационных </a:t>
            </a:r>
            <a:r>
              <a:rPr lang="ru-RU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научно-технологических решений</a:t>
            </a: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;</a:t>
            </a:r>
            <a:endParaRPr lang="ru-RU" altLang="ru-RU" sz="2400" b="1" kern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7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21" y="4052421"/>
            <a:ext cx="2805579" cy="280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91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Пример анализа «узких» мест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7593" y="1264022"/>
          <a:ext cx="8783053" cy="154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4" imgW="5422900" imgH="1193800" progId="Equation.DSMT4">
                  <p:embed/>
                </p:oleObj>
              </mc:Choice>
              <mc:Fallback>
                <p:oleObj name="Equation" r:id="rId4" imgW="54229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93" y="1264022"/>
                        <a:ext cx="8783053" cy="1549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4011" y="2813973"/>
            <a:ext cx="8695977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- коэффициент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потерь при выходе излучения из лампы определяется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конструктивными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особенностями источника излучения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 изменяется от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0,3 до 0,9, в идеальном случае приближаясь к значению равному 1</a:t>
            </a:r>
            <a:r>
              <a:rPr lang="ru-RU" sz="2400" dirty="0" smtClean="0">
                <a:ea typeface="Calibri" panose="020F050202020403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коэффициент, определяемый выбором спектра излучения источника света, как правило, составляет величину порядка 0,2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0,5 Для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оценки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</a:t>
            </a: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можно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принять среднее значение данного коэффициента равным 0,3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0,4;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38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Пример анализа «узких» мест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4011" y="1829153"/>
            <a:ext cx="8695977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КПД генерации люминесценции по отношению к генерации возбуждённых электронных состояний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люминофора для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применяемых в настоящее время на практике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достигает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величины 0,2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0,25;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3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– КПД генерации возбуждённых электронных состояний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электронным пучком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может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изменяться в широких пределах, достигая, по нашим оценкам, величины до и даже более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0,9;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14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Пример анализа «узких» мест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263" y="1347890"/>
            <a:ext cx="8695977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коэффициент, соответствующий КПД генерации электронного пучка, может достигать для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автокатодного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источника излучения значения практически равного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1;</a:t>
            </a:r>
          </a:p>
          <a:p>
            <a:pPr algn="just">
              <a:spcAft>
                <a:spcPts val="10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коэффициент снижения светоотдачи за счёт источника-преобразователя может быть оценён в диапазоне 0,7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0,95. 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Узкие места: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КПД генерации люминесценции по отношению к генерации возбуждённых электронных состояний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люминофора,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3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– КПД генерации возбуждённых электронных состояний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катодолюминофора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электронным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пучком.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Здесь имеется инновационный потенциал. </a:t>
            </a:r>
          </a:p>
        </p:txBody>
      </p:sp>
    </p:spTree>
    <p:extLst>
      <p:ext uri="{BB962C8B-B14F-4D97-AF65-F5344CB8AC3E}">
        <p14:creationId xmlns:p14="http://schemas.microsoft.com/office/powerpoint/2010/main" val="1100549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1694329"/>
            <a:ext cx="9144000" cy="7993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4000" b="1" kern="1200" dirty="0" smtClean="0">
                <a:solidFill>
                  <a:schemeClr val="bg1"/>
                </a:solidFill>
              </a:rPr>
              <a:t>Научно-техническая </a:t>
            </a:r>
            <a:r>
              <a:rPr lang="ru-RU" altLang="ru-RU" sz="4000" b="1" kern="1200" dirty="0">
                <a:solidFill>
                  <a:schemeClr val="bg1"/>
                </a:solidFill>
              </a:rPr>
              <a:t>составляющая и бизнес-схема </a:t>
            </a:r>
            <a:r>
              <a:rPr lang="ru-RU" altLang="ru-RU" sz="4000" b="1" kern="1200" dirty="0" smtClean="0">
                <a:solidFill>
                  <a:schemeClr val="bg1"/>
                </a:solidFill>
              </a:rPr>
              <a:t>инновационной разработки (ИР)</a:t>
            </a: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; </a:t>
            </a:r>
            <a:endParaRPr lang="ru-RU" altLang="ru-RU" sz="2400" b="1" kern="1200" dirty="0">
              <a:solidFill>
                <a:srgbClr val="EEECE1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sz="2400" b="1" kern="1200" dirty="0" smtClean="0">
                <a:solidFill>
                  <a:srgbClr val="EEECE1">
                    <a:lumMod val="25000"/>
                  </a:srgbClr>
                </a:solidFill>
              </a:rPr>
              <a:t>.</a:t>
            </a:r>
            <a:endParaRPr lang="ru-RU" sz="16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8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29936" r="1201" b="24873"/>
          <a:stretch>
            <a:fillRect/>
          </a:stretch>
        </p:blipFill>
        <p:spPr bwMode="auto">
          <a:xfrm>
            <a:off x="2018797" y="4428565"/>
            <a:ext cx="7125204" cy="242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58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Примеры вариативности бизнес схем ИР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263" y="1347890"/>
            <a:ext cx="8695977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Выбор технологической разработки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вариативен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): самостоятельная, частично по заказу, в кооперации с партнёрами.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Патенты – Лицензии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(возможны варианты)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Разработка материала катода и технологии его обработки, разработка люминофоров, конструкций и т.д.) 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Создание собственного производства полного цикла.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Создание производства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катодо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-модулирующего узла и аутсорсинг производства комплектующих и сборочного производства.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Вариации аутсорсинга и собственного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945761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1766559"/>
            <a:ext cx="9144000" cy="1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4000" b="1" kern="1200" dirty="0" smtClean="0">
                <a:solidFill>
                  <a:schemeClr val="bg1"/>
                </a:solidFill>
              </a:rPr>
              <a:t>Гармония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4000" b="1" kern="1200" dirty="0" smtClean="0">
                <a:solidFill>
                  <a:schemeClr val="bg1"/>
                </a:solidFill>
              </a:rPr>
              <a:t>(</a:t>
            </a:r>
            <a:r>
              <a:rPr lang="ru-RU" altLang="ru-RU" sz="4000" b="1" kern="1200" dirty="0">
                <a:solidFill>
                  <a:schemeClr val="bg1"/>
                </a:solidFill>
              </a:rPr>
              <a:t>сбалансированность) проекта </a:t>
            </a:r>
            <a:endParaRPr lang="ru-RU" altLang="ru-RU" sz="4000" b="1" kern="1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4000" b="1" kern="1200" dirty="0" smtClean="0">
                <a:solidFill>
                  <a:schemeClr val="bg1"/>
                </a:solidFill>
              </a:rPr>
              <a:t>как </a:t>
            </a:r>
            <a:r>
              <a:rPr lang="ru-RU" altLang="ru-RU" sz="4000" b="1" kern="1200" dirty="0">
                <a:solidFill>
                  <a:schemeClr val="bg1"/>
                </a:solidFill>
              </a:rPr>
              <a:t>критерий его эффективности.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Shape 167"/>
          <p:cNvSpPr txBox="1"/>
          <p:nvPr/>
        </p:nvSpPr>
        <p:spPr>
          <a:xfrm>
            <a:off x="0" y="5419695"/>
            <a:ext cx="2362200" cy="833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altLang="ru-RU" sz="2400" b="1" dirty="0" smtClean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9 из 9</a:t>
            </a:r>
          </a:p>
          <a:p>
            <a:pPr>
              <a:buClr>
                <a:srgbClr val="FFFFFF"/>
              </a:buClr>
              <a:buSzPct val="25000"/>
            </a:pPr>
            <a:endParaRPr lang="ru-RU" altLang="ru-RU" b="1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6" y="3788457"/>
            <a:ext cx="3110753" cy="30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50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Творческая компонента создания бизнеса  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331" y="1220059"/>
            <a:ext cx="889133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Выбор направления технологической разработки и модели бизнеса  определяет: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разнообразный состав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стейкхолдеров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;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необходимость создания команд различного состава;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выстраивания различных схем взаимоотношений внутри команды проекта;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выстраивания различных схем взаимоотношений в окружении инновационной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580378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Понятие  новшества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976" y="1330929"/>
            <a:ext cx="85523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Новшество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новое явление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,  новые установленные взаимосвязи в природе и обществе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открытие, новое </a:t>
            </a: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теоретическое знание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новый метод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использования знаний для достижения </a:t>
            </a: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полезного  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эффекта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новый объект</a:t>
            </a:r>
            <a:r>
              <a:rPr lang="ru-RU" sz="24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(с полезными свойствами и характеристиками</a:t>
            </a: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изобретение,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ноу-хау;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новый способ введения в практику метода или объекта с полезными свойствами и характеристиками </a:t>
            </a: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(новые процедуры</a:t>
            </a:r>
            <a:b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коммерциализации, и методы маркетинга)</a:t>
            </a:r>
            <a:endParaRPr lang="en-US" sz="2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732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Творческая компонента создания бизнеса  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8096" y="2237509"/>
            <a:ext cx="78130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Ведение бизнеса – искусство согласования интересов членов команды инновационной разработки и его 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стейкхолдеров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646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Творческая компонента создания бизнеса  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746" y="2278459"/>
            <a:ext cx="7435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Реализуемость инновационной разработки в первую очередь определяется качеством его команды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!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5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422462"/>
            <a:ext cx="9144000" cy="6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Творческая компонента создания бизнеса   </a:t>
            </a:r>
            <a:endParaRPr lang="ru-RU" altLang="ru-RU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5" y="2149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8023" y="2567596"/>
            <a:ext cx="8419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Инвесторы вкладывают деньги не в проект, а в его команду!</a:t>
            </a:r>
          </a:p>
        </p:txBody>
      </p:sp>
    </p:spTree>
    <p:extLst>
      <p:ext uri="{BB962C8B-B14F-4D97-AF65-F5344CB8AC3E}">
        <p14:creationId xmlns:p14="http://schemas.microsoft.com/office/powerpoint/2010/main" val="100615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8" descr="data:image/jpeg;base64,/9j/4AAQSkZJRgABAQAAAQABAAD/2wCEAAkGBhQSERQUExQWFRUUGBoaFxcYGB0YFxcYFxwaGBoYFxoXHCYeGBojGRcYHy8gIycpLCwsFx4xNTAqNSYrLCkBCQoKDgwOGg8PGiwkHCQsLCwsKSwsLC0sLCwsLCwpKSwpLCwvLCwsLCksLCwsKSwsLCwsKSksLCwpKSwpKSwsLP/AABEIALcBEwMBIgACEQEDEQH/xAAcAAACAgMBAQAAAAAAAAAAAAAFBgMEAAIHAQj/xABIEAACAQIEAgYGBgULBAMBAAABAhEAAwQSITEFQQYTIlFhcQcygZGh8BRCUrHB0SNTkuHxFRYXJDNicoKTotJDssLiVGSjRP/EABkBAAMBAQEAAAAAAAAAAAAAAAABAgMEBf/EADARAAICAAQEBQIGAwEAAAAAAAABAhEDEiExE0FRYQQUIoGRcfBCUrHB0fEyoeEj/9oADAMBAAIRAxEAPwBs6TjtYZd/0hPceyP/AGoxh7aQID/7T+Iqnd4WLjKGZg9n1SMplW2JzKQTplPiviKspgboH9s/tt2vwTT+FPCxVBUKeG5Mocb6dYKw/wBGu3HVlHaISQM+sGDvlIOmmo13hqthMqZSTC9nT1hAgg+yua9NfRq+JLX7dwtfIHZKqi3MumsQA2UDXY5de+mLohg8XZsWrF64CLaKB2AeyRraz5vWU9mY1ERzgeLpuCwwsvFIcW7iMhacpJUq0bwVJytrsQD51cdJUjUSDqNCJnUHkfGtbgVtxt8J/H55ipEb5Nc5sVeGWDbzWyzvBDBnOZird58GDD3VdI+fn591Vr7EOjCIkqfJtv8AcAP83jVkneR8f3UAAOMYBr1/KuWRbU6mB6z99bcF6NXrd+27BcqmSQwPI/jW3GOGPccOFVhlEg3ChBE8+rYHc921aYDA3bLhxaUldYOI01BH6kePurrhiqMMtnPLDuV0C8RwS8WYhJkk6FTufA1V6VdGcQ+GsBLYPVi4xBZVJd2UKok7wBqdNd6vjo9ckk2wfAXVnz1Tz9xpgDt1GVreTIgiGVpy7nSI2+/up4uMpRpMWHh07Zyvo70Yxi3brvbIWOrKJNyGQzqyjLIkjQ86deFcNu9RilNtwWtqACpBJzcpGtV8XwG/9JvwjkM7OrLkjK0bk3AQZnl91E+GYfEWkuqVvS4AVhkOQgkzBu1axIqFWS4PNdHnQ7hlxDezoyyEAzKRPanSR4UzXW7R15+Hf76FcLxl23mF7rn2jsKIiZ2czP4UUzB9YKz3iGWefga5saWZm2HHKiHE41LS5rrrbX7TEKvsJMTXuExK3UDoQyMAVYahgdQVPMV82dIL976RcXEXHuXLbshLsWMqSNJ2GnKnHot6WBhrVmxdsl7dtCrMG7c5iVIB0yhOzHM8xFZ5XRVnZ57o99c/6ZLF24fFefeKfMJiFuW0dZAuKrDNoYYBgCOR125UF4rdZbrhbeHuAhTF0pM7aZmEjStMB5ZCmrQp4tc3C7R+ziHHvXNR3oDwtRaF0znJdfADT91TY+4WwZBwtrMLqkWkOYEZYLxaYGdY3q90bvxaM2uqCtqIfaFk9tif4VvN3FmcF6vYr9K8GLi2vC5B/wAw/dQXh2FCYu9aEfpLV5QB3QSP+2j3H7WWz1j5z2klA2VRJ+qMpAIkCY11oHgsbY/lO2ct0XCwHrqU7axqMgP1u+s8K69mVMVOjd/LjMOx/WpPtYD8a7HcEEiPiK5diMFgkuwl28ro2zAQCp/u2zpI7q6mTmg6aifeJ0mjxGtMMLSyMqfGsry80Qu5bYeA9Y6cgPjA517assogme7SNOQ07q5qNRb6e2M2Cc/YZWHvyn4MaVujhNzD4639rDrcHnag/fT9x3Am7hr1sRLIwE6CeUnYCQKWuifRHEWb6m4q9W9q5bch1IAaSNAZMmBXThOomU1qAvR1azYyfsqx9/Z/8qY/SThy2FVh9S6s+TAr98UI6H8DxFjGKWtOEKsCcpgaSATEbqKcOlWDa7h7iKuZjBUabqwYTOw7Me2KMR/+iYoL0tCFwrBscFjLZmctq6s/3HhiPCGNEvRrgiPpDED1QJjWQc2h8gfhTTgMt1jpIdXQyO8TGviorbgWEW27ACM7SfM9n7iKy4tqmty8lFwqfmaypMvzNZWZoDRfs3LYu2m9WcrmQhAidxBQ5QMw7gQdKlwmLW5EDTzkg76xod/IzIkRQzGGzdW1ne2beYMASvVvlDADUwQCQY71FRNi0a4iYYoWRgzlI6u3bU5iLhTQZj2Qu/aJ2Brv4cehz5mG8RjlWNdyNCddefl+VWQ/dr7aTeIXbF3rWa5hhFvKHa4puqwllKtMBQxkRvEnWRSDiPSc7G1a6oLh7eRXtEktcyxmDvodxtsfrZtRWeWHNDzs7ab+pHMCTrsD9w0PyKqvxxEALsiiBBLgSDtlG5H7qoWsXZtJfyBAEBBCkAEqmfKvIGGiANCTQ+x0Uwtm51i21LEAAMc+QjmA0mT38oAECtVhQbqv1FnYx38VmBSCCRoZBjuYDzHwqle6WWrWl9ktMN1Z1GwB7IOrCCCI1gjyrXF4wLfVbcNccID9m3aVmljHNsxVRzInZTXNvTDYkLd7r7JPnZtED3oalwhV5f16hnl1Oi2On+FuHLauC4YB7J0EkKPWAkyVHtA3Iq4ekqAaow5/V5czr4V8/dCu1ier/Woy+RBW4D7Dbmur8ZwbX8FdtC8ti44AztCo4+shY+oG7/ZqJFaYeDhvDc3HbuKU5J1YGt+nH+udq0Povqyom7vpc1MHT6vuPe/r0rsXbOZMzJcU5Wy6GQRvP8Na+c8Twa4l1bLqUuEwQ2kTEGeaxrImeU12no/wW1guH2S0ws3HH1rl1xlCqDoNYAHhrzNY4WHF/wCS0HKTWzGqz0oskCc4PMFDM85j518a3PSKxzYjwKMPwoDxV7hu22TMr9TJ6sB21zTAYQYOxPu5VW4xib7WLDWMzXFf/rBVul9SqsNFymG1G+UeJrbgYVJtPXv9e3YniSGj+cOH/WD2hv8AjUh4/h/1qDzn8qVuid1i4OJVxfvFjkcAFLaQMzKNFzsCAOYHnV3BYRHs2C0EyxC6TcIzHLJ8p17qnhYNX6v9d+3YeefYTvSD0Zwr3LmKS/na6yDqkiAQsMzNqdco5DU79y9wjoth77W7rXVtWAzpeGbtFrShuxmJP6QGJOgYNG6in9bBbD4i7ctI13Nl6sjsWhoNhGbLJJO5K7gbIPGXeWtlLVtPWHVW+rDE6liJPMfDwpzwFFN61ty3COI39TuWBxVsooRlgKAAGBgAAATJmNpqwbQbx+Ptrl3RZbbJYm1bdbxgduCgVipICgzJ2kjSKL2MHafFtZ6rIqZxIuMS5EQYjsxrpJ3pvwcOUnVXdKq+fYXGfT7+B4bCqd7YPL1RQLpZctYfDm6y21VIZuwJKqRKgjWWJCbfXFL+PUWbiSl+2hLAnrgcwEaplYkETMMB3b1Q6a8AR7aJdu3nLPKdrRUEdo5ge1DQP8XcDU+StLLLfbT+x8fqiToT6SGxlwYa7ZAZ2JUqxUJaEtBAMhlAAB0mfDXoP8nqOdyeX6R5HxrlvQToLew14szMlwg9sKGyT9Qk6ZiCZ+E70128diz1GW+T1wMyiwmWJnTX4bVMfCOStSS+e/bsPi1yY0nBg/Xf2kN/3g0p9POnbcORAitduXZCM4AtJlgfUAzHUdn4jarGJ4ti7a3T1qN1RWR1Yk5gpnTbf4GqnHcJdxaG1f8AozrbyXZZWUDVtZB0EKwO2jGh+ElVuSr37du6Dirown0AvX7mES9ijN27mYGI/RsxKaAQOzEAbDLzmmaaTsD0qvuWCrhSlsDM6uerAjTtBiIgd2kcqmfpbfALdRbdVZRKXJBLgFcuhkHMNfGp8piN0q+UPixGe8AQQdiCD7RBFLmB6MJZuI6KwKPIHXyD5g2ttP31Hc6X3Fz5sN/ZgF8t4dnNqJgcx+HfUtvpbOXNh7qhhmBnMMoiTprGo5cxS8vjRVpafVfyPiQf9MH3OiAF5rgzAuzMFAQgEktvmB3O9MbYVbtso6sdBq2XVgIBGRjEfD30JHTOwAHi4Q311UFZ+yDMSNdBPOpU6a4aBPWCdibe/lG/spcDHlrlfwNTguZtwSxcsgdZcuvDAyesOmxG5miH01gf7S5HIG3c/C2aoJ0twnO7HmjD8K9bpRhP16R7RqfPSpeBjLeD+GClDqgk/EEkxniT/wBK5/xrKGDj2FP/APRaHhv+NZWfBn+V/DKzrqLGE4nce7ilZyUS6VthgNVGnd2hIOuvnRPCOwOUOQoOwyjQAsdl30I9tRf0Tbf1luXJu4k/WrX+ihgNMQf93dPfXWsVqNHPld2bPbGZXB1AJEBZGpETl1BAG/MDzpZPoxGJxdy8LoQdalwqUzKwaGcCCIOYNp4imU+iy4JjEn3tyA/OvP6LbvLEfFu8DupTm5Khxi07GBujtvKFGigyAFQAeIGSAf31AnCLBv5c4a8q5oIUuBtM5ZXf40KT0aXwdMSfe3f5dwrwejW/MnEa98mdv8NZ5sT8xr6egeXozbAIXshtwqKA3LUBdfb30m+kvokFwWe1EWWllCKBlbQsIGkNlJjcGi49HWJ1/rXxPcP7vjXt70fYpgVOJzKZBB1BBMEHs7RRmxHo5C06HI+hFm4MTnW2SoDS+WQmhMzpv6pA1hj4V1rAWGvBxmAC2y3q7xGnrdxqphPR9iiikXkAOwGgjWNAvcBVlOgmNUGL6jTWOYjbatoY0oRpGbjbtgtcOA2fTNBGY5iQszALMcoJ5DSjeC6MG8i3Dcg6wDmZRErIUvlB3Egd9Vm9H2LP/WX3+McqltdCseoAXE5R4OwGsnkacvEYlVF18AoK9QalhzLBmkEic7yMrEdk5uwNzAga1Pa4PduZ7nWuXsqSrMzMR35ZML5jXapT0Bxo2vjv9dt/f4mpLXRDiKSFvCGEHWZE7amjzE+1/RCyL7so2cPdDFldg5Ely5L6DaSp5CI299E36MYhci9cCFMIJ0VgCc39nM6Hmd9qg/mxxEfWtnQ906jz8an/AJO4qCJZWg88niO7uJol4jE0qvhDUI8z1eA41WLi8pYwJ7AkDkyi2Fbzie40M4p0Jv4lw2IFu6QsKOyqgAzsBrqx3Jorl4qPqIfYO7yrW5f4oD/ZD2LI3/w/jUrxGIneWPwPJHuC8J0SxNllZLS6GV1XQrsCMwlfb+73EDE4a519xFDOT/gJI7lckaeNXcV0hx9i21y9ZRUUSzMCoA8Y84pXu9P3x1wWDbUEdpdcpcQQQATI7JmDB91bedxZP1RW1c9vkh4UEtGwjaxDXLwKYSx1mZmbJmU3CNTnJUzB7XPXzrzE8duXEdbqB8z5lMleqMaBOwcwgDQxPaPPSbhty9Yurd+jsSs6EiDmGUnluCPdVFswBHVPqQx2Oqqy6QfssRTXiEq9O22/8iyXzCR4tda+uJFq6Aq5codijxmGugXc90iKgudJpw/UqpQksCxK9lGYsVEGZiFnbcjlRbh3TA2bSW+ouHIIB0E6nffWgVzHKRBRh2mM5SdGAWPYB8aiPiI/iht+1lOHRmvGelBFw3bbXLOZQD6pLETyGZSO6dd9qj6KekHrS5xAYMEySqTmyxrHeGLzpGoqDpjxfNgrItBhcw7TJWQyk6SCNYBB8xIof6LOMLauXGu6WSu2UMHuE6HXbKC2n9+pxMeMqqOi07v3r9hxh3GRuKWmFxLj3HS6BNw2cjIy7dhQMy6CYH7pOEcXs4dLqq+cyrKCjKHYEzlkaaRqeflR8dJsC26r7bQNRcQx+Ba2xRLReDkm2QM0aTC7TT83BxytOtL25ewcJ3dgjBYnDrdv5rym1eWSWMMCTJVp1zan3eFW8Nx23cNtmZEOa4pUsAVtsDlkE6DsqJ2mr+GXAsilhaDQJHaiefdQvjvDcMerNnLzzKrHaRBgnTn8KfmMKb1u/bpXX6fAcOS2op8WxFt8NcW2RlsuirBEuAMpbx1LajcVJwrFIMGt19fo7uVHezeqP2mHu8KiHBbJw2aR1yuB62pUryB7jzFZwPotZus5usVy7aqp110zCdvjW/mMLh5Le97dqfPnqRw5XegS4zkyXS4cqlxLgyRm7SqARnIETNR49TN82VXrnW26yoY9WQAcoOh2PvG+lC+lHRq1h+rNl2IYsDJBg9mPVA5Ft+6h54WRhhiA7hluZCJMpKFwVIOYchA7zUwnhZV6v9acv4G4TvYx8diLZylLQ5w1mSM3a5nx25VlQpgnftFySSdWLEmDG5Ou1ZXWvEeGrXf3M+HP7oZrfpSvn/pWY8n8vtVJ/SjemOpte9vz7q5+l8V7bvy1eEdZ0Yek65zs2/2m+e6th6UX/UJ+2fPu764n0h4xcLhRmthZjdSeU+Iop0XxTNaYuzN2tJMwAB30AdaX0ot+oX/UP/HxrYelA/8Axx/qHy+xXPRerZXpWB0Mek//AOuP9T/0rcek7/6//wCnt+xXPVat81FjH6z6SFUADDkACB+k5DT7HdUg9Ji/qD/qD/j4Vzu7iQokmPn599e2cUGEg0WI6KPSWnOw37Y8/s1uPSTb/Uv+0PKudi58/PtrW9iQok/PyRRYHSB6SLX6q571/Otx6RrP6u5/t7/Oub27sidvk1Jnp2B0YekOx+rue5e7/FW49INj7Fz3L3/4q5ur/PurcP8APz50wOjfz/sfZue5e7/FW46e4fuufsjv865s98DcgeZjyGvsrcP8/PzrQI6Je6a4V1KuGZWBBBSQQRBBE66H40ndDuC8PwOJvX873C7foc9sk2kOpEknM86Z94HiaGm78j5+dKp8W63qybBGcfVOzDmPA9x8PGnYHWV6aYb7bfsN4eFe/wA7sKd396t+Vcf6NYy7ctE3YDByuWIKhYENOszJ15Ed9Fw3z8/PwpDOknpNgzu6+1D4+FatxnAnc2z5p+6uc5vn5+fhXualmCjoP0rh5/Ve6O6q9nA8MGbKLK5jJgkAnQTAO+gpGzVmajMwoe/5N4c3NP2z4d5qI9G+HnZ1H+dfDvFJAuiYkSNxOonvFSB6M4ZRyHRDBna6P2lrYdC8N+s+K0ni7XvX0ZgocD0FsH67fCsPo+sH6z/Ck76Se+tTjCNiR7aMwUMuI9G9vOuUuVPrNpK92nMVI3o1XlfcDyP/ACpU/lBxs7D/ADH869XjV4bXbn7bfnRnQsoy/wBGI/Xn9n/2ryl8dIb/AOuuftGsozIdCIFFUcJ/bseXa+ECsGNHePfUOHu5TJ5gn3tQII4rCW7kF1DRtPKvMGUWUUBYO3nBnXw+6vLV7NAXUkxA1k+EVA11c06SNJ0n3jepsqqNr7fpljlH3migxQoL1mpaeYE+wn8a3bFjvFDEgs/E1Xc/PsrUcctn63wP5UDv381V0Uxy9+tCQ7CON46hv21+r9ZuWoOwj40UTi1obMPcfypWYKxBI1GxqYNTomxmHGbf2h7j+XzND8R0qtZipViFI7QggxBmNDvQsNVFuHyZnzppBY52uN2iB2gNJ1nw8K2XjVv7Y+Ph4UsTWBo1FFBY0Nxu2N3HuP5Vn8u2vt/A/l5Uq38WSu21a23kSK1hBPcTdBrj963iLYRXE5gYIMaSO7xqzwviC27YV3MjbfaBAHh+VCOFccOFv27iAF1M9oSCO4+ffuO+rvSDFLcu51siyGAYrmzav2pmBA1ECNB30ZPVQXpYW/lm19sfH8qjxXF1yHJc7XKP4d1Llq0WYKI1IGpgamNTyFE+NdGr2FaLq6aQw9UyWiJjXsMY8KqUIrSwWZq0glhuLAFczjVTnnfMCMvwn4VeTi9r7a+/86U8WsO3nUYpPCWWxZtR1HE7f20/aH51svEU+2v7Q/Oks2iAGIMNMHkY0PuJHvFaLufZ+Nc9F2PP09PtL7x+dbfTF+0PeKRWAivJGnkPupUFj4MSO8e+vRiB31z8uJ25fiKxHDaARRQ7Og/SBWpxNJvD7kc9pA95/AUSGM8akoK4vihSIAM1u2JNA8RfzZR4j46fjUoxe1MQRvYsgE7wJioMFxLrBIECY+dKrDEVBw2YgAnwAk6SDoPKgA311ZVNsco3D/6b/lWUAc4W0p+v8DRTiWDzMBMZQBsTv5UCS9lYE8iDHlTZg+Ij6RbdMpBbMc2gFtVkkztET5ita00IW6so8PItrcUXlDRoNROYENB74ihXV+NVL7FnJ3kmI5691eqSTBBn41NDsP3BGGX+8x+FDmNE8WpGGsDnBJ9tDDTlowjsXuF4aTJ2K6eUxPwqC/icrHwOg8RRdbLWLSMwzAoHIX1lDa6gxyj41Hj+EWhgreJDObt262UaZQAWEEbzoDPiIG9D9O40szdAlW1KmSZPdWY64VOn2iPDSq9jSJ9tXntBjcnkxHmZNWZ8yLD49cwzDKuk76ePlThwngVq5bBypPi7g8tdNNZFBujPDLb23Z7eYycpylgNIGo2759s6UbuXbeHxUMHYADKFJMEGC28nUzH31cdGrJesXRZvdFUUTkXcD135mOY8aFccs2cJHWWQc3qxcbWNzBIIH5018OF2/bJRHIQrmJVjPaEMGMAiATA18BQXpl0aOJu2R1gR+reEjNoGkGZESCJGsVrKvwmcb/FsLeKwQxGHN2yBbyPlZcxOYGIM+E/fUWEwQQbyeZo/Z6NthMLdU3A+coSAsBSN4JOu/cNqH9XWmHh83uGboVbOGU3recwsrm/w5hm+E05ek3BqvEHyABSiFQBAgrAiOWlKj2xueVOPQq+cZj7aYkK6ph8i5gNFtjsntAgtJiSPjFZS9E9TWPqVCb1dNHTXjy3MDgQzM95UJYZtPWyqIH1jkkneI3mhPE8Mi3XFs5kB7JgjQ6gQddJj2UDxuH7WvaaQVAElQOZPIEg91VjJZVIINpuJebOxJuIEYxoDPL4V7k+4/dRW9gXuEsiMwCIzQpOUFR60bfuqmLVaRScDN3YW6B3S9w4Z1Js4xbiKXHY6wKSGQ/aBUDTw7qU27OcNmBWARpIIJBHvNFOH8UbD4iy6EMLL2iwMTFqSADBKyrEabzJnSq/G8cty9evhQguMWKjaWOYgZvGTy57V56Wp0vVIG/SR3t7h+dZcvDT1/VB0AOgGp38DVz+bV5sL9MAHUktEnUwYMD2Hziifo/xllMShxBAtmy2YkAiFcyrTyYCPdyNGdcgWG7SlpYCtIcueHyNmUMQIJUZiB2tSBHvHeKjt4lRzP7I/wCVMqcXsNZvhLdsReAw4PrWbV+2bbEQe0QtlAWIOrTvrXvAfRbjMQpuDq0tjNFxn7LRp2coJIPI7fdU5uo3D8oHs3M1piJ0J8DyPfVO47k6MR7TRm3we5ZN23ciddQQw2IO3kPfTL6JsNZbFP1qZ3CTbBgjQ9vQjUxEeE1nJ1qVGPJiVhrVwFWLaSNCx+48634ujJdYZ4BJI1O23Id4rtfSxExH6BkBbITlaQQupBV/VDAjSfumuO9OcPkdD4EfBT95NLDxFO48ysTDcKYJXFNI7ZM6bn8fI0bw2Na0i3VYhkc9oHaYI/Gl3BsI15QfcQPuNHb9ucNeHcFf3SK1jvRi9rHzB+lSyUUvbfNHay5cpPeJM1lceF3xr2pyIM8ijcTO4CD1iAB4nlVvimDNkLbMyQSZ2jMR2fDMpqNkfDX1FxGR7TqzI4KsCCGAIOo0j31rxPEZ7haZnWfM6eXlWxJthsJmtMSIhtG8Y28eXvoh0V4mlm4z3BJyELBggnmCQY86jtY7+qi0m+csQd8x0keGWB/lodiMKbTAGDpOlS9UWnlaYy8U4lL2+wCIaCe0DrvruRPOaDY+2AujAmdhJ089vZUFniDqCoYwd/EcwfA1YwoXOM2qyJHeOfwqlGK56hKTkzqHQXB2ruS9ilVrblbKq31ngtoOfqxHnVL0k4jB58llrbQJRLYIVGlcxOWFLFQ220+NUbBGK6q1Z/RWbSXHaTCoRJBl23ZlVcxI1NK/Sbjn0u4hC5SqKhiDmf6zSoGhO0yd9e7Os8nJv2NW8kcq+Shg2kqpXY6xzABNa8Rx8khdIZpjnMa+e9W+DZUxKq3qsGXUiAzoyAknYAsKFYq1DkDUAxPIx3eER8Kq9aMa0sdOLIMHbAsuC2S2XggqGPaywOa+JM/ChPA1dxiMRczOLCqe+Gdwo8BGtRcLwf0lBbDqjDNrDMWCoWACoCzMSIHjFX+j+JRMLi7d0p2raG3O5uK3ZCkf3Czd7dnkCDooTei+oOUd3t+4c4F01ZWSwTFvISys4C9YGzTOU6G3CRI1op9PL3nvEnKQAFUww1k6lTofZtXPOCcTtWrzG6gZWVkzQSbZb64AIzERtOutEcShwpANzrrN7VSszC6Aidx7dY8K1w8OTi3H37EzxItqMg7xaxdu3XvpZujDQAtx1OsQvrECQWFUOKMLKsw7eUAmNBJ/Ad9dBwHHet4b1KjKQuQJlLsQCBmDMADIkgACNO6kb+SmTH3LLkrauDMly4jKGVRvlbUAwy6jUiKvB4kdJpr6r7/6LFUN4tP3BWEwN1wbgMyoJkwACCRAOwkQO+j3Q69nu315LYfU77qPn+NMWI6F3cPg7VxbjEqW6sMOtC2SpYCCCILZiFjTMOZpW6HW3tYq8rrlF6zKzvAKtoNNwxNYVPVy2LeSllLHR3o/icSl+6bQ6sOArBlQJB7XZbV+xrEzPmJg6X2LC4vqcMSbZVFzz62URccQYMnn4iNAK6DwhGsYdxGQv2jlBcqYCCACpzZAM2UiSDHijdI7QS8CQ3WZrksyquZS3ZjKJbXMSTr2gOUCM2JK09kW4QSTW4z9CeKtc4ffW04+kJDAFRrARQxJ5dkjTbc70l8bdrDDrQUGcC72e0oOpKg6bSRy25VR4Xj3ssWtsVdTofeNQdCDGx0NVLl971y6rNnbESxLQO0ozCOQGUFY2iByFawcVFpLVmUsza6IdrGH4cbmIt2xq1gvh87AtnGYHLJ7TsUncDtaAUgXcYWfsrKgQRAPacEA692/vrMHgmslmIKsuYZdirJGbyMyPZU4wxW07/acOI7jEfeRWVW2y29EjoIxVy1wS1b6q7JQIR1YyLN2c7MDoSuuoBIaZiDSzxjqVtWUtg5zaXr5BWHIlk2DAAzm8dPMpa6b9VhcpJzRlznbL9UmD2j4ERznWKRuIcVtsey1ye8aA76ERJBp4mDCOsJXZUcaUlUo1RrhbbKDuFMlRpBjXXuMfOtOPRzpbcwhYK5CsDmWSBMaPoDlIMagbaHTah0b6LHGWbrC4FuIGKoT64APa8gygGdIaZ0gqYvuj/3p2I79CCDyg1GjCnGpHR3xFs4S5euXkfE33BRF7TW8kz1mYqe1IBOojLExTH0NwVjDXbGIzqGe0VUFuyzns6NGjaQQe8+Nckw98BgNcpgDmR4HmROxpx4fxuy2HXDX1IAZyHBiM5SI7JykEHtbdqnBQj/ktBTcp7F7pN0sU3y1oDNMl+TTIGnMdogEmTPKl7pXxC3ewlpgCLttouSZDA5oZfDYEeW9VeP8OuWL/aVmtq0i4oJS4AJBVhoQAZME1XxNtXEGYPdvG4idKXok80Ul9AbkvTJ/IKwJmR4H7jHxAronQngiYkYhWkk4digBjtaQT5d1IuAbDq4jrpkbhI0PODXQvRdi8uKtKdmVk9sH/jU7MnkcqzeFZRrjuHw1nE37bLflLjgwyAaMdpTasqqEAeI2XV/0hliJJzBvASQT3VWiinSJIusp9ZTlbbQrMjTuJiha1W4ixhXifKPfpVrjhBZSO6PxqnaOvtH31tjWk0wIK3t3yKiNWThwFB5mD75/IH20hhWx0puphmw9uFV2JYgSzzAAY9wExHeaH4bCuCGggAySfDX27VVG9EHxsoRzIpVQ3JvcqYxiWPan58KhF3SP41vc8CTPsFaEkb0xEuFxRtutxDBUgjwIPdzFbXsQZOs66e3f76rZq9I1+edNOg7G9y0VYg8vj41dwWN0h2JW2D1ankzETHcOfv5mtMenaJ/hVS16w8xRdCOk9HuKixbt3b1x8rhjZtLcZgIOUvdUGAuYQF5nUiBQ3jnGDeuu50LZtuSrso8BNL+IMww0J0PcY28jVxzL+BRvecvv50ZpbNlVHkkdLxXS1kwPD3ssR1Ye3dQEQXsm3IMgxKtIO8NQbhOEuY7FYfEkQFF13IgbXXKWxAEiHC+SmlfEYhVcCyW+j3CYDHXrFBG0yJUrv8Ypj6Acevi1bs2rdlwWuTmuMrrlIJZgFYZe0AIG/tNNSbVchZadj5fx6WAb13N1aH6upLjtKg3ALRz7qUvSbxX6ReF0I6qLYKZhE6IxE94EabjNR/guEu3buLs4prQtYoKEVCWKXVGjSwGugMRqQPGVzpJwXG2rC/S8vVq5RCbqhmBUrpbHrgRIY9oBzy2p1Qr1EIXSHaTuSR5Agj/uqnfxhtXFZYlTInUaHn36RWY0kXVJ2IAHtGvxPwojwro/9McIGysxAWeTGTLf3YXWojFydIbdFk4jrVW4Z7edzJky+bcnU77+FeF82FGkRaH+1d/aRPtr02stlV5hI9vyarXLn9UBB2WPYezSGb4B5tL5QfZp+FLV4AMdNmPuBo5we7+iHgSPx/GqWIwWZ7caFoze0jX76QFpzdyDLpBhCpytBBUg94IJnwqtiMddCgOPayqZHIAkedGMQe2o7yT7FH5sK8xuFFxSsAdx7j30DtgPht5QxBAJMAbad58NKKcUEq3iJHsM/dVKxhAl2CM0KCff+776tXrk3FU+R8ypJ/CgRNgWuBFVrjFZ9QmVDciO7TT21YVeR5fdy+FQPqD4R8+8V5evGDrJjTug86FoFk5trv1dvzyiTRrohi+rxVhu66pP+ZtfvoOtsxsfdVrC3CpBgyCD7v4Usk3yE3EaemvACcffItW2BYGTbUkyoOpKyd6yumXOGLei5E51U/7RWU8xdRZ8pX3k95515b3ivPH4/lXhFMgn00gzrWt5q8UQPbWrUCPBU/Wcu6B7qr1vbNAHjHU1sjVHNbCgDZrhB00qMCpLwgx3AfdWtnehrWgT0s1FWLKyw9h9xH4VXNbJcgyKBlnFXZJ91Vzzju/Kvc1e21nP4KT7iPwmmIsLxPSCvxrBda4YGkSYmAI5yaqm3+H415lpDL97EkgbgqRod5gA/d8aZ+gPEOre4R4x/mKt+FJatrRvovjcmIGmjb+Efxp8wDfEukN43iAzIc2cQYIZSCp8Ij4Ut47FXLuIYu7XHYNqxLGSp0k1b4pjFfF5h6pMfhNDEb+sCe+PadPvNDAhusIABJgbk/d3CiOH4i1sFkJDRoQSCCeYI8zVPH8Oe0xDoyRGjCCJ1Eg67VphQWZUGpYhQPEmAPf99IB24thVS69tdFR3VR3BWKge4UCvt/VY7mg+wn8Yo50hvKuKuLmBIdpAYE952J5mlbimNKsUAGWc3jJ19lN76Ab8NuRbuDu194/dRDCW5uFuSyPgB+BoNhr4lgNnyj/cPwmjnDTFov8AaJP5VIyAuXxMDZRHvkn4wKJFdqAcMVnu3GETBgkd5/IVawly+GIcrlG7N/4xv7aAPXXt3D3hVHuzH2aiobRBvAAyEUye9jv99QcT4jmMJoOZ1BP7qt4ThzW7Vu4QQLwOWQRIUwWEiCpOkgn1TtQBIW7fs/E16gEd4G3eD3eVQXW7Y/w/eTWi40HOBI0PkeWnwoAYLgKkqd1JB8xoa8Vq6X0e6KYe/hrN9sOHa9bR2LO57TKCSAFgazRFuh2F/wDj2R5l/wAxXT52PRmHAbDPRLHB8Fh2J16sA+Y0/CsqrhLItIEtmyqLsonSTPN+817XC5q9DdQdHyyH1k1qxnWp8Jh8zQa3tYIs0DXX7q13ERz2RPM/CozVvG4bLAIg8u+KixFuIpvR0JaogryvRXjUDMFT4dJYCoQKvYC36zdw0q8ONyozxJZY2VMQ0sT41om9WrFvsHyNVrYhhU7uy0qVGEV4atMN4+YqC92THx76TA1zVNhEnP4Ix+4fjVcGt1vETBjMIPiO7ypp07Bqz2akDzE7TUbDavWYR7aQzL6QdKucEcLek9xqjcuzW+Fbtew0Abic1XOEtOMsHvvW/wDvWpG/sR2huOzz56/wqHhqlcTaY7JcQnyVlJ/GkAX6d35xVyCWBILSd9BAGkgAGl6xbOdZB0YSPI01ekzBC3iYUggkkwQYJjePL4VW6M8HS7avZmAuHL1IB1J1J03I1GtAEXGb8IGRCjA6tpJB05Uu3LpYyxkmmVLzZmVxBWZB5FTqD3Uv37YG0esdR3d1AzxFhcwOsxH41ae6Qmh7u/Yad8fDnRXotwR8TaxQQD9FZN1pO4XQ5dPW1GlFeF9G7N3hWNvQ5vYdreTXQLcYAkgDXZvKpsrKB+ErBuN9oj4jN/5VYxAke2PeQKFWkhSRmDZSDqRy/hVa3jrmwJbWYifHzqiSazlFx80nKdJ1gA/woyvEHu2cOHbN1Nsovgodio8ezFB3w7MHJENpMbH8xVjDEqgUg6z5czFKhpvY2uv+kI8h/tP51WxmxjlXtsk3CToZn2bfhW7Cc1MR3nhOHtLYshFUqLaASoJIyiDrzqzkT7K/sr+VKfAOmFkYewjFgVtopOXSQoB2M8u6mhbkgEbHasWqNEyXOO4e4VlRTWUqQxU4jgcILF027djOEaCiJmBjSIEjWkLCsBd7UdlcqjQaDb48/OrLYNo1uDyDT900Ee24YgjyYKW+4TXRCouzGTtUEHxCMerOpuuWcjaLYItoNJEHM2+uZeYpf4ikvA8hRzo9wjNiFzK4BDZcwgEge/aT7KtP0RRnZrl9LWuikFm2GsDz76lvUpL0gJ8PaEdWXOnazZd45ZeW+/hVHGEFuyoUQNBJ1A1OvMnX20ycR4Rasr2L3WSNZTIByETvz91SW+E4UBSzMdAT21Gsa7CgKA1zDL1QIWDAnTWYqdrIFkRzAn2ii38nnqzdRFKJrJMyFOoYeyK0PDzdwzXlUQCZ7UARrtv5eVeipQ1prY8xxxNLT3AFu3Nsgb/JquLMakirtvBnkSJ3qW3w/n9+tcJ6APuMQIjf31XKGmLEYU3CC5EgQIAXTfkK1HBloeoIXMvOvQNaY14Db7z8+dEsNwbDj1sx9unwFSMSQJrc2TyB91P9vhmDH2h5D869u4G19QN/moARrXDrj+qh/CrVvgF+P7NyDtlUtJ/y0128JroJ8qMYU3QABI83P3ChjQoWeh+KMfoykRBfsjTzonw7oE10sb91bI75Vs0zMQ2kQPfTIej925qzj3k1UxPBSn1gfZ+dTd8x0DOI32vXil8JeW3KpceVSFMBiLEG4xEbnv21rLHCMO+ly5ljYW7QVR8Mze1qsLg9d6L4DhVr67qPjQ0CFvH9H7AQtauF7nJSpAJzDXWYgTpO8a6ay8M6P2ryj6Vd6sBiwREGck6S12Dp3L4cppyXhlj6p176kw+Atzq8+0CpbKoodF+CWMFbxZss9979hraiApGadtIOuXePVrbol0auYUXrV8C7ZxdoJcyE/o2BJBgAloB3HM+2iz4W1yPuJrSEGmZo86nUtUqFW56PzbtAhlu3Ikq5KgGNlVNWM97DyNLKdAcYTmW1kA1gsvwlpNdNfDodp84qNeFpuXce8CqzMhpHHsZiG9WYidu/upk6PHDnIbzMzOQBbQRqdJuM0ADnAmnnFYVFByXI+FLHEOC3Loyq0CZzKNfhFPNYqoodI1t4e+1hQjgwweAWXQwMw7wdR4CvejvClxWJtWNF6xoJyg6AE7aTtRrg3QZFIa5mcgzrEe0c/bRHGcFs24az+gugyHQa7ERExGvwpX6cpT1lmBfSbo22FxC2U7WZVKwN+TQBsJB99NHArHUWcrOWJ1M7KY2Xwqpw58ktdvPeYiJeAFG8KoGmpqvjOKKTAA91JXVMHV2g6cYP1grKVOst8wKynlFYqrWwjlWVlbGRpiEYgQxUgyp7jt9xNQ2bLhszXDsAYmTG2pOlZWUBZ7jMGtwycx82n53qNMAF2FZWUASjDT3e4VIuEHf8KysoAk+iipEsLWVlICcMnJPfUmHw4do2HhWVlDGgynB7CrLE/E0NxBtg9j7qysqUU9Dewhb92lXBw4bkfGvKyk2CRuuJVdl+NRXscdwI8SZrKymKzZOLPzJqO5jc29ZWU6CyP2151oFZWUAY2ONeLjGrKyigss28dc5GrNrEXNzB868rKljTLtnjLAxAoouJDisrKlopMC8Rw5J0ql9Ja3sYrysqkJkb8cuT65ivV4lPra1lZVUibI7mNHdVdrw7vhWVlFAYLy91ZWVl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Заголовок 1"/>
          <p:cNvSpPr>
            <a:spLocks/>
          </p:cNvSpPr>
          <p:nvPr/>
        </p:nvSpPr>
        <p:spPr bwMode="auto">
          <a:xfrm>
            <a:off x="-6096" y="2828544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4B78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solidFill>
                <a:srgbClr val="4B78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Научно-техническое решение 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(НТР)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895" y="1823442"/>
            <a:ext cx="855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Способ соединения различных технических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 (или)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технологических элементов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 (или)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факторов производства на основе научного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 эмпирического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знания,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позволяющий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достичь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заданный результат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в научно-технической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сфере, в производстве или в сфере потребления –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научно-техническое решение.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838" y="4867379"/>
            <a:ext cx="855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Новое научно-техническое решение в ряде случаев может стать основой новшества (научно-технического новшества) и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757737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Инновационная разработка 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(ИР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)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495" y="1204696"/>
            <a:ext cx="85523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Инновационная разработка (ИР) – инновационный проект в научно-технической сфере , включающий: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разработку нового научно-технического решения (НТР) (возможно на базе получения нового теоретического и (или), экспериментального, и (или) эмпирического знания) – потенциальной основы  для создания новшества;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разработку  концепции новшества </a:t>
            </a: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(продукта,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услуги, технологии) на базе найденного НТР;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разработку бизнес-идеи, схемы бизнеса и бизнес плана освоения (использования и внедрения) новшества – плана реализации инновации;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разработку инвестиционного проекта (ИП) –финансово-ресурсного проекта реализации  ИР;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с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оздание команды и собственно реализацию ИР.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9558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-340" y="570330"/>
            <a:ext cx="9144000" cy="5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800" b="1" kern="1200" dirty="0" smtClean="0">
                <a:solidFill>
                  <a:srgbClr val="FFFFFF"/>
                </a:solidFill>
              </a:rPr>
              <a:t>Инвестиционный  проект </a:t>
            </a:r>
            <a:r>
              <a:rPr lang="ru-RU" altLang="ru-RU" sz="2800" b="1" kern="1200" dirty="0">
                <a:solidFill>
                  <a:srgbClr val="FFFFFF"/>
                </a:solidFill>
              </a:rPr>
              <a:t>(</a:t>
            </a:r>
            <a:r>
              <a:rPr lang="ru-RU" altLang="ru-RU" sz="2800" b="1" kern="1200" dirty="0" smtClean="0">
                <a:solidFill>
                  <a:srgbClr val="FFFFFF"/>
                </a:solidFill>
              </a:rPr>
              <a:t>ИП)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4965" y="1324040"/>
            <a:ext cx="6589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Инвестиционный проект (ИП) –  мероприятие (предложение) направленное на достижение определённых целей (экономического или внеэкономического характера) и требующее для своей реализации расхода или использования капитальных ресурсов (природных ресурсов, машин, оборудования и т. д.), т. е. </a:t>
            </a:r>
            <a:r>
              <a:rPr lang="ru-RU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капиталообразующих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инвестиций. 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377" y="5109692"/>
            <a:ext cx="859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Инвестиционный проект (ИП), направленный на реализацию инновационной разработки (инновации), – понятие часто используемое как синоним инновационного проекта (и наоборот). 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792"/>
            <a:ext cx="2295305" cy="229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43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2887</Words>
  <Application>Microsoft Office PowerPoint</Application>
  <PresentationFormat>Экран (4:3)</PresentationFormat>
  <Paragraphs>332</Paragraphs>
  <Slides>63</Slides>
  <Notes>62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ＭＳ Ｐゴシック</vt:lpstr>
      <vt:lpstr>Arial</vt:lpstr>
      <vt:lpstr>Calibri</vt:lpstr>
      <vt:lpstr>Tahoma</vt:lpstr>
      <vt:lpstr>Times New Roman</vt:lpstr>
      <vt:lpstr>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323</cp:revision>
  <cp:lastPrinted>2016-05-19T13:11:35Z</cp:lastPrinted>
  <dcterms:modified xsi:type="dcterms:W3CDTF">2016-11-07T22:15:04Z</dcterms:modified>
</cp:coreProperties>
</file>