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473" r:id="rId3"/>
    <p:sldId id="607" r:id="rId4"/>
    <p:sldId id="598" r:id="rId5"/>
    <p:sldId id="599" r:id="rId6"/>
    <p:sldId id="600" r:id="rId7"/>
    <p:sldId id="601" r:id="rId8"/>
    <p:sldId id="602" r:id="rId9"/>
    <p:sldId id="603" r:id="rId10"/>
    <p:sldId id="604" r:id="rId11"/>
    <p:sldId id="625" r:id="rId12"/>
    <p:sldId id="605" r:id="rId13"/>
    <p:sldId id="606" r:id="rId14"/>
    <p:sldId id="608" r:id="rId15"/>
    <p:sldId id="609" r:id="rId16"/>
    <p:sldId id="610" r:id="rId17"/>
    <p:sldId id="616" r:id="rId18"/>
    <p:sldId id="615" r:id="rId19"/>
    <p:sldId id="611" r:id="rId20"/>
    <p:sldId id="617" r:id="rId21"/>
    <p:sldId id="618" r:id="rId22"/>
    <p:sldId id="631" r:id="rId23"/>
    <p:sldId id="627" r:id="rId24"/>
    <p:sldId id="628" r:id="rId25"/>
    <p:sldId id="632" r:id="rId26"/>
    <p:sldId id="629" r:id="rId27"/>
    <p:sldId id="633" r:id="rId28"/>
    <p:sldId id="612" r:id="rId29"/>
    <p:sldId id="620" r:id="rId30"/>
    <p:sldId id="621" r:id="rId31"/>
    <p:sldId id="622" r:id="rId32"/>
    <p:sldId id="623" r:id="rId33"/>
    <p:sldId id="626" r:id="rId34"/>
    <p:sldId id="635" r:id="rId35"/>
    <p:sldId id="636" r:id="rId36"/>
    <p:sldId id="639" r:id="rId37"/>
    <p:sldId id="624" r:id="rId38"/>
    <p:sldId id="619" r:id="rId39"/>
    <p:sldId id="613" r:id="rId40"/>
    <p:sldId id="614" r:id="rId41"/>
    <p:sldId id="637" r:id="rId42"/>
    <p:sldId id="638" r:id="rId43"/>
    <p:sldId id="570" r:id="rId44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lo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1E60"/>
    <a:srgbClr val="800000"/>
    <a:srgbClr val="99FF66"/>
    <a:srgbClr val="66FFFF"/>
    <a:srgbClr val="CC3300"/>
    <a:srgbClr val="C1DCE1"/>
    <a:srgbClr val="FFCC00"/>
    <a:srgbClr val="333333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5472" autoAdjust="0"/>
  </p:normalViewPr>
  <p:slideViewPr>
    <p:cSldViewPr>
      <p:cViewPr>
        <p:scale>
          <a:sx n="70" d="100"/>
          <a:sy n="70" d="100"/>
        </p:scale>
        <p:origin x="-1410" y="-144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36E2ECD-2CBA-46EA-89B9-017A52D6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27F456D-0AF5-4CA3-8E20-61D561659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7586B-58FD-4B48-BA88-48DF9E0D2F7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http://neoglavnom.com/lekarstvennie-rastenija/chem-polezen-muhomor</a:t>
            </a:r>
            <a:endParaRPr lang="ru-RU" dirty="0" smtClean="0"/>
          </a:p>
          <a:p>
            <a:r>
              <a:rPr lang="en-US" smtClean="0"/>
              <a:t>http://lechenie-narodom.ru/lechenie-onkologii-narodnymi-sredstvami/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5252-5E90-4335-8680-943F773817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http://neoglavnom.com/lekarstvennie-rastenija/chem-polezen-muhomor</a:t>
            </a:r>
            <a:endParaRPr lang="ru-RU" dirty="0" smtClean="0"/>
          </a:p>
          <a:p>
            <a:r>
              <a:rPr lang="en-US" smtClean="0"/>
              <a:t>http://lechenie-narodom.ru/lechenie-onkologii-narodnymi-sredstvami/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5252-5E90-4335-8680-943F773817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931C-53EA-42D4-B8BC-A38E156C8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87F13-0C45-4961-8B12-34577E3FD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47B7-E5EE-49A3-A30E-F684C980A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BD88-7299-43FD-A27E-B1BE1D44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0806-F7D7-4514-9D13-CE5AE156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F037-BCFF-4032-A60E-E412A253B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88CD7-6A99-48A5-8DCA-E01745016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E78E-8DFA-45A9-9E11-FA8D0706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7F65-CD0C-4412-BB06-FAEF773DE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0366F-5438-49FA-A484-891F9C53C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1A7D-358E-40DA-9CB0-9D93CCB2C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6EF2C-8CA5-462C-879C-1452D46E6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BDD7-3004-4DE2-AED4-23EEC32ED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mutual influence of polarization and propagation of the light and the symmetry of a space</a:t>
            </a:r>
            <a:br>
              <a:rPr lang="en-US" smtClean="0"/>
            </a:br>
            <a:r>
              <a:rPr lang="en-US" smtClean="0"/>
              <a:t>N.D.Kundikova                                            </a:t>
            </a:r>
            <a:br>
              <a:rPr lang="en-US" smtClean="0"/>
            </a:br>
            <a:r>
              <a:rPr lang="en-US" smtClean="0"/>
              <a:t>    Joint Laboratory of Nonlinear Optics of Institute of Electrophysics of Ural Branch of Russian Academy of Science</a:t>
            </a:r>
            <a:br>
              <a:rPr lang="en-US" smtClean="0"/>
            </a:br>
            <a:r>
              <a:rPr lang="en-US" smtClean="0"/>
              <a:t> and Southern Ural State University.</a:t>
            </a:r>
            <a:br>
              <a:rPr lang="en-US" smtClean="0"/>
            </a:br>
            <a:r>
              <a:rPr lang="en-US" smtClean="0"/>
              <a:t>76 Lenin ave., Chelyabinsk, 454080, Russia.</a:t>
            </a:r>
            <a:br>
              <a:rPr lang="en-US" smtClean="0"/>
            </a:br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75CA68-466A-4A75-890F-16350555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980728"/>
            <a:ext cx="8678862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Эффективная презентация результатов научной работы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2636912"/>
            <a:ext cx="4071937" cy="7143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Н.Д. </a:t>
            </a:r>
            <a:r>
              <a:rPr lang="ru-RU" dirty="0" err="1" smtClean="0">
                <a:solidFill>
                  <a:srgbClr val="001E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Кундикова</a:t>
            </a:r>
            <a:endParaRPr lang="ru-RU" dirty="0" smtClean="0">
              <a:solidFill>
                <a:srgbClr val="001E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645024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нелинейной оптики,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электрофизики</a:t>
            </a:r>
          </a:p>
          <a:p>
            <a:pPr algn="ctr">
              <a:defRPr/>
            </a:pP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</a:t>
            </a: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РАН,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Южно-Уральский государственный университет</a:t>
            </a:r>
            <a:endParaRPr lang="ru-RU" dirty="0">
              <a:solidFill>
                <a:srgbClr val="001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0" descr="left"/>
          <p:cNvPicPr>
            <a:picLocks noChangeAspect="1" noChangeArrowheads="1"/>
          </p:cNvPicPr>
          <p:nvPr/>
        </p:nvPicPr>
        <p:blipFill>
          <a:blip r:embed="rId3" cstate="print"/>
          <a:srcRect l="10318" t="16249" b="2764"/>
          <a:stretch>
            <a:fillRect/>
          </a:stretch>
        </p:blipFill>
        <p:spPr bwMode="auto">
          <a:xfrm rot="5400000">
            <a:off x="138049" y="2750383"/>
            <a:ext cx="375533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31840" y="6237312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Самара - 2014</a:t>
            </a:r>
            <a:endParaRPr lang="ru-RU" dirty="0">
              <a:solidFill>
                <a:srgbClr val="001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95" y="0"/>
            <a:ext cx="815996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978" y="6150114"/>
            <a:ext cx="9022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Arial" pitchFamily="34" charset="0"/>
              </a:rPr>
              <a:t>Celia M. Elliott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1E60"/>
                </a:solidFill>
              </a:rPr>
              <a:t>ЭФФЕКТИВНЫЕ УСТНЫЕ ПРЕЗЕНТАЦИИ</a:t>
            </a:r>
            <a:r>
              <a:rPr lang="en-US" sz="4000" b="1" dirty="0" smtClean="0">
                <a:solidFill>
                  <a:srgbClr val="001E60"/>
                </a:solidFill>
              </a:rPr>
              <a:t> </a:t>
            </a:r>
            <a:endParaRPr lang="en-US" dirty="0">
              <a:solidFill>
                <a:srgbClr val="001E60"/>
              </a:solidFill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0"/>
            <a:ext cx="6830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Научно-Исследовательский Институт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Чародейства и Волшебства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052736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Хрон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Монадович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Влияние солнечной активности на цвет мухоморов, выращиваемых в Самарской области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156593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Соловец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- 2014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CHem-polezen-muhom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1288"/>
            <a:ext cx="3126316" cy="1980000"/>
          </a:xfrm>
          <a:prstGeom prst="rect">
            <a:avLst/>
          </a:prstGeom>
        </p:spPr>
      </p:pic>
      <p:pic>
        <p:nvPicPr>
          <p:cNvPr id="7" name="Рисунок 6" descr="img-e1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00" y="4041288"/>
            <a:ext cx="2640000" cy="1980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1A7D-358E-40DA-9CB0-9D93CCB2CC3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0"/>
            <a:ext cx="6830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Научно-Исследовательский Институт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Чародейства и Волшебства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052736"/>
            <a:ext cx="441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Хрон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Монадович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Вий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Влияние солнечной активности на цвет мухоморов, выращиваемых в Самарской области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156593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Соловец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- 2014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CHem-polezen-muhom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1288"/>
            <a:ext cx="3126316" cy="1980000"/>
          </a:xfrm>
          <a:prstGeom prst="rect">
            <a:avLst/>
          </a:prstGeom>
        </p:spPr>
      </p:pic>
      <p:pic>
        <p:nvPicPr>
          <p:cNvPr id="7" name="Рисунок 6" descr="img-e1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400" y="4041288"/>
            <a:ext cx="2640000" cy="1980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1A7D-358E-40DA-9CB0-9D93CCB2CC3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20550" t="2520" r="20388" b="11801"/>
          <a:stretch>
            <a:fillRect/>
          </a:stretch>
        </p:blipFill>
        <p:spPr bwMode="auto">
          <a:xfrm>
            <a:off x="503504" y="188640"/>
            <a:ext cx="8100944" cy="661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PanoramaIEP_100.jpg"/>
          <p:cNvPicPr>
            <a:picLocks noChangeAspect="1"/>
          </p:cNvPicPr>
          <p:nvPr/>
        </p:nvPicPr>
        <p:blipFill>
          <a:blip r:embed="rId2" cstate="print"/>
          <a:srcRect l="7483" r="7483" b="748"/>
          <a:stretch>
            <a:fillRect/>
          </a:stretch>
        </p:blipFill>
        <p:spPr bwMode="auto">
          <a:xfrm>
            <a:off x="2428875" y="4494213"/>
            <a:ext cx="67151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DSC01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214813" cy="3162300"/>
          </a:xfrm>
          <a:prstGeom prst="rect">
            <a:avLst/>
          </a:prstGeom>
          <a:noFill/>
          <a:ln w="38100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1" y="2132856"/>
            <a:ext cx="3888432" cy="500062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Южно-Уральский государственный университет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356992"/>
            <a:ext cx="363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sz="3200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электрофизики </a:t>
            </a:r>
            <a:endParaRPr lang="ru-RU" sz="3200" dirty="0" smtClean="0">
              <a:solidFill>
                <a:srgbClr val="001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3200" dirty="0" err="1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</a:t>
            </a:r>
            <a:r>
              <a:rPr lang="ru-RU" sz="3200" dirty="0" smtClean="0">
                <a:solidFill>
                  <a:srgbClr val="001E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</a:t>
            </a:r>
            <a:endParaRPr lang="en-US" sz="3200" dirty="0">
              <a:solidFill>
                <a:srgbClr val="001E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024" y="620688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Лаборатория нелинейной оптики</a:t>
            </a:r>
            <a:endParaRPr lang="en-US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429" cy="68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1A7D-358E-40DA-9CB0-9D93CCB2CC3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Рисунки</a:t>
            </a: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графики, таблицы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3300"/>
                </a:solidFill>
              </a:rPr>
              <a:t>Q-plate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0" y="2276872"/>
            <a:ext cx="9027414" cy="40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3300"/>
                </a:solidFill>
              </a:rPr>
              <a:t>Q-plate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027414" cy="40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 bwMode="auto">
          <a:xfrm>
            <a:off x="5580112" y="2564904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987824" y="2564904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95536" y="2492896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835696" y="692696"/>
            <a:ext cx="5256584" cy="1152128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3923928" y="5517232"/>
            <a:ext cx="4896544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0" y="5301208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расчета</a:t>
            </a: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 l="5962" r="2541"/>
          <a:stretch>
            <a:fillRect/>
          </a:stretch>
        </p:blipFill>
        <p:spPr bwMode="auto">
          <a:xfrm>
            <a:off x="539552" y="2060848"/>
            <a:ext cx="8280920" cy="419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расчета</a:t>
            </a: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 l="5962" r="2541"/>
          <a:stretch>
            <a:fillRect/>
          </a:stretch>
        </p:blipFill>
        <p:spPr bwMode="auto">
          <a:xfrm>
            <a:off x="539552" y="2060848"/>
            <a:ext cx="8280920" cy="419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 bwMode="auto">
          <a:xfrm>
            <a:off x="467544" y="692696"/>
            <a:ext cx="8064896" cy="1152128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7020272" y="5157192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39552" y="5661248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331640" y="2564904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теории с экспериментом</a:t>
            </a:r>
            <a:endParaRPr lang="ru-RU" sz="36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 l="4288"/>
          <a:stretch>
            <a:fillRect/>
          </a:stretch>
        </p:blipFill>
        <p:spPr bwMode="auto">
          <a:xfrm>
            <a:off x="251520" y="1772816"/>
            <a:ext cx="8676456" cy="49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теории с экспериментом</a:t>
            </a:r>
            <a:endParaRPr lang="ru-RU" sz="36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 l="4288"/>
          <a:stretch>
            <a:fillRect/>
          </a:stretch>
        </p:blipFill>
        <p:spPr bwMode="auto">
          <a:xfrm>
            <a:off x="251520" y="1772816"/>
            <a:ext cx="8676456" cy="49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 bwMode="auto">
          <a:xfrm>
            <a:off x="251520" y="332656"/>
            <a:ext cx="8892480" cy="100811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907704" y="5373216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6084168" y="5373216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51520" y="5949280"/>
            <a:ext cx="8496944" cy="72008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 bwMode="auto">
          <a:xfrm>
            <a:off x="1619672" y="3789040"/>
            <a:ext cx="216024" cy="72008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563888" y="5877272"/>
            <a:ext cx="1584176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347864" y="2132856"/>
            <a:ext cx="2232248" cy="432048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475656" y="2924944"/>
            <a:ext cx="1080120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652120" y="5661248"/>
            <a:ext cx="1584176" cy="576064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796136" y="2348880"/>
            <a:ext cx="1584176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en-US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576" y="2132856"/>
            <a:ext cx="8208143" cy="4543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Титульный лист и оформление в целом</a:t>
            </a:r>
          </a:p>
          <a:p>
            <a:pPr marL="1314450" lvl="2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Размер шрифта</a:t>
            </a:r>
          </a:p>
          <a:p>
            <a:pPr marL="1314450" lvl="2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Цветовая гамма</a:t>
            </a:r>
          </a:p>
          <a:p>
            <a:pPr marL="1314450" lvl="2" indent="-5143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Акценты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Рисунки, графики, таблицы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экспериментальной установки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0F037-BCFF-4032-A60E-E412A253B61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резент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 bwMode="auto">
          <a:xfrm>
            <a:off x="1619672" y="3789040"/>
            <a:ext cx="216024" cy="72008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563888" y="5877272"/>
            <a:ext cx="1584176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347864" y="2132856"/>
            <a:ext cx="2232248" cy="432048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475656" y="2924944"/>
            <a:ext cx="1080120" cy="288032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652120" y="5661248"/>
            <a:ext cx="1584176" cy="576064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5796136" y="2348880"/>
            <a:ext cx="1584176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 flipV="1">
            <a:off x="2339752" y="4725144"/>
            <a:ext cx="576064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9FF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flipH="1">
            <a:off x="3131840" y="4077072"/>
            <a:ext cx="936104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Булдашев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askakov Dmi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Baskakov Dmi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44624"/>
            <a:ext cx="2359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800000"/>
                </a:solidFill>
              </a:rPr>
              <a:t>ч</a:t>
            </a:r>
            <a:r>
              <a:rPr lang="ru-RU" sz="4000" dirty="0" smtClean="0">
                <a:solidFill>
                  <a:srgbClr val="800000"/>
                </a:solidFill>
              </a:rPr>
              <a:t>его????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7452320" y="3068960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707904" y="4149080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707904" y="3501008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Формулы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765B5-0661-430D-8F17-99AF50767424}" type="slidenum">
              <a:rPr lang="ru-RU"/>
              <a:pPr/>
              <a:t>35</a:t>
            </a:fld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 уравнений динамики среды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1219200" y="1600200"/>
          <a:ext cx="2187575" cy="2460625"/>
        </p:xfrm>
        <a:graphic>
          <a:graphicData uri="http://schemas.openxmlformats.org/presentationml/2006/ole">
            <p:oleObj spid="_x0000_s129026" name="Equation" r:id="rId3" imgW="1422360" imgH="1600200" progId="Equation.DSMT4">
              <p:embed/>
            </p:oleObj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29000" y="1752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/>
              <a:t>уравнение непрерывности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05200" y="2743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-уравнение движения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05200" y="3581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-уравнение для энергии</a:t>
            </a:r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838200" y="4267200"/>
          <a:ext cx="5095875" cy="2068513"/>
        </p:xfrm>
        <a:graphic>
          <a:graphicData uri="http://schemas.openxmlformats.org/presentationml/2006/ole">
            <p:oleObj spid="_x0000_s129027" name="Equation" r:id="rId4" imgW="2692080" imgH="1091880" progId="Equation.DSMT4">
              <p:embed/>
            </p:oleObj>
          </a:graphicData>
        </a:graphic>
      </p:graphicFrame>
      <p:sp>
        <p:nvSpPr>
          <p:cNvPr id="7177" name="Rectangle 24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undikova_2014_эффективная презент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0F037-BCFF-4032-A60E-E412A253B61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Булдашев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экспериментальной установки</a:t>
            </a: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report_kursovay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02024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Титульный лист и оформление в целом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экспериментальной установки</a:t>
            </a:r>
            <a:endParaRPr lang="ru-RU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60848"/>
            <a:ext cx="9001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352928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экспериментальной установки</a:t>
            </a:r>
            <a:endParaRPr lang="ru-RU" sz="4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60848"/>
            <a:ext cx="9001125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352928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экспериментальной установки</a:t>
            </a:r>
            <a:endParaRPr lang="ru-RU" sz="4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060848"/>
            <a:ext cx="9001125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 bwMode="auto">
          <a:xfrm>
            <a:off x="251520" y="3068960"/>
            <a:ext cx="1152128" cy="504056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</a:t>
            </a:r>
            <a:r>
              <a:rPr lang="ru-R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внимание!</a:t>
            </a:r>
            <a:endParaRPr lang="ru-RU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начало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0366F-5438-49FA-A484-891F9C53C8A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презентаци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Новая презентация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Новая презентация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11473</TotalTime>
  <Words>216</Words>
  <Application>Microsoft Office PowerPoint</Application>
  <PresentationFormat>Экран (4:3)</PresentationFormat>
  <Paragraphs>97</Paragraphs>
  <Slides>43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Новая презентация</vt:lpstr>
      <vt:lpstr>MathType 6.0 Equation</vt:lpstr>
      <vt:lpstr>Equation</vt:lpstr>
      <vt:lpstr>Эффективная презентация результатов научной работы   </vt:lpstr>
      <vt:lpstr>Южно-Уральский государственный университет</vt:lpstr>
      <vt:lpstr>Содержание</vt:lpstr>
      <vt:lpstr>Титульный лист и оформление в целом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Рисунки, графики, таблицы </vt:lpstr>
      <vt:lpstr>Q-plate</vt:lpstr>
      <vt:lpstr>Q-plate</vt:lpstr>
      <vt:lpstr>Результаты расчета</vt:lpstr>
      <vt:lpstr>Результаты расчета</vt:lpstr>
      <vt:lpstr>Сравнение теории с экспериментом</vt:lpstr>
      <vt:lpstr>Сравнение теории с экспериментом</vt:lpstr>
      <vt:lpstr>Слайд 28</vt:lpstr>
      <vt:lpstr>Слайд 29</vt:lpstr>
      <vt:lpstr>Слайд 30</vt:lpstr>
      <vt:lpstr>Слайд 31</vt:lpstr>
      <vt:lpstr>Слайд 32</vt:lpstr>
      <vt:lpstr>Слайд 33</vt:lpstr>
      <vt:lpstr>Формулы</vt:lpstr>
      <vt:lpstr>Система уравнений динамики среды</vt:lpstr>
      <vt:lpstr>Слайд 36</vt:lpstr>
      <vt:lpstr>Слайд 37</vt:lpstr>
      <vt:lpstr>Схема экспериментальной установки</vt:lpstr>
      <vt:lpstr>Слайд 39</vt:lpstr>
      <vt:lpstr>Схема экспериментальной установки</vt:lpstr>
      <vt:lpstr>Схема экспериментальной установки</vt:lpstr>
      <vt:lpstr>Схема экспериментальной установки</vt:lpstr>
      <vt:lpstr>Спасибо за внимание!</vt:lpstr>
    </vt:vector>
  </TitlesOfParts>
  <Company>SUSU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Winuser</dc:creator>
  <cp:lastModifiedBy>1</cp:lastModifiedBy>
  <cp:revision>198</cp:revision>
  <cp:lastPrinted>2013-12-13T07:34:08Z</cp:lastPrinted>
  <dcterms:created xsi:type="dcterms:W3CDTF">2000-04-01T05:40:34Z</dcterms:created>
  <dcterms:modified xsi:type="dcterms:W3CDTF">2014-11-12T12:16:41Z</dcterms:modified>
</cp:coreProperties>
</file>