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1"/>
  </p:notesMasterIdLst>
  <p:handoutMasterIdLst>
    <p:handoutMasterId r:id="rId52"/>
  </p:handoutMasterIdLst>
  <p:sldIdLst>
    <p:sldId id="256" r:id="rId2"/>
    <p:sldId id="473" r:id="rId3"/>
    <p:sldId id="607" r:id="rId4"/>
    <p:sldId id="598" r:id="rId5"/>
    <p:sldId id="649" r:id="rId6"/>
    <p:sldId id="650" r:id="rId7"/>
    <p:sldId id="651" r:id="rId8"/>
    <p:sldId id="636" r:id="rId9"/>
    <p:sldId id="658" r:id="rId10"/>
    <p:sldId id="727" r:id="rId11"/>
    <p:sldId id="659" r:id="rId12"/>
    <p:sldId id="657" r:id="rId13"/>
    <p:sldId id="665" r:id="rId14"/>
    <p:sldId id="666" r:id="rId15"/>
    <p:sldId id="714" r:id="rId16"/>
    <p:sldId id="652" r:id="rId17"/>
    <p:sldId id="653" r:id="rId18"/>
    <p:sldId id="667" r:id="rId19"/>
    <p:sldId id="726" r:id="rId20"/>
    <p:sldId id="668" r:id="rId21"/>
    <p:sldId id="722" r:id="rId22"/>
    <p:sldId id="723" r:id="rId23"/>
    <p:sldId id="724" r:id="rId24"/>
    <p:sldId id="725" r:id="rId25"/>
    <p:sldId id="704" r:id="rId26"/>
    <p:sldId id="684" r:id="rId27"/>
    <p:sldId id="689" r:id="rId28"/>
    <p:sldId id="713" r:id="rId29"/>
    <p:sldId id="661" r:id="rId30"/>
    <p:sldId id="710" r:id="rId31"/>
    <p:sldId id="707" r:id="rId32"/>
    <p:sldId id="698" r:id="rId33"/>
    <p:sldId id="699" r:id="rId34"/>
    <p:sldId id="695" r:id="rId35"/>
    <p:sldId id="694" r:id="rId36"/>
    <p:sldId id="715" r:id="rId37"/>
    <p:sldId id="711" r:id="rId38"/>
    <p:sldId id="712" r:id="rId39"/>
    <p:sldId id="703" r:id="rId40"/>
    <p:sldId id="687" r:id="rId41"/>
    <p:sldId id="670" r:id="rId42"/>
    <p:sldId id="672" r:id="rId43"/>
    <p:sldId id="673" r:id="rId44"/>
    <p:sldId id="716" r:id="rId45"/>
    <p:sldId id="717" r:id="rId46"/>
    <p:sldId id="718" r:id="rId47"/>
    <p:sldId id="719" r:id="rId48"/>
    <p:sldId id="721" r:id="rId49"/>
    <p:sldId id="570" r:id="rId50"/>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lo"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1E60"/>
    <a:srgbClr val="993300"/>
    <a:srgbClr val="99FF66"/>
    <a:srgbClr val="66FFFF"/>
    <a:srgbClr val="CC3300"/>
    <a:srgbClr val="C1DCE1"/>
    <a:srgbClr val="FFCC00"/>
    <a:srgbClr val="333333"/>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88420" autoAdjust="0"/>
  </p:normalViewPr>
  <p:slideViewPr>
    <p:cSldViewPr>
      <p:cViewPr>
        <p:scale>
          <a:sx n="70" d="100"/>
          <a:sy n="70" d="100"/>
        </p:scale>
        <p:origin x="-1666" y="-245"/>
      </p:cViewPr>
      <p:guideLst>
        <p:guide orient="horz" pos="225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hdr" sz="quarter"/>
          </p:nvPr>
        </p:nvSpPr>
        <p:spPr bwMode="auto">
          <a:xfrm>
            <a:off x="0" y="0"/>
            <a:ext cx="4435475" cy="354013"/>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ru-RU"/>
          </a:p>
        </p:txBody>
      </p:sp>
      <p:sp>
        <p:nvSpPr>
          <p:cNvPr id="375811" name="Rectangle 3"/>
          <p:cNvSpPr>
            <a:spLocks noGrp="1" noChangeArrowheads="1"/>
          </p:cNvSpPr>
          <p:nvPr>
            <p:ph type="dt" sz="quarter" idx="1"/>
          </p:nvPr>
        </p:nvSpPr>
        <p:spPr bwMode="auto">
          <a:xfrm>
            <a:off x="5797550" y="0"/>
            <a:ext cx="4435475" cy="354013"/>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ru-RU"/>
          </a:p>
        </p:txBody>
      </p:sp>
      <p:sp>
        <p:nvSpPr>
          <p:cNvPr id="375812" name="Rectangle 4"/>
          <p:cNvSpPr>
            <a:spLocks noGrp="1" noChangeArrowheads="1"/>
          </p:cNvSpPr>
          <p:nvPr>
            <p:ph type="ftr" sz="quarter" idx="2"/>
          </p:nvPr>
        </p:nvSpPr>
        <p:spPr bwMode="auto">
          <a:xfrm>
            <a:off x="0" y="6743700"/>
            <a:ext cx="4435475" cy="354013"/>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ru-RU"/>
          </a:p>
        </p:txBody>
      </p:sp>
      <p:sp>
        <p:nvSpPr>
          <p:cNvPr id="375813" name="Rectangle 5"/>
          <p:cNvSpPr>
            <a:spLocks noGrp="1" noChangeArrowheads="1"/>
          </p:cNvSpPr>
          <p:nvPr>
            <p:ph type="sldNum" sz="quarter" idx="3"/>
          </p:nvPr>
        </p:nvSpPr>
        <p:spPr bwMode="auto">
          <a:xfrm>
            <a:off x="5797550" y="6743700"/>
            <a:ext cx="4435475" cy="354013"/>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036E2ECD-2CBA-46EA-89B9-017A52D6D9BF}" type="slidenum">
              <a:rPr lang="ru-RU"/>
              <a:pPr>
                <a:defRPr/>
              </a:pPr>
              <a:t>‹#›</a:t>
            </a:fld>
            <a:endParaRPr lang="ru-RU"/>
          </a:p>
        </p:txBody>
      </p:sp>
    </p:spTree>
    <p:extLst>
      <p:ext uri="{BB962C8B-B14F-4D97-AF65-F5344CB8AC3E}">
        <p14:creationId xmlns:p14="http://schemas.microsoft.com/office/powerpoint/2010/main" val="2487373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4435475" cy="354013"/>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ru-RU"/>
          </a:p>
        </p:txBody>
      </p:sp>
      <p:sp>
        <p:nvSpPr>
          <p:cNvPr id="48131" name="Rectangle 3"/>
          <p:cNvSpPr>
            <a:spLocks noGrp="1" noChangeArrowheads="1"/>
          </p:cNvSpPr>
          <p:nvPr>
            <p:ph type="dt" idx="1"/>
          </p:nvPr>
        </p:nvSpPr>
        <p:spPr bwMode="auto">
          <a:xfrm>
            <a:off x="5797550" y="0"/>
            <a:ext cx="4435475" cy="354013"/>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ru-RU"/>
          </a:p>
        </p:txBody>
      </p:sp>
      <p:sp>
        <p:nvSpPr>
          <p:cNvPr id="64516" name="Rectangle 4"/>
          <p:cNvSpPr>
            <a:spLocks noGrp="1" noRot="1" noChangeAspect="1" noChangeArrowheads="1" noTextEdit="1"/>
          </p:cNvSpPr>
          <p:nvPr>
            <p:ph type="sldImg" idx="2"/>
          </p:nvPr>
        </p:nvSpPr>
        <p:spPr bwMode="auto">
          <a:xfrm>
            <a:off x="3343275" y="533400"/>
            <a:ext cx="3548063" cy="266065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1022350" y="3371850"/>
            <a:ext cx="8189913" cy="3194050"/>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8134" name="Rectangle 6"/>
          <p:cNvSpPr>
            <a:spLocks noGrp="1" noChangeArrowheads="1"/>
          </p:cNvSpPr>
          <p:nvPr>
            <p:ph type="ftr" sz="quarter" idx="4"/>
          </p:nvPr>
        </p:nvSpPr>
        <p:spPr bwMode="auto">
          <a:xfrm>
            <a:off x="0" y="6743700"/>
            <a:ext cx="4435475" cy="354013"/>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ru-RU"/>
          </a:p>
        </p:txBody>
      </p:sp>
      <p:sp>
        <p:nvSpPr>
          <p:cNvPr id="48135" name="Rectangle 7"/>
          <p:cNvSpPr>
            <a:spLocks noGrp="1" noChangeArrowheads="1"/>
          </p:cNvSpPr>
          <p:nvPr>
            <p:ph type="sldNum" sz="quarter" idx="5"/>
          </p:nvPr>
        </p:nvSpPr>
        <p:spPr bwMode="auto">
          <a:xfrm>
            <a:off x="5797550" y="6743700"/>
            <a:ext cx="4435475" cy="354013"/>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827F456D-0AF5-4CA3-8E20-61D561659CCD}" type="slidenum">
              <a:rPr lang="ru-RU"/>
              <a:pPr>
                <a:defRPr/>
              </a:pPr>
              <a:t>‹#›</a:t>
            </a:fld>
            <a:endParaRPr lang="ru-RU"/>
          </a:p>
        </p:txBody>
      </p:sp>
    </p:spTree>
    <p:extLst>
      <p:ext uri="{BB962C8B-B14F-4D97-AF65-F5344CB8AC3E}">
        <p14:creationId xmlns:p14="http://schemas.microsoft.com/office/powerpoint/2010/main" val="2928286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B97586B-58FD-4B48-BA88-48DF9E0D2F78}" type="slidenum">
              <a:rPr lang="ru-RU" smtClean="0"/>
              <a:pPr/>
              <a:t>1</a:t>
            </a:fld>
            <a:endParaRPr lang="ru-RU"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3344863" y="531813"/>
            <a:ext cx="3549650" cy="2662237"/>
          </a:xfrm>
          <a:ln/>
        </p:spPr>
      </p:sp>
      <p:sp>
        <p:nvSpPr>
          <p:cNvPr id="48131" name="Rectangle 3"/>
          <p:cNvSpPr>
            <a:spLocks noGrp="1" noChangeArrowheads="1"/>
          </p:cNvSpPr>
          <p:nvPr>
            <p:ph type="body" idx="1"/>
          </p:nvPr>
        </p:nvSpPr>
        <p:spPr>
          <a:xfrm>
            <a:off x="1023462" y="3372168"/>
            <a:ext cx="8187690" cy="3194685"/>
          </a:xfrm>
        </p:spPr>
        <p:txBody>
          <a:bodyPr/>
          <a:lstStyle/>
          <a:p>
            <a:r>
              <a:rPr lang="ru-RU"/>
              <a:t>Переделать рисунки</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Отраженный и преломленный лучи сдвигаются в разные</a:t>
            </a:r>
            <a:r>
              <a:rPr lang="ru-RU" baseline="0" dirty="0" smtClean="0"/>
              <a:t> стороны</a:t>
            </a:r>
            <a:endParaRPr lang="ru-RU" dirty="0"/>
          </a:p>
        </p:txBody>
      </p:sp>
      <p:sp>
        <p:nvSpPr>
          <p:cNvPr id="4" name="Номер слайда 3"/>
          <p:cNvSpPr>
            <a:spLocks noGrp="1"/>
          </p:cNvSpPr>
          <p:nvPr>
            <p:ph type="sldNum" sz="quarter" idx="10"/>
          </p:nvPr>
        </p:nvSpPr>
        <p:spPr/>
        <p:txBody>
          <a:bodyPr/>
          <a:lstStyle/>
          <a:p>
            <a:pPr>
              <a:defRPr/>
            </a:pPr>
            <a:fld id="{827F456D-0AF5-4CA3-8E20-61D561659CCD}" type="slidenum">
              <a:rPr lang="ru-RU" smtClean="0"/>
              <a:pPr>
                <a:defRPr/>
              </a:pPr>
              <a:t>25</a:t>
            </a:fld>
            <a:endParaRPr lang="ru-RU"/>
          </a:p>
        </p:txBody>
      </p:sp>
    </p:spTree>
    <p:extLst>
      <p:ext uri="{BB962C8B-B14F-4D97-AF65-F5344CB8AC3E}">
        <p14:creationId xmlns:p14="http://schemas.microsoft.com/office/powerpoint/2010/main" val="327852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71D9B-C1D8-4BD6-BA18-2BC4532A937C}" type="slidenum">
              <a:rPr lang="ru-RU"/>
              <a:pPr/>
              <a:t>26</a:t>
            </a:fld>
            <a:endParaRPr lang="ru-RU"/>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ru-RU"/>
              <a:t>Был ли эксперимент?</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0" i="0" kern="1200" dirty="0" smtClean="0">
                <a:solidFill>
                  <a:schemeClr val="tx1"/>
                </a:solidFill>
                <a:latin typeface="Comic Sans MS" pitchFamily="66" charset="0"/>
                <a:ea typeface="+mn-ea"/>
                <a:cs typeface="+mn-cs"/>
              </a:rPr>
              <a:t>The new linear and angular transverse shifts (LTS and ATS) of the </a:t>
            </a:r>
            <a:r>
              <a:rPr lang="en-US" sz="1200" b="0" i="0" kern="1200" dirty="0" err="1" smtClean="0">
                <a:solidFill>
                  <a:schemeClr val="tx1"/>
                </a:solidFill>
                <a:latin typeface="Comic Sans MS" pitchFamily="66" charset="0"/>
                <a:ea typeface="+mn-ea"/>
                <a:cs typeface="+mn-cs"/>
              </a:rPr>
              <a:t>centres</a:t>
            </a:r>
            <a:r>
              <a:rPr lang="en-US" sz="1200" b="0" i="0" kern="1200" dirty="0" smtClean="0">
                <a:solidFill>
                  <a:schemeClr val="tx1"/>
                </a:solidFill>
                <a:latin typeface="Comic Sans MS" pitchFamily="66" charset="0"/>
                <a:ea typeface="+mn-ea"/>
                <a:cs typeface="+mn-cs"/>
              </a:rPr>
              <a:t> of gravity of partially reflected and of refracted light beams are predicted. Unlike the previously known LTS and ATS, the new ones can exist at an arbitrary polarization of the incident beam. The new LTS should take place at reflection and refraction of a light beam with non-zero orbital angular momentum, particularly, of the </a:t>
            </a:r>
            <a:r>
              <a:rPr lang="en-US" sz="1200" b="0" i="0" kern="1200" dirty="0" err="1" smtClean="0">
                <a:solidFill>
                  <a:schemeClr val="tx1"/>
                </a:solidFill>
                <a:latin typeface="Comic Sans MS" pitchFamily="66" charset="0"/>
                <a:ea typeface="+mn-ea"/>
                <a:cs typeface="+mn-cs"/>
              </a:rPr>
              <a:t>Laguerre</a:t>
            </a:r>
            <a:r>
              <a:rPr lang="en-US" sz="1200" b="0" i="0" kern="1200" dirty="0" smtClean="0">
                <a:solidFill>
                  <a:schemeClr val="tx1"/>
                </a:solidFill>
                <a:latin typeface="Comic Sans MS" pitchFamily="66" charset="0"/>
                <a:ea typeface="+mn-ea"/>
                <a:cs typeface="+mn-cs"/>
              </a:rPr>
              <a:t>–Gaussian beam with non-zero </a:t>
            </a:r>
            <a:r>
              <a:rPr lang="en-US" sz="1200" b="0" i="0" kern="1200" dirty="0" err="1" smtClean="0">
                <a:solidFill>
                  <a:schemeClr val="tx1"/>
                </a:solidFill>
                <a:latin typeface="Comic Sans MS" pitchFamily="66" charset="0"/>
                <a:ea typeface="+mn-ea"/>
                <a:cs typeface="+mn-cs"/>
              </a:rPr>
              <a:t>azimuthal</a:t>
            </a:r>
            <a:r>
              <a:rPr lang="en-US" sz="1200" b="0" i="0" kern="1200" dirty="0" smtClean="0">
                <a:solidFill>
                  <a:schemeClr val="tx1"/>
                </a:solidFill>
                <a:latin typeface="Comic Sans MS" pitchFamily="66" charset="0"/>
                <a:ea typeface="+mn-ea"/>
                <a:cs typeface="+mn-cs"/>
              </a:rPr>
              <a:t> index. A parallel between the new LTS of a partially reflected light beam and the </a:t>
            </a:r>
            <a:r>
              <a:rPr lang="en-US" sz="1200" b="0" i="0" kern="1200" dirty="0" err="1" smtClean="0">
                <a:solidFill>
                  <a:schemeClr val="tx1"/>
                </a:solidFill>
                <a:latin typeface="Comic Sans MS" pitchFamily="66" charset="0"/>
                <a:ea typeface="+mn-ea"/>
                <a:cs typeface="+mn-cs"/>
              </a:rPr>
              <a:t>Goos–Hänchen</a:t>
            </a:r>
            <a:r>
              <a:rPr lang="en-US" sz="1200" b="0" i="0" kern="1200" dirty="0" smtClean="0">
                <a:solidFill>
                  <a:schemeClr val="tx1"/>
                </a:solidFill>
                <a:latin typeface="Comic Sans MS" pitchFamily="66" charset="0"/>
                <a:ea typeface="+mn-ea"/>
                <a:cs typeface="+mn-cs"/>
              </a:rPr>
              <a:t> shift is drawn.</a:t>
            </a:r>
            <a:endParaRPr lang="ru-RU" sz="1200" kern="1200" baseline="0" dirty="0" smtClean="0">
              <a:solidFill>
                <a:schemeClr val="tx1"/>
              </a:solidFill>
              <a:latin typeface="Comic Sans MS" pitchFamily="66" charset="0"/>
              <a:ea typeface="+mn-ea"/>
              <a:cs typeface="+mn-cs"/>
            </a:endParaRPr>
          </a:p>
        </p:txBody>
      </p:sp>
      <p:sp>
        <p:nvSpPr>
          <p:cNvPr id="4" name="Номер слайда 3"/>
          <p:cNvSpPr>
            <a:spLocks noGrp="1"/>
          </p:cNvSpPr>
          <p:nvPr>
            <p:ph type="sldNum" sz="quarter" idx="10"/>
          </p:nvPr>
        </p:nvSpPr>
        <p:spPr/>
        <p:txBody>
          <a:bodyPr/>
          <a:lstStyle/>
          <a:p>
            <a:pPr>
              <a:defRPr/>
            </a:pPr>
            <a:fld id="{827F456D-0AF5-4CA3-8E20-61D561659CCD}" type="slidenum">
              <a:rPr lang="ru-RU" smtClean="0"/>
              <a:pPr>
                <a:defRPr/>
              </a:pPr>
              <a:t>29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Зависит от толщины пленки</a:t>
            </a:r>
            <a:endParaRPr lang="ru-RU" dirty="0"/>
          </a:p>
        </p:txBody>
      </p:sp>
      <p:sp>
        <p:nvSpPr>
          <p:cNvPr id="4" name="Номер слайда 3"/>
          <p:cNvSpPr>
            <a:spLocks noGrp="1"/>
          </p:cNvSpPr>
          <p:nvPr>
            <p:ph type="sldNum" sz="quarter" idx="10"/>
          </p:nvPr>
        </p:nvSpPr>
        <p:spPr/>
        <p:txBody>
          <a:bodyPr/>
          <a:lstStyle/>
          <a:p>
            <a:pPr>
              <a:defRPr/>
            </a:pPr>
            <a:fld id="{827F456D-0AF5-4CA3-8E20-61D561659CCD}" type="slidenum">
              <a:rPr lang="ru-RU" smtClean="0"/>
              <a:pPr>
                <a:defRPr/>
              </a:pPr>
              <a:t>38</a:t>
            </a:fld>
            <a:endParaRPr lang="ru-RU"/>
          </a:p>
        </p:txBody>
      </p:sp>
    </p:spTree>
    <p:extLst>
      <p:ext uri="{BB962C8B-B14F-4D97-AF65-F5344CB8AC3E}">
        <p14:creationId xmlns:p14="http://schemas.microsoft.com/office/powerpoint/2010/main" val="77625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Один график подписать все кривые</a:t>
            </a:r>
          </a:p>
        </p:txBody>
      </p:sp>
      <p:sp>
        <p:nvSpPr>
          <p:cNvPr id="2867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BEFFFB-FEC7-4E38-97BA-F45A27DDE94F}" type="slidenum">
              <a:rPr lang="ru-RU"/>
              <a:pPr fontAlgn="base">
                <a:spcBef>
                  <a:spcPct val="0"/>
                </a:spcBef>
                <a:spcAft>
                  <a:spcPct val="0"/>
                </a:spcAft>
              </a:pPr>
              <a:t>42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45A931C-53EA-42D4-B8BC-A38E156C842A}"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8287F13-0C45-4961-8B12-34577E3FD961}"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2E047B7-E5EE-49A3-A30E-F684C980ADD2}" type="slidenum">
              <a:rPr lang="ru-RU"/>
              <a:pPr>
                <a:defRPr/>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26CBD88-7299-43FD-A27E-B1BE1D44454E}" type="slidenum">
              <a:rPr lang="ru-RU"/>
              <a:pPr>
                <a:defRPr/>
              </a:pPr>
              <a:t>‹#›</a:t>
            </a:fld>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E12D0806-F7D7-4514-9D13-CE5AE1568752}" type="slidenum">
              <a:rPr lang="ru-RU"/>
              <a:pPr>
                <a:defRPr/>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2988" y="404813"/>
            <a:ext cx="76200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066800" y="1752600"/>
            <a:ext cx="3733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953000" y="1752600"/>
            <a:ext cx="3733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953000" y="3886200"/>
            <a:ext cx="37338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1014413" y="6107113"/>
            <a:ext cx="1905000" cy="457200"/>
          </a:xfrm>
        </p:spPr>
        <p:txBody>
          <a:bodyPr/>
          <a:lstStyle>
            <a:lvl1pPr>
              <a:defRPr/>
            </a:lvl1pPr>
          </a:lstStyle>
          <a:p>
            <a:pPr>
              <a:defRPr/>
            </a:pPr>
            <a:endParaRPr lang="en-US"/>
          </a:p>
        </p:txBody>
      </p:sp>
      <p:sp>
        <p:nvSpPr>
          <p:cNvPr id="7" name="Нижний колонтитул 6"/>
          <p:cNvSpPr>
            <a:spLocks noGrp="1"/>
          </p:cNvSpPr>
          <p:nvPr>
            <p:ph type="ftr" sz="quarter" idx="11"/>
          </p:nvPr>
        </p:nvSpPr>
        <p:spPr>
          <a:xfrm>
            <a:off x="3452813" y="6107113"/>
            <a:ext cx="2895600" cy="457200"/>
          </a:xfrm>
        </p:spPr>
        <p:txBody>
          <a:bodyPr/>
          <a:lstStyle>
            <a:lvl1pPr>
              <a:defRPr/>
            </a:lvl1pPr>
          </a:lstStyle>
          <a:p>
            <a:pPr>
              <a:defRPr/>
            </a:pPr>
            <a:endParaRPr lang="en-US"/>
          </a:p>
        </p:txBody>
      </p:sp>
      <p:sp>
        <p:nvSpPr>
          <p:cNvPr id="8" name="Номер слайда 7"/>
          <p:cNvSpPr>
            <a:spLocks noGrp="1"/>
          </p:cNvSpPr>
          <p:nvPr>
            <p:ph type="sldNum" sz="quarter" idx="12"/>
          </p:nvPr>
        </p:nvSpPr>
        <p:spPr>
          <a:xfrm>
            <a:off x="6881813" y="6107113"/>
            <a:ext cx="1905000" cy="457200"/>
          </a:xfrm>
        </p:spPr>
        <p:txBody>
          <a:bodyPr/>
          <a:lstStyle>
            <a:lvl1pPr>
              <a:defRPr/>
            </a:lvl1pPr>
          </a:lstStyle>
          <a:p>
            <a:pPr>
              <a:defRPr/>
            </a:pPr>
            <a:fld id="{13042B50-D7AC-4969-9FEA-653CDD9F7351}" type="slidenum">
              <a:rPr lang="en-US"/>
              <a:pPr>
                <a:defRPr/>
              </a:pPr>
              <a:t>‹#›</a:t>
            </a:fld>
            <a:endParaRPr lang="en-US"/>
          </a:p>
        </p:txBody>
      </p:sp>
    </p:spTree>
    <p:extLst>
      <p:ext uri="{BB962C8B-B14F-4D97-AF65-F5344CB8AC3E}">
        <p14:creationId xmlns:p14="http://schemas.microsoft.com/office/powerpoint/2010/main" val="438554688"/>
      </p:ext>
    </p:extLst>
  </p:cSld>
  <p:clrMapOvr>
    <a:masterClrMapping/>
  </p:clrMapOvr>
  <p:transition>
    <p:wipe/>
    <p:sndAc>
      <p:stSnd>
        <p:snd r:embed="rId1" name="recycl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D30F037-BCFF-4032-A60E-E412A253B615}"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FB88CD7-6A99-48A5-8DCA-E0174501663B}"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67FE78E-8DFA-45A9-9E11-FA8D07063C88}"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FD37F65-CD0C-4412-BB06-FAEF773DE646}"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DC0366F-5438-49FA-A484-891F9C53C8AF}"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8D81A7D-358E-40DA-9CB0-9D93CCB2CC31}"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D56EF2C-8CA5-462C-879C-1452D46E6CF5}"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A9EBDD7-3004-4DE2-AED4-23EEC32ED984}"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The mutual influence of polarization and propagation of the light and the symmetry of a space</a:t>
            </a:r>
            <a:br>
              <a:rPr lang="en-US" smtClean="0"/>
            </a:br>
            <a:r>
              <a:rPr lang="en-US" smtClean="0"/>
              <a:t>N.D.Kundikova                                            </a:t>
            </a:r>
            <a:br>
              <a:rPr lang="en-US" smtClean="0"/>
            </a:br>
            <a:r>
              <a:rPr lang="en-US" smtClean="0"/>
              <a:t>    Joint Laboratory of Nonlinear Optics of Institute of Electrophysics of Ural Branch of Russian Academy of Science</a:t>
            </a:r>
            <a:br>
              <a:rPr lang="en-US" smtClean="0"/>
            </a:br>
            <a:r>
              <a:rPr lang="en-US" smtClean="0"/>
              <a:t> and Southern Ural State University.</a:t>
            </a:r>
            <a:br>
              <a:rPr lang="en-US" smtClean="0"/>
            </a:br>
            <a:r>
              <a:rPr lang="en-US" smtClean="0"/>
              <a:t>76 Lenin ave., Chelyabinsk, 454080, Russia.</a:t>
            </a:r>
            <a:br>
              <a:rPr lang="en-US" smtClean="0"/>
            </a:br>
            <a:r>
              <a:rPr lang="ru-RU" smtClean="0"/>
              <a:t>Щелчок правит 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775CA68-466A-4A75-890F-16350555816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1087;&#1082;\Desktop\!!!!!!!!!_Presentation_&#1057;&#1072;&#1084;&#1072;&#1088;&#1072;_&#1085;&#1086;&#1103;&#1073;&#1088;&#1100;_2014\PcREVERCE.avi" TargetMode="External"/><Relationship Id="rId1" Type="http://schemas.openxmlformats.org/officeDocument/2006/relationships/video" Target="file:///C:\Users\&#1087;&#1082;\Desktop\!!!!!!!!!_Presentation_&#1057;&#1072;&#1084;&#1072;&#1088;&#1072;_&#1085;&#1086;&#1103;&#1073;&#1088;&#1100;_2014\PcDIRECT.avi"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7.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jpeg"/><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6.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7.jpeg"/><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5.wmf"/><Relationship Id="rId5" Type="http://schemas.openxmlformats.org/officeDocument/2006/relationships/oleObject" Target="../embeddings/oleObject5.bin"/><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43.w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60.wmf"/><Relationship Id="rId18" Type="http://schemas.openxmlformats.org/officeDocument/2006/relationships/oleObject" Target="../embeddings/oleObject15.bin"/><Relationship Id="rId3" Type="http://schemas.openxmlformats.org/officeDocument/2006/relationships/image" Target="../media/image20.jpeg"/><Relationship Id="rId7" Type="http://schemas.openxmlformats.org/officeDocument/2006/relationships/image" Target="../media/image57.wmf"/><Relationship Id="rId12" Type="http://schemas.openxmlformats.org/officeDocument/2006/relationships/oleObject" Target="../embeddings/oleObject12.bin"/><Relationship Id="rId17" Type="http://schemas.openxmlformats.org/officeDocument/2006/relationships/image" Target="../media/image62.wmf"/><Relationship Id="rId2" Type="http://schemas.openxmlformats.org/officeDocument/2006/relationships/slideLayout" Target="../slideLayouts/slideLayout2.xml"/><Relationship Id="rId16" Type="http://schemas.openxmlformats.org/officeDocument/2006/relationships/oleObject" Target="../embeddings/oleObject14.bin"/><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59.wmf"/><Relationship Id="rId5" Type="http://schemas.openxmlformats.org/officeDocument/2006/relationships/image" Target="../media/image65.jpeg"/><Relationship Id="rId15" Type="http://schemas.openxmlformats.org/officeDocument/2006/relationships/image" Target="../media/image61.wmf"/><Relationship Id="rId10" Type="http://schemas.openxmlformats.org/officeDocument/2006/relationships/oleObject" Target="../embeddings/oleObject11.bin"/><Relationship Id="rId19" Type="http://schemas.openxmlformats.org/officeDocument/2006/relationships/image" Target="../media/image63.wmf"/><Relationship Id="rId4" Type="http://schemas.openxmlformats.org/officeDocument/2006/relationships/image" Target="../media/image64.jpeg"/><Relationship Id="rId9" Type="http://schemas.openxmlformats.org/officeDocument/2006/relationships/image" Target="../media/image58.wmf"/><Relationship Id="rId14" Type="http://schemas.openxmlformats.org/officeDocument/2006/relationships/oleObject" Target="../embeddings/oleObject13.bin"/></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Kundikova_2014_отражение.jpg"/>
          <p:cNvPicPr>
            <a:picLocks noChangeAspect="1"/>
          </p:cNvPicPr>
          <p:nvPr/>
        </p:nvPicPr>
        <p:blipFill>
          <a:blip r:embed="rId3" cstate="print"/>
          <a:srcRect l="12988" t="17451" r="18500" b="26900"/>
          <a:stretch>
            <a:fillRect/>
          </a:stretch>
        </p:blipFill>
        <p:spPr>
          <a:xfrm rot="16200000">
            <a:off x="-511775" y="2727665"/>
            <a:ext cx="4886495" cy="2976798"/>
          </a:xfrm>
          <a:prstGeom prst="rect">
            <a:avLst/>
          </a:prstGeom>
        </p:spPr>
      </p:pic>
      <p:sp>
        <p:nvSpPr>
          <p:cNvPr id="24579" name="Rectangle 2"/>
          <p:cNvSpPr>
            <a:spLocks noGrp="1" noChangeArrowheads="1"/>
          </p:cNvSpPr>
          <p:nvPr>
            <p:ph type="ctrTitle"/>
          </p:nvPr>
        </p:nvSpPr>
        <p:spPr>
          <a:xfrm>
            <a:off x="465138" y="1340768"/>
            <a:ext cx="8678862" cy="1143000"/>
          </a:xfrm>
        </p:spPr>
        <p:txBody>
          <a:bodyPr/>
          <a:lstStyle/>
          <a:p>
            <a:pPr>
              <a:defRPr/>
            </a:pPr>
            <a:r>
              <a:rPr lang="x-none" sz="4000" smtClean="0">
                <a:solidFill>
                  <a:srgbClr val="800000"/>
                </a:solidFill>
                <a:effectLst>
                  <a:outerShdw blurRad="38100" dist="38100" dir="2700000" algn="tl">
                    <a:srgbClr val="000000">
                      <a:alpha val="43137"/>
                    </a:srgbClr>
                  </a:outerShdw>
                </a:effectLst>
              </a:rPr>
              <a:t>Необычные законы отражения и преломления света </a:t>
            </a:r>
            <a:r>
              <a:rPr lang="ru-RU" sz="4000" dirty="0" smtClean="0"/>
              <a:t/>
            </a:r>
            <a:br>
              <a:rPr lang="ru-RU" sz="4000" dirty="0" smtClean="0"/>
            </a:br>
            <a:r>
              <a:rPr lang="ru-RU" sz="3600" dirty="0" smtClean="0">
                <a:solidFill>
                  <a:schemeClr val="tx2"/>
                </a:solidFill>
                <a:latin typeface="+mj-lt"/>
                <a:ea typeface="+mj-ea"/>
                <a:cs typeface="+mj-cs"/>
              </a:rPr>
              <a:t/>
            </a:r>
            <a:br>
              <a:rPr lang="ru-RU" sz="3600" dirty="0" smtClean="0">
                <a:solidFill>
                  <a:schemeClr val="tx2"/>
                </a:solidFill>
                <a:latin typeface="+mj-lt"/>
                <a:ea typeface="+mj-ea"/>
                <a:cs typeface="+mj-cs"/>
              </a:rPr>
            </a:br>
            <a:r>
              <a:rPr lang="ru-RU" sz="2000" i="1" dirty="0" smtClean="0"/>
              <a:t/>
            </a:r>
            <a:br>
              <a:rPr lang="ru-RU" sz="2000" i="1" dirty="0" smtClean="0"/>
            </a:br>
            <a:endParaRPr lang="ru-RU" sz="2000" i="1" dirty="0" smtClean="0"/>
          </a:p>
        </p:txBody>
      </p:sp>
      <p:sp>
        <p:nvSpPr>
          <p:cNvPr id="3077" name="Rectangle 5"/>
          <p:cNvSpPr>
            <a:spLocks noGrp="1" noChangeArrowheads="1"/>
          </p:cNvSpPr>
          <p:nvPr>
            <p:ph type="subTitle" idx="1"/>
          </p:nvPr>
        </p:nvSpPr>
        <p:spPr>
          <a:xfrm>
            <a:off x="4244479" y="2636912"/>
            <a:ext cx="4071937" cy="714375"/>
          </a:xfrm>
        </p:spPr>
        <p:txBody>
          <a:bodyPr/>
          <a:lstStyle/>
          <a:p>
            <a:pPr>
              <a:defRPr/>
            </a:pPr>
            <a:r>
              <a:rPr lang="ru-RU" dirty="0" smtClean="0">
                <a:solidFill>
                  <a:srgbClr val="001E60"/>
                </a:solidFill>
                <a:effectLst>
                  <a:outerShdw blurRad="38100" dist="38100" dir="2700000" algn="tl">
                    <a:srgbClr val="C0C0C0"/>
                  </a:outerShdw>
                </a:effectLst>
              </a:rPr>
              <a:t>Н.Д. </a:t>
            </a:r>
            <a:r>
              <a:rPr lang="ru-RU" dirty="0" err="1" smtClean="0">
                <a:solidFill>
                  <a:srgbClr val="001E60"/>
                </a:solidFill>
                <a:effectLst>
                  <a:outerShdw blurRad="38100" dist="38100" dir="2700000" algn="tl">
                    <a:srgbClr val="C0C0C0"/>
                  </a:outerShdw>
                </a:effectLst>
              </a:rPr>
              <a:t>Кундикова</a:t>
            </a:r>
            <a:endParaRPr lang="ru-RU" dirty="0" smtClean="0">
              <a:solidFill>
                <a:srgbClr val="001E60"/>
              </a:solidFill>
              <a:effectLst>
                <a:outerShdw blurRad="38100" dist="38100" dir="2700000" algn="tl">
                  <a:srgbClr val="C0C0C0"/>
                </a:outerShdw>
              </a:effectLst>
            </a:endParaRPr>
          </a:p>
        </p:txBody>
      </p:sp>
      <p:sp>
        <p:nvSpPr>
          <p:cNvPr id="9" name="Прямоугольник 8"/>
          <p:cNvSpPr/>
          <p:nvPr/>
        </p:nvSpPr>
        <p:spPr>
          <a:xfrm>
            <a:off x="3923928" y="3645024"/>
            <a:ext cx="5004048" cy="2308324"/>
          </a:xfrm>
          <a:prstGeom prst="rect">
            <a:avLst/>
          </a:prstGeom>
        </p:spPr>
        <p:txBody>
          <a:bodyPr wrap="square">
            <a:spAutoFit/>
          </a:bodyPr>
          <a:lstStyle/>
          <a:p>
            <a:pPr algn="ctr">
              <a:defRPr/>
            </a:pPr>
            <a:r>
              <a:rPr lang="ru-RU" dirty="0" smtClean="0">
                <a:solidFill>
                  <a:srgbClr val="001E60"/>
                </a:solidFill>
                <a:effectLst>
                  <a:outerShdw blurRad="38100" dist="38100" dir="2700000" algn="tl">
                    <a:srgbClr val="000000">
                      <a:alpha val="43137"/>
                    </a:srgbClr>
                  </a:outerShdw>
                </a:effectLst>
              </a:rPr>
              <a:t>Лаборатория нелинейной оптики, </a:t>
            </a:r>
          </a:p>
          <a:p>
            <a:pPr algn="ctr">
              <a:defRPr/>
            </a:pPr>
            <a:r>
              <a:rPr lang="ru-RU" dirty="0" smtClean="0">
                <a:solidFill>
                  <a:srgbClr val="001E60"/>
                </a:solidFill>
                <a:effectLst>
                  <a:outerShdw blurRad="38100" dist="38100" dir="2700000" algn="tl">
                    <a:srgbClr val="000000">
                      <a:alpha val="43137"/>
                    </a:srgbClr>
                  </a:outerShdw>
                </a:effectLst>
              </a:rPr>
              <a:t>Институт электрофизики</a:t>
            </a:r>
          </a:p>
          <a:p>
            <a:pPr algn="ctr">
              <a:defRPr/>
            </a:pPr>
            <a:r>
              <a:rPr lang="ru-RU" dirty="0" smtClean="0">
                <a:solidFill>
                  <a:srgbClr val="001E60"/>
                </a:solidFill>
                <a:effectLst>
                  <a:outerShdw blurRad="38100" dist="38100" dir="2700000" algn="tl">
                    <a:srgbClr val="000000">
                      <a:alpha val="43137"/>
                    </a:srgbClr>
                  </a:outerShdw>
                </a:effectLst>
              </a:rPr>
              <a:t> </a:t>
            </a:r>
            <a:r>
              <a:rPr lang="ru-RU" dirty="0" err="1" smtClean="0">
                <a:solidFill>
                  <a:srgbClr val="001E60"/>
                </a:solidFill>
                <a:effectLst>
                  <a:outerShdw blurRad="38100" dist="38100" dir="2700000" algn="tl">
                    <a:srgbClr val="000000">
                      <a:alpha val="43137"/>
                    </a:srgbClr>
                  </a:outerShdw>
                </a:effectLst>
              </a:rPr>
              <a:t>УрО</a:t>
            </a:r>
            <a:r>
              <a:rPr lang="ru-RU" dirty="0" smtClean="0">
                <a:solidFill>
                  <a:srgbClr val="001E60"/>
                </a:solidFill>
                <a:effectLst>
                  <a:outerShdw blurRad="38100" dist="38100" dir="2700000" algn="tl">
                    <a:srgbClr val="000000">
                      <a:alpha val="43137"/>
                    </a:srgbClr>
                  </a:outerShdw>
                </a:effectLst>
              </a:rPr>
              <a:t> РАН, </a:t>
            </a:r>
          </a:p>
          <a:p>
            <a:pPr algn="ctr">
              <a:defRPr/>
            </a:pPr>
            <a:r>
              <a:rPr lang="ru-RU" dirty="0" smtClean="0">
                <a:solidFill>
                  <a:srgbClr val="001E60"/>
                </a:solidFill>
                <a:effectLst>
                  <a:outerShdw blurRad="38100" dist="38100" dir="2700000" algn="tl">
                    <a:srgbClr val="000000">
                      <a:alpha val="43137"/>
                    </a:srgbClr>
                  </a:outerShdw>
                </a:effectLst>
              </a:rPr>
              <a:t>Южно-Уральский государственный университет</a:t>
            </a:r>
            <a:endParaRPr lang="ru-RU" dirty="0">
              <a:solidFill>
                <a:srgbClr val="001E60"/>
              </a:solidFill>
              <a:effectLst>
                <a:outerShdw blurRad="38100" dist="38100" dir="2700000" algn="tl">
                  <a:srgbClr val="000000">
                    <a:alpha val="43137"/>
                  </a:srgbClr>
                </a:outerShdw>
              </a:effectLst>
            </a:endParaRPr>
          </a:p>
        </p:txBody>
      </p:sp>
      <p:sp>
        <p:nvSpPr>
          <p:cNvPr id="8" name="TextBox 7"/>
          <p:cNvSpPr txBox="1"/>
          <p:nvPr/>
        </p:nvSpPr>
        <p:spPr>
          <a:xfrm>
            <a:off x="3131840" y="6237312"/>
            <a:ext cx="2244525" cy="461665"/>
          </a:xfrm>
          <a:prstGeom prst="rect">
            <a:avLst/>
          </a:prstGeom>
          <a:noFill/>
        </p:spPr>
        <p:txBody>
          <a:bodyPr wrap="none" rtlCol="0">
            <a:spAutoFit/>
          </a:bodyPr>
          <a:lstStyle/>
          <a:p>
            <a:r>
              <a:rPr lang="ru-RU" dirty="0" smtClean="0">
                <a:solidFill>
                  <a:srgbClr val="001E60"/>
                </a:solidFill>
                <a:effectLst>
                  <a:outerShdw blurRad="38100" dist="38100" dir="2700000" algn="tl">
                    <a:srgbClr val="000000">
                      <a:alpha val="43137"/>
                    </a:srgbClr>
                  </a:outerShdw>
                </a:effectLst>
              </a:rPr>
              <a:t>Самара - 2014</a:t>
            </a:r>
            <a:endParaRPr lang="ru-RU" dirty="0">
              <a:solidFill>
                <a:srgbClr val="001E60"/>
              </a:solidFill>
              <a:effectLst>
                <a:outerShdw blurRad="38100" dist="38100" dir="2700000" algn="tl">
                  <a:srgbClr val="000000">
                    <a:alpha val="43137"/>
                  </a:srgbClr>
                </a:outerShdw>
              </a:effectLst>
            </a:endParaRPr>
          </a:p>
        </p:txBody>
      </p:sp>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16013" y="333375"/>
            <a:ext cx="7620000" cy="533400"/>
          </a:xfrm>
          <a:noFill/>
          <a:ln/>
        </p:spPr>
        <p:txBody>
          <a:bodyPr/>
          <a:lstStyle/>
          <a:p>
            <a:r>
              <a:rPr lang="ru-RU" altLang="ru-RU" sz="3600">
                <a:solidFill>
                  <a:srgbClr val="993300"/>
                </a:solidFill>
                <a:effectLst>
                  <a:outerShdw blurRad="38100" dist="38100" dir="2700000" algn="tl">
                    <a:srgbClr val="C0C0C0"/>
                  </a:outerShdw>
                </a:effectLst>
              </a:rPr>
              <a:t>Обращение волнового фронта</a:t>
            </a:r>
            <a:r>
              <a:rPr lang="en-US" altLang="ru-RU" sz="3600" u="sng">
                <a:solidFill>
                  <a:srgbClr val="001E60"/>
                </a:solidFill>
                <a:latin typeface="Monotype Corsiva" pitchFamily="66" charset="0"/>
              </a:rPr>
              <a:t> </a:t>
            </a:r>
            <a:r>
              <a:rPr lang="en-US" altLang="ru-RU" sz="5400">
                <a:solidFill>
                  <a:srgbClr val="001E60"/>
                </a:solidFill>
                <a:latin typeface="Monotype Corsiva" pitchFamily="66" charset="0"/>
              </a:rPr>
              <a:t> </a:t>
            </a:r>
            <a:endParaRPr lang="en-US" altLang="ru-RU" sz="3600" u="sng">
              <a:solidFill>
                <a:srgbClr val="001E60"/>
              </a:solidFill>
              <a:latin typeface="Monotype Corsiva" pitchFamily="66" charset="0"/>
            </a:endParaRPr>
          </a:p>
        </p:txBody>
      </p:sp>
      <p:sp>
        <p:nvSpPr>
          <p:cNvPr id="71683" name="Rectangle 3"/>
          <p:cNvSpPr>
            <a:spLocks noGrp="1" noChangeArrowheads="1"/>
          </p:cNvSpPr>
          <p:nvPr>
            <p:ph type="body" idx="1"/>
          </p:nvPr>
        </p:nvSpPr>
        <p:spPr>
          <a:xfrm>
            <a:off x="1116013" y="3606800"/>
            <a:ext cx="7620000" cy="685800"/>
          </a:xfrm>
        </p:spPr>
        <p:txBody>
          <a:bodyPr/>
          <a:lstStyle/>
          <a:p>
            <a:pPr algn="ctr">
              <a:lnSpc>
                <a:spcPct val="75000"/>
              </a:lnSpc>
              <a:buFontTx/>
              <a:buNone/>
            </a:pPr>
            <a:r>
              <a:rPr lang="ru-RU" altLang="ru-RU" sz="2400">
                <a:solidFill>
                  <a:srgbClr val="001E60"/>
                </a:solidFill>
                <a:effectLst>
                  <a:outerShdw blurRad="38100" dist="38100" dir="2700000" algn="tl">
                    <a:srgbClr val="C0C0C0"/>
                  </a:outerShdw>
                </a:effectLst>
              </a:rPr>
              <a:t>Обращение волнового фронта </a:t>
            </a:r>
            <a:r>
              <a:rPr lang="en-US" altLang="ru-RU" sz="2400">
                <a:solidFill>
                  <a:srgbClr val="001E60"/>
                </a:solidFill>
                <a:effectLst>
                  <a:outerShdw blurRad="38100" dist="38100" dir="2700000" algn="tl">
                    <a:srgbClr val="C0C0C0"/>
                  </a:outerShdw>
                </a:effectLst>
              </a:rPr>
              <a:t> – </a:t>
            </a:r>
            <a:r>
              <a:rPr lang="ru-RU" altLang="ru-RU" sz="2400">
                <a:solidFill>
                  <a:srgbClr val="001E60"/>
                </a:solidFill>
                <a:effectLst>
                  <a:outerShdw blurRad="38100" dist="38100" dir="2700000" algn="tl">
                    <a:srgbClr val="C0C0C0"/>
                  </a:outerShdw>
                </a:effectLst>
              </a:rPr>
              <a:t>обратить распространение света через оптическое волокно</a:t>
            </a:r>
            <a:endParaRPr lang="en-US" altLang="ru-RU" sz="2400">
              <a:solidFill>
                <a:srgbClr val="001E60"/>
              </a:solidFill>
            </a:endParaRPr>
          </a:p>
        </p:txBody>
      </p:sp>
      <p:pic>
        <p:nvPicPr>
          <p:cNvPr id="71684" name="PcDIRECT.avi">
            <a:hlinkClick r:id="" action="ppaction://ole?verb=0"/>
            <a:hlinkHover r:id="" action="ppaction://ole?verb=0"/>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763713" y="1628775"/>
            <a:ext cx="63246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71685" name="PcREVERCE.avi">
            <a:hlinkClick r:id="" action="ppaction://media"/>
          </p:cNvPr>
          <p:cNvPicPr>
            <a:picLocks noRot="1" noChangeAspect="1" noChangeArrowheads="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1763713" y="4581525"/>
            <a:ext cx="6324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71686" name="Rectangle 6"/>
          <p:cNvSpPr>
            <a:spLocks noChangeArrowheads="1"/>
          </p:cNvSpPr>
          <p:nvPr/>
        </p:nvSpPr>
        <p:spPr bwMode="auto">
          <a:xfrm>
            <a:off x="1116013" y="1125538"/>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algn="ctr" eaLnBrk="1" hangingPunct="1">
              <a:lnSpc>
                <a:spcPct val="75000"/>
              </a:lnSpc>
              <a:spcBef>
                <a:spcPct val="20000"/>
              </a:spcBef>
            </a:pPr>
            <a:r>
              <a:rPr lang="ru-RU" altLang="ru-RU">
                <a:solidFill>
                  <a:srgbClr val="001E60"/>
                </a:solidFill>
                <a:effectLst>
                  <a:outerShdw blurRad="38100" dist="38100" dir="2700000" algn="tl">
                    <a:srgbClr val="C0C0C0"/>
                  </a:outerShdw>
                </a:effectLst>
              </a:rPr>
              <a:t>Распространение света через оптическое волокно</a:t>
            </a:r>
            <a:endParaRPr lang="en-US" altLang="ru-RU">
              <a:solidFill>
                <a:srgbClr val="001E60"/>
              </a:solidFill>
              <a:effectLst>
                <a:outerShdw blurRad="38100" dist="38100" dir="2700000" algn="tl">
                  <a:srgbClr val="C0C0C0"/>
                </a:outerShdw>
              </a:effectLst>
            </a:endParaRPr>
          </a:p>
        </p:txBody>
      </p:sp>
    </p:spTree>
    <p:extLst>
      <p:ext uri="{BB962C8B-B14F-4D97-AF65-F5344CB8AC3E}">
        <p14:creationId xmlns:p14="http://schemas.microsoft.com/office/powerpoint/2010/main" val="27171915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3000"/>
                                  </p:stCondLst>
                                  <p:childTnLst>
                                    <p:cmd type="call" cmd="playFrom(0.0)">
                                      <p:cBhvr>
                                        <p:cTn id="6" dur="3367" fill="hold"/>
                                        <p:tgtEl>
                                          <p:spTgt spid="71684"/>
                                        </p:tgtEl>
                                      </p:cBhvr>
                                    </p:cmd>
                                  </p:childTnLst>
                                </p:cTn>
                              </p:par>
                            </p:childTnLst>
                          </p:cTn>
                        </p:par>
                        <p:par>
                          <p:cTn id="7" fill="hold" nodeType="afterGroup">
                            <p:stCondLst>
                              <p:cond delay="6367"/>
                            </p:stCondLst>
                            <p:childTnLst>
                              <p:par>
                                <p:cTn id="8" presetID="1" presetClass="mediacall" presetSubtype="0" fill="hold" nodeType="afterEffect">
                                  <p:stCondLst>
                                    <p:cond delay="5000"/>
                                  </p:stCondLst>
                                  <p:childTnLst>
                                    <p:cmd type="call" cmd="playFrom(0.0)">
                                      <p:cBhvr>
                                        <p:cTn id="9" dur="3367" fill="hold"/>
                                        <p:tgtEl>
                                          <p:spTgt spid="7168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71684"/>
                </p:tgtEl>
              </p:cMediaNode>
            </p:video>
            <p:seq concurrent="1" nextAc="seek">
              <p:cTn id="11" restart="whenNotActive" fill="hold" evtFilter="cancelBubble" nodeType="interactiveSeq">
                <p:stCondLst>
                  <p:cond evt="onClick" delay="0">
                    <p:tgtEl>
                      <p:spTgt spid="71684"/>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71684"/>
                                        </p:tgtEl>
                                      </p:cBhvr>
                                    </p:cmd>
                                  </p:childTnLst>
                                </p:cTn>
                              </p:par>
                            </p:childTnLst>
                          </p:cTn>
                        </p:par>
                      </p:childTnLst>
                    </p:cTn>
                  </p:par>
                </p:childTnLst>
              </p:cTn>
              <p:nextCondLst>
                <p:cond evt="onClick" delay="0">
                  <p:tgtEl>
                    <p:spTgt spid="71684"/>
                  </p:tgtEl>
                </p:cond>
              </p:nextCondLst>
            </p:seq>
            <p:video>
              <p:cMediaNode>
                <p:cTn id="16" fill="hold" display="0">
                  <p:stCondLst>
                    <p:cond delay="indefinite"/>
                  </p:stCondLst>
                  <p:endCondLst>
                    <p:cond evt="onNext" delay="0">
                      <p:tgtEl>
                        <p:sldTgt/>
                      </p:tgtEl>
                    </p:cond>
                    <p:cond evt="onPrev" delay="0">
                      <p:tgtEl>
                        <p:sldTgt/>
                      </p:tgtEl>
                    </p:cond>
                  </p:endCondLst>
                </p:cTn>
                <p:tgtEl>
                  <p:spTgt spid="71685"/>
                </p:tgtEl>
              </p:cMediaNode>
            </p:video>
            <p:seq concurrent="1" nextAc="seek">
              <p:cTn id="17" restart="whenNotActive" fill="hold" evtFilter="cancelBubble" nodeType="interactiveSeq">
                <p:stCondLst>
                  <p:cond evt="onClick" delay="0">
                    <p:tgtEl>
                      <p:spTgt spid="7168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 presetClass="mediacall" presetSubtype="0" fill="hold" nodeType="clickEffect">
                                  <p:stCondLst>
                                    <p:cond delay="0"/>
                                  </p:stCondLst>
                                  <p:childTnLst>
                                    <p:cmd type="call" cmd="togglePause">
                                      <p:cBhvr>
                                        <p:cTn id="21" dur="1" fill="hold"/>
                                        <p:tgtEl>
                                          <p:spTgt spid="71685"/>
                                        </p:tgtEl>
                                      </p:cBhvr>
                                    </p:cmd>
                                  </p:childTnLst>
                                </p:cTn>
                              </p:par>
                            </p:childTnLst>
                          </p:cTn>
                        </p:par>
                      </p:childTnLst>
                    </p:cTn>
                  </p:par>
                </p:childTnLst>
              </p:cTn>
              <p:nextCondLst>
                <p:cond evt="onClick" delay="0">
                  <p:tgtEl>
                    <p:spTgt spid="7168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57224" y="214290"/>
            <a:ext cx="7620000" cy="533400"/>
          </a:xfrm>
        </p:spPr>
        <p:txBody>
          <a:bodyPr>
            <a:noAutofit/>
          </a:bodyPr>
          <a:lstStyle/>
          <a:p>
            <a:pPr>
              <a:defRPr/>
            </a:pPr>
            <a:r>
              <a:rPr lang="ru-RU" sz="3600" dirty="0" smtClean="0">
                <a:solidFill>
                  <a:srgbClr val="800000"/>
                </a:solidFill>
                <a:effectLst>
                  <a:outerShdw blurRad="38100" dist="38100" dir="2700000" algn="tl">
                    <a:srgbClr val="000000">
                      <a:alpha val="43137"/>
                    </a:srgbClr>
                  </a:outerShdw>
                </a:effectLst>
                <a:latin typeface="Comic Sans MS" pitchFamily="66" charset="0"/>
              </a:rPr>
              <a:t>Обращение волнового фронта</a:t>
            </a:r>
            <a:r>
              <a:rPr lang="en-US" sz="5400" dirty="0" smtClean="0">
                <a:solidFill>
                  <a:srgbClr val="800000"/>
                </a:solidFill>
                <a:effectLst>
                  <a:outerShdw blurRad="38100" dist="38100" dir="2700000" algn="tl">
                    <a:srgbClr val="000000">
                      <a:alpha val="43137"/>
                    </a:srgbClr>
                  </a:outerShdw>
                </a:effectLst>
                <a:latin typeface="Comic Sans MS" pitchFamily="66" charset="0"/>
              </a:rPr>
              <a:t> </a:t>
            </a:r>
            <a:r>
              <a:rPr lang="en-US" sz="3600" u="sng" dirty="0" smtClean="0">
                <a:solidFill>
                  <a:srgbClr val="800000"/>
                </a:solidFill>
                <a:effectLst>
                  <a:outerShdw blurRad="38100" dist="38100" dir="2700000" algn="tl">
                    <a:srgbClr val="000000">
                      <a:alpha val="43137"/>
                    </a:srgbClr>
                  </a:outerShdw>
                </a:effectLst>
                <a:latin typeface="Comic Sans MS" pitchFamily="66" charset="0"/>
              </a:rPr>
              <a:t> </a:t>
            </a:r>
            <a:r>
              <a:rPr lang="en-US" sz="5400" dirty="0" smtClean="0">
                <a:solidFill>
                  <a:srgbClr val="800000"/>
                </a:solidFill>
                <a:effectLst>
                  <a:outerShdw blurRad="38100" dist="38100" dir="2700000" algn="tl">
                    <a:srgbClr val="000000">
                      <a:alpha val="43137"/>
                    </a:srgbClr>
                  </a:outerShdw>
                </a:effectLst>
                <a:latin typeface="Comic Sans MS" pitchFamily="66" charset="0"/>
              </a:rPr>
              <a:t> </a:t>
            </a:r>
            <a:endParaRPr lang="en-US" sz="3600" u="sng" dirty="0" smtClean="0">
              <a:solidFill>
                <a:srgbClr val="800000"/>
              </a:solidFill>
              <a:effectLst>
                <a:outerShdw blurRad="38100" dist="38100" dir="2700000" algn="tl">
                  <a:srgbClr val="000000">
                    <a:alpha val="43137"/>
                  </a:srgbClr>
                </a:outerShdw>
              </a:effectLst>
              <a:latin typeface="Comic Sans MS" pitchFamily="66" charset="0"/>
            </a:endParaRPr>
          </a:p>
        </p:txBody>
      </p:sp>
      <p:sp>
        <p:nvSpPr>
          <p:cNvPr id="38915" name="Rectangle 3"/>
          <p:cNvSpPr>
            <a:spLocks noGrp="1" noChangeArrowheads="1"/>
          </p:cNvSpPr>
          <p:nvPr>
            <p:ph type="body" idx="1"/>
          </p:nvPr>
        </p:nvSpPr>
        <p:spPr>
          <a:xfrm>
            <a:off x="857224" y="3786190"/>
            <a:ext cx="7620000" cy="685800"/>
          </a:xfrm>
        </p:spPr>
        <p:txBody>
          <a:bodyPr>
            <a:normAutofit fontScale="92500"/>
          </a:bodyPr>
          <a:lstStyle/>
          <a:p>
            <a:pPr algn="ctr">
              <a:lnSpc>
                <a:spcPct val="75000"/>
              </a:lnSpc>
              <a:buFontTx/>
              <a:buNone/>
            </a:pPr>
            <a:r>
              <a:rPr lang="ru-RU" sz="2400" dirty="0" smtClean="0">
                <a:solidFill>
                  <a:srgbClr val="001E60"/>
                </a:solidFill>
                <a:effectLst>
                  <a:outerShdw blurRad="38100" dist="38100" dir="2700000" algn="tl">
                    <a:srgbClr val="000000">
                      <a:alpha val="43137"/>
                    </a:srgbClr>
                  </a:outerShdw>
                </a:effectLst>
                <a:latin typeface="Comic Sans MS" pitchFamily="66" charset="0"/>
              </a:rPr>
              <a:t>Обращение волнового фронта – свет распространяется назад через волокно  точно по той же траектории</a:t>
            </a:r>
            <a:endParaRPr lang="en-US" sz="2400" dirty="0" smtClean="0">
              <a:solidFill>
                <a:srgbClr val="001E60"/>
              </a:solidFill>
              <a:effectLst>
                <a:outerShdw blurRad="38100" dist="38100" dir="2700000" algn="tl">
                  <a:srgbClr val="000000">
                    <a:alpha val="43137"/>
                  </a:srgbClr>
                </a:outerShdw>
              </a:effectLst>
              <a:latin typeface="Comic Sans MS" pitchFamily="66" charset="0"/>
            </a:endParaRPr>
          </a:p>
        </p:txBody>
      </p:sp>
      <p:sp>
        <p:nvSpPr>
          <p:cNvPr id="38918" name="Rectangle 6"/>
          <p:cNvSpPr>
            <a:spLocks noChangeArrowheads="1"/>
          </p:cNvSpPr>
          <p:nvPr/>
        </p:nvSpPr>
        <p:spPr bwMode="auto">
          <a:xfrm>
            <a:off x="611188" y="1125538"/>
            <a:ext cx="8124825" cy="457200"/>
          </a:xfrm>
          <a:prstGeom prst="rect">
            <a:avLst/>
          </a:prstGeom>
          <a:noFill/>
          <a:ln w="9525">
            <a:noFill/>
            <a:miter lim="800000"/>
            <a:headEnd/>
            <a:tailEnd/>
          </a:ln>
          <a:effectLst/>
        </p:spPr>
        <p:txBody>
          <a:bodyPr/>
          <a:lstStyle/>
          <a:p>
            <a:pPr marL="342900" indent="-342900" algn="ctr" eaLnBrk="1" hangingPunct="1">
              <a:lnSpc>
                <a:spcPct val="75000"/>
              </a:lnSpc>
              <a:spcBef>
                <a:spcPct val="20000"/>
              </a:spcBef>
            </a:pPr>
            <a:endParaRPr lang="ru-RU">
              <a:solidFill>
                <a:srgbClr val="001E60"/>
              </a:solidFill>
              <a:latin typeface="Monotype Corsiva" pitchFamily="66" charset="0"/>
            </a:endParaRPr>
          </a:p>
        </p:txBody>
      </p:sp>
      <p:sp>
        <p:nvSpPr>
          <p:cNvPr id="38919" name="Прямоугольник 1"/>
          <p:cNvSpPr>
            <a:spLocks noChangeArrowheads="1"/>
          </p:cNvSpPr>
          <p:nvPr/>
        </p:nvSpPr>
        <p:spPr bwMode="auto">
          <a:xfrm>
            <a:off x="1214414" y="1214422"/>
            <a:ext cx="6756400" cy="654346"/>
          </a:xfrm>
          <a:prstGeom prst="rect">
            <a:avLst/>
          </a:prstGeom>
          <a:noFill/>
          <a:ln w="9525">
            <a:noFill/>
            <a:miter lim="800000"/>
            <a:headEnd/>
            <a:tailEnd/>
          </a:ln>
        </p:spPr>
        <p:txBody>
          <a:bodyPr>
            <a:spAutoFit/>
          </a:bodyPr>
          <a:lstStyle/>
          <a:p>
            <a:pPr marL="342900" indent="-342900" algn="ctr">
              <a:lnSpc>
                <a:spcPct val="75000"/>
              </a:lnSpc>
              <a:spcBef>
                <a:spcPct val="20000"/>
              </a:spcBef>
            </a:pPr>
            <a:r>
              <a:rPr lang="ru-RU" sz="2400" dirty="0" smtClean="0">
                <a:solidFill>
                  <a:srgbClr val="002060"/>
                </a:solidFill>
                <a:effectLst>
                  <a:outerShdw blurRad="38100" dist="38100" dir="2700000" algn="tl">
                    <a:srgbClr val="000000">
                      <a:alpha val="43137"/>
                    </a:srgbClr>
                  </a:outerShdw>
                </a:effectLst>
                <a:latin typeface="Comic Sans MS" pitchFamily="66" charset="0"/>
              </a:rPr>
              <a:t>Распространение света через оптическое волокно</a:t>
            </a:r>
            <a:endParaRPr lang="en-US" sz="2400" dirty="0">
              <a:solidFill>
                <a:srgbClr val="002060"/>
              </a:solidFill>
              <a:effectLst>
                <a:outerShdw blurRad="38100" dist="38100" dir="2700000" algn="tl">
                  <a:srgbClr val="000000">
                    <a:alpha val="43137"/>
                  </a:srgbClr>
                </a:outerShdw>
              </a:effectLst>
              <a:latin typeface="Comic Sans MS" pitchFamily="66" charset="0"/>
            </a:endParaRPr>
          </a:p>
        </p:txBody>
      </p:sp>
      <p:pic>
        <p:nvPicPr>
          <p:cNvPr id="3074" name="Picture 2"/>
          <p:cNvPicPr>
            <a:picLocks noChangeAspect="1" noChangeArrowheads="1"/>
          </p:cNvPicPr>
          <p:nvPr/>
        </p:nvPicPr>
        <p:blipFill>
          <a:blip r:embed="rId2" cstate="print"/>
          <a:srcRect/>
          <a:stretch>
            <a:fillRect/>
          </a:stretch>
        </p:blipFill>
        <p:spPr bwMode="auto">
          <a:xfrm>
            <a:off x="1428728" y="1785926"/>
            <a:ext cx="6181725" cy="14382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1500166" y="4572008"/>
            <a:ext cx="6219825" cy="14382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348880"/>
            <a:ext cx="7772400" cy="1143000"/>
          </a:xfrm>
        </p:spPr>
        <p:txBody>
          <a:bodyPr/>
          <a:lstStyle/>
          <a:p>
            <a:r>
              <a:rPr lang="ru-RU" dirty="0" smtClean="0">
                <a:solidFill>
                  <a:srgbClr val="800000"/>
                </a:solidFill>
                <a:effectLst>
                  <a:outerShdw blurRad="38100" dist="38100" dir="2700000" algn="tl">
                    <a:srgbClr val="000000">
                      <a:alpha val="43137"/>
                    </a:srgbClr>
                  </a:outerShdw>
                </a:effectLst>
              </a:rPr>
              <a:t>Граница раздела двух сред</a:t>
            </a:r>
            <a:br>
              <a:rPr lang="ru-RU" dirty="0" smtClean="0">
                <a:solidFill>
                  <a:srgbClr val="800000"/>
                </a:solidFill>
                <a:effectLst>
                  <a:outerShdw blurRad="38100" dist="38100" dir="2700000" algn="tl">
                    <a:srgbClr val="000000">
                      <a:alpha val="43137"/>
                    </a:srgbClr>
                  </a:outerShdw>
                </a:effectLst>
              </a:rPr>
            </a:br>
            <a:endParaRPr lang="ru-RU" i="1" dirty="0">
              <a:solidFill>
                <a:srgbClr val="800000"/>
              </a:solidFill>
              <a:effectLst>
                <a:outerShdw blurRad="38100" dist="38100" dir="2700000" algn="tl">
                  <a:srgbClr val="000000">
                    <a:alpha val="43137"/>
                  </a:srgbClr>
                </a:outerShdw>
              </a:effectLst>
            </a:endParaRPr>
          </a:p>
        </p:txBody>
      </p:sp>
      <p:sp>
        <p:nvSpPr>
          <p:cNvPr id="3" name="Номер слайда 2"/>
          <p:cNvSpPr>
            <a:spLocks noGrp="1"/>
          </p:cNvSpPr>
          <p:nvPr>
            <p:ph type="sldNum" sz="quarter" idx="12"/>
          </p:nvPr>
        </p:nvSpPr>
        <p:spPr/>
        <p:txBody>
          <a:bodyPr/>
          <a:lstStyle/>
          <a:p>
            <a:pPr>
              <a:defRPr/>
            </a:pPr>
            <a:fld id="{BDC0366F-5438-49FA-A484-891F9C53C8AF}" type="slidenum">
              <a:rPr lang="ru-RU" smtClean="0"/>
              <a:pPr>
                <a:defRPr/>
              </a:pPr>
              <a:t>12</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61"/>
          <p:cNvGrpSpPr>
            <a:grpSpLocks/>
          </p:cNvGrpSpPr>
          <p:nvPr/>
        </p:nvGrpSpPr>
        <p:grpSpPr bwMode="auto">
          <a:xfrm>
            <a:off x="1835150" y="1628775"/>
            <a:ext cx="4752975" cy="3168650"/>
            <a:chOff x="1835696" y="1628800"/>
            <a:chExt cx="4752528" cy="3168354"/>
          </a:xfrm>
        </p:grpSpPr>
        <p:cxnSp>
          <p:nvCxnSpPr>
            <p:cNvPr id="56" name="Прямая соединительная линия 55"/>
            <p:cNvCxnSpPr/>
            <p:nvPr/>
          </p:nvCxnSpPr>
          <p:spPr>
            <a:xfrm flipH="1">
              <a:off x="3996081" y="2060560"/>
              <a:ext cx="2592143" cy="27365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1835696" y="2636769"/>
              <a:ext cx="2663574" cy="21603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4211960" y="1628800"/>
              <a:ext cx="0" cy="31683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362" name="Заголовок 1"/>
          <p:cNvSpPr>
            <a:spLocks noGrp="1"/>
          </p:cNvSpPr>
          <p:nvPr>
            <p:ph type="title"/>
          </p:nvPr>
        </p:nvSpPr>
        <p:spPr>
          <a:xfrm>
            <a:off x="468313" y="260350"/>
            <a:ext cx="8229600" cy="1143000"/>
          </a:xfrm>
        </p:spPr>
        <p:txBody>
          <a:bodyPr/>
          <a:lstStyle/>
          <a:p>
            <a:r>
              <a:rPr lang="ru-RU" dirty="0" smtClean="0">
                <a:solidFill>
                  <a:srgbClr val="800000"/>
                </a:solidFill>
              </a:rPr>
              <a:t>Закон </a:t>
            </a:r>
            <a:r>
              <a:rPr lang="ru-RU" dirty="0" err="1" smtClean="0">
                <a:solidFill>
                  <a:srgbClr val="800000"/>
                </a:solidFill>
              </a:rPr>
              <a:t>Снелиуса</a:t>
            </a:r>
            <a:endParaRPr lang="ru-RU" dirty="0" smtClean="0">
              <a:solidFill>
                <a:srgbClr val="800000"/>
              </a:solidFill>
            </a:endParaRPr>
          </a:p>
        </p:txBody>
      </p:sp>
      <p:cxnSp>
        <p:nvCxnSpPr>
          <p:cNvPr id="5" name="Прямая соединительная линия 4"/>
          <p:cNvCxnSpPr/>
          <p:nvPr/>
        </p:nvCxnSpPr>
        <p:spPr>
          <a:xfrm flipV="1">
            <a:off x="1331913" y="1844675"/>
            <a:ext cx="1152525" cy="12969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1331913" y="1844675"/>
            <a:ext cx="1152525" cy="12969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1331913" y="1839913"/>
            <a:ext cx="1152525" cy="12969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V="1">
            <a:off x="1331913" y="1844675"/>
            <a:ext cx="1152525" cy="12969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1331913" y="1844675"/>
            <a:ext cx="1152525" cy="12969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1331913" y="1844675"/>
            <a:ext cx="1152525" cy="12969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1331913" y="1844675"/>
            <a:ext cx="1152525" cy="12969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V="1">
            <a:off x="1331913" y="1844675"/>
            <a:ext cx="1152525" cy="12969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V="1">
            <a:off x="1331913" y="1844675"/>
            <a:ext cx="1152525" cy="12969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1331913" y="1844675"/>
            <a:ext cx="1152525" cy="12969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flipV="1">
            <a:off x="1331913" y="1844675"/>
            <a:ext cx="1152525" cy="12969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1331913" y="1844675"/>
            <a:ext cx="1152525" cy="12969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1331913" y="1844675"/>
            <a:ext cx="1152525" cy="12969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H="1" flipV="1">
            <a:off x="2555875" y="4797425"/>
            <a:ext cx="1295400" cy="1079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H="1" flipV="1">
            <a:off x="2555875" y="4797425"/>
            <a:ext cx="1295400" cy="1079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H="1" flipV="1">
            <a:off x="2555875" y="4797425"/>
            <a:ext cx="1295400" cy="1079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H="1" flipV="1">
            <a:off x="2555875" y="4797425"/>
            <a:ext cx="1295400" cy="1079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flipH="1" flipV="1">
            <a:off x="2555875" y="4797425"/>
            <a:ext cx="1295400" cy="1079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H="1" flipV="1">
            <a:off x="2555875" y="4797425"/>
            <a:ext cx="1295400" cy="1079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flipH="1" flipV="1">
            <a:off x="2555875" y="4797425"/>
            <a:ext cx="1295400" cy="1079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flipH="1" flipV="1">
            <a:off x="2555875" y="4797425"/>
            <a:ext cx="1295400" cy="1079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flipH="1" flipV="1">
            <a:off x="2555875" y="4797425"/>
            <a:ext cx="1295400" cy="1079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flipH="1" flipV="1">
            <a:off x="2555875" y="4797425"/>
            <a:ext cx="1295400" cy="1079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flipH="1" flipV="1">
            <a:off x="2555875" y="4797425"/>
            <a:ext cx="1295400" cy="1079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flipH="1" flipV="1">
            <a:off x="2555875" y="4797425"/>
            <a:ext cx="1295400" cy="10795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Прямоугольник 49"/>
          <p:cNvSpPr/>
          <p:nvPr/>
        </p:nvSpPr>
        <p:spPr>
          <a:xfrm>
            <a:off x="947738" y="4572000"/>
            <a:ext cx="7056437" cy="1944688"/>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3" name="TextBox 62"/>
          <p:cNvSpPr txBox="1">
            <a:spLocks noRot="1" noChangeAspect="1" noMove="1" noResize="1" noEditPoints="1" noAdjustHandles="1" noChangeArrowheads="1" noChangeShapeType="1" noTextEdit="1"/>
          </p:cNvSpPr>
          <p:nvPr/>
        </p:nvSpPr>
        <p:spPr>
          <a:xfrm>
            <a:off x="3151602" y="2408649"/>
            <a:ext cx="844334" cy="1015663"/>
          </a:xfrm>
          <a:prstGeom prst="rect">
            <a:avLst/>
          </a:prstGeom>
          <a:blipFill rotWithShape="1">
            <a:blip r:embed="rId3" cstate="print"/>
            <a:stretch>
              <a:fillRect/>
            </a:stretch>
          </a:blipFill>
        </p:spPr>
        <p:txBody>
          <a:bodyPr/>
          <a:lstStyle/>
          <a:p>
            <a:pPr fontAlgn="auto">
              <a:spcBef>
                <a:spcPts val="0"/>
              </a:spcBef>
              <a:spcAft>
                <a:spcPts val="0"/>
              </a:spcAft>
              <a:defRPr/>
            </a:pPr>
            <a:r>
              <a:rPr lang="ru-RU">
                <a:noFill/>
                <a:latin typeface="+mn-lt"/>
              </a:rPr>
              <a:t> </a:t>
            </a:r>
          </a:p>
        </p:txBody>
      </p:sp>
      <p:sp>
        <p:nvSpPr>
          <p:cNvPr id="64" name="TextBox 63"/>
          <p:cNvSpPr txBox="1">
            <a:spLocks noRot="1" noChangeAspect="1" noMove="1" noResize="1" noEditPoints="1" noAdjustHandles="1" noChangeArrowheads="1" noChangeShapeType="1" noTextEdit="1"/>
          </p:cNvSpPr>
          <p:nvPr/>
        </p:nvSpPr>
        <p:spPr>
          <a:xfrm>
            <a:off x="4456626" y="2408648"/>
            <a:ext cx="844334" cy="1015663"/>
          </a:xfrm>
          <a:prstGeom prst="rect">
            <a:avLst/>
          </a:prstGeom>
          <a:blipFill rotWithShape="1">
            <a:blip r:embed="rId4" cstate="print"/>
            <a:stretch>
              <a:fillRect/>
            </a:stretch>
          </a:blipFill>
        </p:spPr>
        <p:txBody>
          <a:bodyPr/>
          <a:lstStyle/>
          <a:p>
            <a:pPr fontAlgn="auto">
              <a:spcBef>
                <a:spcPts val="0"/>
              </a:spcBef>
              <a:spcAft>
                <a:spcPts val="0"/>
              </a:spcAft>
              <a:defRPr/>
            </a:pPr>
            <a:r>
              <a:rPr lang="ru-RU">
                <a:noFill/>
                <a:latin typeface="+mn-lt"/>
              </a:rPr>
              <a:t> </a:t>
            </a:r>
          </a:p>
        </p:txBody>
      </p:sp>
      <p:sp>
        <p:nvSpPr>
          <p:cNvPr id="65" name="Равно 64"/>
          <p:cNvSpPr/>
          <p:nvPr/>
        </p:nvSpPr>
        <p:spPr>
          <a:xfrm>
            <a:off x="3851275" y="2844800"/>
            <a:ext cx="720725" cy="296863"/>
          </a:xfrm>
          <a:prstGeom prst="mathEqual">
            <a:avLst/>
          </a:prstGeom>
          <a:solidFill>
            <a:schemeClr val="bg2">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66" name="Управляющая кнопка: далее 65">
            <a:hlinkClick r:id="" action="ppaction://hlinkshowjump?jump=nextslide" highlightClick="1"/>
            <a:hlinkHover r:id="" action="ppaction://hlinkshowjump?jump=nextslide"/>
          </p:cNvPr>
          <p:cNvSpPr/>
          <p:nvPr/>
        </p:nvSpPr>
        <p:spPr>
          <a:xfrm>
            <a:off x="8316913" y="5732463"/>
            <a:ext cx="431800" cy="792162"/>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repeatCount="10000" fill="hold" nodeType="afterEffect">
                                  <p:stCondLst>
                                    <p:cond delay="0"/>
                                  </p:stCondLst>
                                  <p:childTnLst>
                                    <p:animMotion origin="layout" path="M -5.55556E-7 -2.7012E-6 L 0.32865 0.33395 " pathEditMode="relative" rAng="0" ptsTypes="AA">
                                      <p:cBhvr>
                                        <p:cTn id="6" dur="2000" fill="hold"/>
                                        <p:tgtEl>
                                          <p:spTgt spid="5"/>
                                        </p:tgtEl>
                                        <p:attrNameLst>
                                          <p:attrName>ppt_x</p:attrName>
                                          <p:attrName>ppt_y</p:attrName>
                                        </p:attrNameLst>
                                      </p:cBhvr>
                                      <p:rCtr x="16424" y="16698"/>
                                    </p:animMotion>
                                  </p:childTnLst>
                                </p:cTn>
                              </p:par>
                              <p:par>
                                <p:cTn id="7" presetID="49" presetClass="path" presetSubtype="0" repeatCount="10000" fill="hold" nodeType="withEffect">
                                  <p:stCondLst>
                                    <p:cond delay="200"/>
                                  </p:stCondLst>
                                  <p:childTnLst>
                                    <p:animMotion origin="layout" path="M -5.55556E-7 -2.7012E-6 L 0.32865 0.33395 " pathEditMode="relative" rAng="0" ptsTypes="AA">
                                      <p:cBhvr>
                                        <p:cTn id="8" dur="2000" fill="hold"/>
                                        <p:tgtEl>
                                          <p:spTgt spid="9"/>
                                        </p:tgtEl>
                                        <p:attrNameLst>
                                          <p:attrName>ppt_x</p:attrName>
                                          <p:attrName>ppt_y</p:attrName>
                                        </p:attrNameLst>
                                      </p:cBhvr>
                                      <p:rCtr x="16424" y="16698"/>
                                    </p:animMotion>
                                  </p:childTnLst>
                                </p:cTn>
                              </p:par>
                              <p:par>
                                <p:cTn id="9" presetID="49" presetClass="path" presetSubtype="0" repeatCount="10000" fill="hold" nodeType="withEffect">
                                  <p:stCondLst>
                                    <p:cond delay="400"/>
                                  </p:stCondLst>
                                  <p:childTnLst>
                                    <p:animMotion origin="layout" path="M -5.55556E-7 -2.7012E-6 L 0.32865 0.33395 " pathEditMode="relative" rAng="0" ptsTypes="AA">
                                      <p:cBhvr>
                                        <p:cTn id="10" dur="2000" fill="hold"/>
                                        <p:tgtEl>
                                          <p:spTgt spid="10"/>
                                        </p:tgtEl>
                                        <p:attrNameLst>
                                          <p:attrName>ppt_x</p:attrName>
                                          <p:attrName>ppt_y</p:attrName>
                                        </p:attrNameLst>
                                      </p:cBhvr>
                                      <p:rCtr x="16424" y="16698"/>
                                    </p:animMotion>
                                  </p:childTnLst>
                                </p:cTn>
                              </p:par>
                              <p:par>
                                <p:cTn id="11" presetID="49" presetClass="path" presetSubtype="0" repeatCount="10000" fill="hold" nodeType="withEffect">
                                  <p:stCondLst>
                                    <p:cond delay="600"/>
                                  </p:stCondLst>
                                  <p:childTnLst>
                                    <p:animMotion origin="layout" path="M -5.55556E-7 -2.7012E-6 L 0.32865 0.33395 " pathEditMode="relative" rAng="0" ptsTypes="AA">
                                      <p:cBhvr>
                                        <p:cTn id="12" dur="2000" fill="hold"/>
                                        <p:tgtEl>
                                          <p:spTgt spid="11"/>
                                        </p:tgtEl>
                                        <p:attrNameLst>
                                          <p:attrName>ppt_x</p:attrName>
                                          <p:attrName>ppt_y</p:attrName>
                                        </p:attrNameLst>
                                      </p:cBhvr>
                                      <p:rCtr x="16424" y="16698"/>
                                    </p:animMotion>
                                  </p:childTnLst>
                                </p:cTn>
                              </p:par>
                              <p:par>
                                <p:cTn id="13" presetID="49" presetClass="path" presetSubtype="0" repeatCount="10000" fill="hold" nodeType="withEffect">
                                  <p:stCondLst>
                                    <p:cond delay="800"/>
                                  </p:stCondLst>
                                  <p:childTnLst>
                                    <p:animMotion origin="layout" path="M -5.55556E-7 -2.7012E-6 L 0.32865 0.33395 " pathEditMode="relative" rAng="0" ptsTypes="AA">
                                      <p:cBhvr>
                                        <p:cTn id="14" dur="2000" fill="hold"/>
                                        <p:tgtEl>
                                          <p:spTgt spid="12"/>
                                        </p:tgtEl>
                                        <p:attrNameLst>
                                          <p:attrName>ppt_x</p:attrName>
                                          <p:attrName>ppt_y</p:attrName>
                                        </p:attrNameLst>
                                      </p:cBhvr>
                                      <p:rCtr x="16424" y="16698"/>
                                    </p:animMotion>
                                  </p:childTnLst>
                                </p:cTn>
                              </p:par>
                              <p:par>
                                <p:cTn id="15" presetID="49" presetClass="path" presetSubtype="0" repeatCount="10000" fill="hold" nodeType="withEffect">
                                  <p:stCondLst>
                                    <p:cond delay="1000"/>
                                  </p:stCondLst>
                                  <p:childTnLst>
                                    <p:animMotion origin="layout" path="M -5.55556E-7 -2.7012E-6 L 0.32865 0.33395 " pathEditMode="relative" rAng="0" ptsTypes="AA">
                                      <p:cBhvr>
                                        <p:cTn id="16" dur="2000" fill="hold"/>
                                        <p:tgtEl>
                                          <p:spTgt spid="13"/>
                                        </p:tgtEl>
                                        <p:attrNameLst>
                                          <p:attrName>ppt_x</p:attrName>
                                          <p:attrName>ppt_y</p:attrName>
                                        </p:attrNameLst>
                                      </p:cBhvr>
                                      <p:rCtr x="16424" y="16698"/>
                                    </p:animMotion>
                                  </p:childTnLst>
                                </p:cTn>
                              </p:par>
                              <p:par>
                                <p:cTn id="17" presetID="49" presetClass="path" presetSubtype="0" repeatCount="10000" fill="hold" nodeType="withEffect">
                                  <p:stCondLst>
                                    <p:cond delay="1200"/>
                                  </p:stCondLst>
                                  <p:childTnLst>
                                    <p:animMotion origin="layout" path="M -5.55556E-7 -2.7012E-6 L 0.32865 0.33395 " pathEditMode="relative" rAng="0" ptsTypes="AA">
                                      <p:cBhvr>
                                        <p:cTn id="18" dur="2000" fill="hold"/>
                                        <p:tgtEl>
                                          <p:spTgt spid="14"/>
                                        </p:tgtEl>
                                        <p:attrNameLst>
                                          <p:attrName>ppt_x</p:attrName>
                                          <p:attrName>ppt_y</p:attrName>
                                        </p:attrNameLst>
                                      </p:cBhvr>
                                      <p:rCtr x="16424" y="16698"/>
                                    </p:animMotion>
                                  </p:childTnLst>
                                </p:cTn>
                              </p:par>
                              <p:par>
                                <p:cTn id="19" presetID="49" presetClass="path" presetSubtype="0" repeatCount="10000" fill="hold" nodeType="withEffect">
                                  <p:stCondLst>
                                    <p:cond delay="1400"/>
                                  </p:stCondLst>
                                  <p:childTnLst>
                                    <p:animMotion origin="layout" path="M -5.55556E-7 -2.7012E-6 L 0.32865 0.33395 " pathEditMode="relative" rAng="0" ptsTypes="AA">
                                      <p:cBhvr>
                                        <p:cTn id="20" dur="2000" fill="hold"/>
                                        <p:tgtEl>
                                          <p:spTgt spid="15"/>
                                        </p:tgtEl>
                                        <p:attrNameLst>
                                          <p:attrName>ppt_x</p:attrName>
                                          <p:attrName>ppt_y</p:attrName>
                                        </p:attrNameLst>
                                      </p:cBhvr>
                                      <p:rCtr x="16424" y="16698"/>
                                    </p:animMotion>
                                  </p:childTnLst>
                                </p:cTn>
                              </p:par>
                              <p:par>
                                <p:cTn id="21" presetID="49" presetClass="path" presetSubtype="0" repeatCount="10000" fill="hold" nodeType="withEffect">
                                  <p:stCondLst>
                                    <p:cond delay="1600"/>
                                  </p:stCondLst>
                                  <p:childTnLst>
                                    <p:animMotion origin="layout" path="M -5.55556E-7 -2.7012E-6 L 0.32865 0.33395 " pathEditMode="relative" rAng="0" ptsTypes="AA">
                                      <p:cBhvr>
                                        <p:cTn id="22" dur="2000" fill="hold"/>
                                        <p:tgtEl>
                                          <p:spTgt spid="16"/>
                                        </p:tgtEl>
                                        <p:attrNameLst>
                                          <p:attrName>ppt_x</p:attrName>
                                          <p:attrName>ppt_y</p:attrName>
                                        </p:attrNameLst>
                                      </p:cBhvr>
                                      <p:rCtr x="16424" y="16698"/>
                                    </p:animMotion>
                                  </p:childTnLst>
                                </p:cTn>
                              </p:par>
                              <p:par>
                                <p:cTn id="23" presetID="49" presetClass="path" presetSubtype="0" repeatCount="10000" fill="hold" nodeType="withEffect">
                                  <p:stCondLst>
                                    <p:cond delay="1800"/>
                                  </p:stCondLst>
                                  <p:childTnLst>
                                    <p:animMotion origin="layout" path="M -5.55556E-7 -2.7012E-6 L 0.32865 0.33395 " pathEditMode="relative" rAng="0" ptsTypes="AA">
                                      <p:cBhvr>
                                        <p:cTn id="24" dur="2000" fill="hold"/>
                                        <p:tgtEl>
                                          <p:spTgt spid="17"/>
                                        </p:tgtEl>
                                        <p:attrNameLst>
                                          <p:attrName>ppt_x</p:attrName>
                                          <p:attrName>ppt_y</p:attrName>
                                        </p:attrNameLst>
                                      </p:cBhvr>
                                      <p:rCtr x="16424" y="16698"/>
                                    </p:animMotion>
                                  </p:childTnLst>
                                </p:cTn>
                              </p:par>
                              <p:par>
                                <p:cTn id="25" presetID="56" presetClass="path" presetSubtype="0" repeatCount="10000" fill="hold" nodeType="withEffect">
                                  <p:stCondLst>
                                    <p:cond delay="1200"/>
                                  </p:stCondLst>
                                  <p:childTnLst>
                                    <p:animMotion origin="layout" path="M 2.77778E-6 -7.40741E-7 L 0.36232 -0.53032 " pathEditMode="relative" rAng="0" ptsTypes="AA">
                                      <p:cBhvr>
                                        <p:cTn id="26" dur="2000" fill="hold"/>
                                        <p:tgtEl>
                                          <p:spTgt spid="34"/>
                                        </p:tgtEl>
                                        <p:attrNameLst>
                                          <p:attrName>ppt_x</p:attrName>
                                          <p:attrName>ppt_y</p:attrName>
                                        </p:attrNameLst>
                                      </p:cBhvr>
                                      <p:rCtr x="18108" y="-26528"/>
                                    </p:animMotion>
                                  </p:childTnLst>
                                </p:cTn>
                              </p:par>
                              <p:par>
                                <p:cTn id="27" presetID="56" presetClass="path" presetSubtype="0" repeatCount="10000" fill="hold" nodeType="withEffect">
                                  <p:stCondLst>
                                    <p:cond delay="1400"/>
                                  </p:stCondLst>
                                  <p:childTnLst>
                                    <p:animMotion origin="layout" path="M 2.77778E-6 -7.40741E-7 L 0.36232 -0.53032 " pathEditMode="relative" rAng="0" ptsTypes="AA">
                                      <p:cBhvr>
                                        <p:cTn id="28" dur="2000" fill="hold"/>
                                        <p:tgtEl>
                                          <p:spTgt spid="39"/>
                                        </p:tgtEl>
                                        <p:attrNameLst>
                                          <p:attrName>ppt_x</p:attrName>
                                          <p:attrName>ppt_y</p:attrName>
                                        </p:attrNameLst>
                                      </p:cBhvr>
                                      <p:rCtr x="18108" y="-26528"/>
                                    </p:animMotion>
                                  </p:childTnLst>
                                </p:cTn>
                              </p:par>
                              <p:par>
                                <p:cTn id="29" presetID="56" presetClass="path" presetSubtype="0" repeatCount="10000" fill="hold" nodeType="withEffect">
                                  <p:stCondLst>
                                    <p:cond delay="1600"/>
                                  </p:stCondLst>
                                  <p:childTnLst>
                                    <p:animMotion origin="layout" path="M 2.77778E-6 -7.40741E-7 L 0.36232 -0.53032 " pathEditMode="relative" rAng="0" ptsTypes="AA">
                                      <p:cBhvr>
                                        <p:cTn id="30" dur="2000" fill="hold"/>
                                        <p:tgtEl>
                                          <p:spTgt spid="40"/>
                                        </p:tgtEl>
                                        <p:attrNameLst>
                                          <p:attrName>ppt_x</p:attrName>
                                          <p:attrName>ppt_y</p:attrName>
                                        </p:attrNameLst>
                                      </p:cBhvr>
                                      <p:rCtr x="18108" y="-26528"/>
                                    </p:animMotion>
                                  </p:childTnLst>
                                </p:cTn>
                              </p:par>
                              <p:par>
                                <p:cTn id="31" presetID="56" presetClass="path" presetSubtype="0" repeatCount="10000" fill="hold" nodeType="withEffect">
                                  <p:stCondLst>
                                    <p:cond delay="1800"/>
                                  </p:stCondLst>
                                  <p:childTnLst>
                                    <p:animMotion origin="layout" path="M 2.77778E-6 -7.40741E-7 L 0.36232 -0.53032 " pathEditMode="relative" rAng="0" ptsTypes="AA">
                                      <p:cBhvr>
                                        <p:cTn id="32" dur="2000" fill="hold"/>
                                        <p:tgtEl>
                                          <p:spTgt spid="41"/>
                                        </p:tgtEl>
                                        <p:attrNameLst>
                                          <p:attrName>ppt_x</p:attrName>
                                          <p:attrName>ppt_y</p:attrName>
                                        </p:attrNameLst>
                                      </p:cBhvr>
                                      <p:rCtr x="18108" y="-26528"/>
                                    </p:animMotion>
                                  </p:childTnLst>
                                </p:cTn>
                              </p:par>
                              <p:par>
                                <p:cTn id="33" presetID="56" presetClass="path" presetSubtype="0" repeatCount="10000" fill="hold" nodeType="withEffect">
                                  <p:stCondLst>
                                    <p:cond delay="2000"/>
                                  </p:stCondLst>
                                  <p:childTnLst>
                                    <p:animMotion origin="layout" path="M 2.77778E-6 -7.40741E-7 L 0.36232 -0.53032 " pathEditMode="relative" rAng="0" ptsTypes="AA">
                                      <p:cBhvr>
                                        <p:cTn id="34" dur="2000" fill="hold"/>
                                        <p:tgtEl>
                                          <p:spTgt spid="42"/>
                                        </p:tgtEl>
                                        <p:attrNameLst>
                                          <p:attrName>ppt_x</p:attrName>
                                          <p:attrName>ppt_y</p:attrName>
                                        </p:attrNameLst>
                                      </p:cBhvr>
                                      <p:rCtr x="18108" y="-26528"/>
                                    </p:animMotion>
                                  </p:childTnLst>
                                </p:cTn>
                              </p:par>
                              <p:par>
                                <p:cTn id="35" presetID="56" presetClass="path" presetSubtype="0" repeatCount="10000" fill="hold" nodeType="withEffect">
                                  <p:stCondLst>
                                    <p:cond delay="2200"/>
                                  </p:stCondLst>
                                  <p:childTnLst>
                                    <p:animMotion origin="layout" path="M 2.77778E-6 -7.40741E-7 L 0.36232 -0.53032 " pathEditMode="relative" rAng="0" ptsTypes="AA">
                                      <p:cBhvr>
                                        <p:cTn id="36" dur="2000" fill="hold"/>
                                        <p:tgtEl>
                                          <p:spTgt spid="43"/>
                                        </p:tgtEl>
                                        <p:attrNameLst>
                                          <p:attrName>ppt_x</p:attrName>
                                          <p:attrName>ppt_y</p:attrName>
                                        </p:attrNameLst>
                                      </p:cBhvr>
                                      <p:rCtr x="18108" y="-26528"/>
                                    </p:animMotion>
                                  </p:childTnLst>
                                </p:cTn>
                              </p:par>
                              <p:par>
                                <p:cTn id="37" presetID="56" presetClass="path" presetSubtype="0" repeatCount="10000" fill="hold" nodeType="withEffect">
                                  <p:stCondLst>
                                    <p:cond delay="2400"/>
                                  </p:stCondLst>
                                  <p:childTnLst>
                                    <p:animMotion origin="layout" path="M 2.77778E-6 -7.40741E-7 L 0.36232 -0.53032 " pathEditMode="relative" rAng="0" ptsTypes="AA">
                                      <p:cBhvr>
                                        <p:cTn id="38" dur="2000" fill="hold"/>
                                        <p:tgtEl>
                                          <p:spTgt spid="44"/>
                                        </p:tgtEl>
                                        <p:attrNameLst>
                                          <p:attrName>ppt_x</p:attrName>
                                          <p:attrName>ppt_y</p:attrName>
                                        </p:attrNameLst>
                                      </p:cBhvr>
                                      <p:rCtr x="18108" y="-26528"/>
                                    </p:animMotion>
                                  </p:childTnLst>
                                </p:cTn>
                              </p:par>
                              <p:par>
                                <p:cTn id="39" presetID="56" presetClass="path" presetSubtype="0" repeatCount="10000" fill="hold" nodeType="withEffect">
                                  <p:stCondLst>
                                    <p:cond delay="2600"/>
                                  </p:stCondLst>
                                  <p:childTnLst>
                                    <p:animMotion origin="layout" path="M 2.77778E-6 -7.40741E-7 L 0.36232 -0.53032 " pathEditMode="relative" rAng="0" ptsTypes="AA">
                                      <p:cBhvr>
                                        <p:cTn id="40" dur="2000" fill="hold"/>
                                        <p:tgtEl>
                                          <p:spTgt spid="45"/>
                                        </p:tgtEl>
                                        <p:attrNameLst>
                                          <p:attrName>ppt_x</p:attrName>
                                          <p:attrName>ppt_y</p:attrName>
                                        </p:attrNameLst>
                                      </p:cBhvr>
                                      <p:rCtr x="18108" y="-26528"/>
                                    </p:animMotion>
                                  </p:childTnLst>
                                </p:cTn>
                              </p:par>
                              <p:par>
                                <p:cTn id="41" presetID="56" presetClass="path" presetSubtype="0" repeatCount="10000" fill="hold" nodeType="withEffect">
                                  <p:stCondLst>
                                    <p:cond delay="2800"/>
                                  </p:stCondLst>
                                  <p:childTnLst>
                                    <p:animMotion origin="layout" path="M 2.77778E-6 -7.40741E-7 L 0.36232 -0.53032 " pathEditMode="relative" rAng="0" ptsTypes="AA">
                                      <p:cBhvr>
                                        <p:cTn id="42" dur="2000" fill="hold"/>
                                        <p:tgtEl>
                                          <p:spTgt spid="46"/>
                                        </p:tgtEl>
                                        <p:attrNameLst>
                                          <p:attrName>ppt_x</p:attrName>
                                          <p:attrName>ppt_y</p:attrName>
                                        </p:attrNameLst>
                                      </p:cBhvr>
                                      <p:rCtr x="18108" y="-26528"/>
                                    </p:animMotion>
                                  </p:childTnLst>
                                </p:cTn>
                              </p:par>
                              <p:par>
                                <p:cTn id="43" presetID="56" presetClass="path" presetSubtype="0" repeatCount="10000" fill="hold" nodeType="withEffect">
                                  <p:stCondLst>
                                    <p:cond delay="3000"/>
                                  </p:stCondLst>
                                  <p:childTnLst>
                                    <p:animMotion origin="layout" path="M 2.77778E-6 -7.40741E-7 L 0.36232 -0.53032 " pathEditMode="relative" rAng="0" ptsTypes="AA">
                                      <p:cBhvr>
                                        <p:cTn id="44" dur="2000" fill="hold"/>
                                        <p:tgtEl>
                                          <p:spTgt spid="47"/>
                                        </p:tgtEl>
                                        <p:attrNameLst>
                                          <p:attrName>ppt_x</p:attrName>
                                          <p:attrName>ppt_y</p:attrName>
                                        </p:attrNameLst>
                                      </p:cBhvr>
                                      <p:rCtr x="18108" y="-26528"/>
                                    </p:animMotion>
                                  </p:childTnLst>
                                </p:cTn>
                              </p:par>
                              <p:par>
                                <p:cTn id="45" presetID="10" presetClass="entr" presetSubtype="0" fill="hold" nodeType="withEffect">
                                  <p:stCondLst>
                                    <p:cond delay="350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par>
                                <p:cTn id="48" presetID="10" presetClass="entr" presetSubtype="0" fill="hold" nodeType="withEffect">
                                  <p:stCondLst>
                                    <p:cond delay="380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nodeType="withEffect">
                                  <p:stCondLst>
                                    <p:cond delay="430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par>
                                <p:cTn id="54" presetID="10" presetClass="entr" presetSubtype="0" fill="hold" nodeType="withEffect">
                                  <p:stCondLst>
                                    <p:cond delay="450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r>
              <a:rPr lang="ru-RU" dirty="0" smtClean="0">
                <a:solidFill>
                  <a:srgbClr val="800000"/>
                </a:solidFill>
              </a:rPr>
              <a:t>А для пучков?</a:t>
            </a:r>
          </a:p>
        </p:txBody>
      </p:sp>
      <p:pic>
        <p:nvPicPr>
          <p:cNvPr id="4" name="Рисунок 3"/>
          <p:cNvPicPr>
            <a:picLocks noChangeAspect="1"/>
          </p:cNvPicPr>
          <p:nvPr/>
        </p:nvPicPr>
        <p:blipFill>
          <a:blip r:embed="rId2" cstate="print"/>
          <a:srcRect/>
          <a:stretch>
            <a:fillRect/>
          </a:stretch>
        </p:blipFill>
        <p:spPr bwMode="auto">
          <a:xfrm>
            <a:off x="323850" y="1628775"/>
            <a:ext cx="3038475" cy="2867025"/>
          </a:xfrm>
          <a:prstGeom prst="rect">
            <a:avLst/>
          </a:prstGeom>
          <a:noFill/>
          <a:ln w="9525">
            <a:noFill/>
            <a:miter lim="800000"/>
            <a:headEnd/>
            <a:tailEnd/>
          </a:ln>
        </p:spPr>
      </p:pic>
      <p:pic>
        <p:nvPicPr>
          <p:cNvPr id="10" name="Рисунок 9"/>
          <p:cNvPicPr>
            <a:picLocks noChangeAspect="1"/>
          </p:cNvPicPr>
          <p:nvPr/>
        </p:nvPicPr>
        <p:blipFill>
          <a:blip r:embed="rId3" cstate="print"/>
          <a:srcRect/>
          <a:stretch>
            <a:fillRect/>
          </a:stretch>
        </p:blipFill>
        <p:spPr bwMode="auto">
          <a:xfrm>
            <a:off x="5651500" y="1628775"/>
            <a:ext cx="828675" cy="2697163"/>
          </a:xfrm>
          <a:prstGeom prst="rect">
            <a:avLst/>
          </a:prstGeom>
          <a:noFill/>
          <a:ln w="9525">
            <a:noFill/>
            <a:miter lim="800000"/>
            <a:headEnd/>
            <a:tailEnd/>
          </a:ln>
        </p:spPr>
      </p:pic>
      <p:pic>
        <p:nvPicPr>
          <p:cNvPr id="11" name="Рисунок 10"/>
          <p:cNvPicPr>
            <a:picLocks noChangeAspect="1"/>
          </p:cNvPicPr>
          <p:nvPr/>
        </p:nvPicPr>
        <p:blipFill>
          <a:blip r:embed="rId4" cstate="print"/>
          <a:srcRect/>
          <a:stretch>
            <a:fillRect/>
          </a:stretch>
        </p:blipFill>
        <p:spPr bwMode="auto">
          <a:xfrm rot="4424712">
            <a:off x="5943600" y="2578100"/>
            <a:ext cx="2695575" cy="828675"/>
          </a:xfrm>
          <a:prstGeom prst="rect">
            <a:avLst/>
          </a:prstGeom>
          <a:noFill/>
          <a:ln w="9525">
            <a:noFill/>
            <a:miter lim="800000"/>
            <a:headEnd/>
            <a:tailEnd/>
          </a:ln>
        </p:spPr>
      </p:pic>
      <p:pic>
        <p:nvPicPr>
          <p:cNvPr id="12" name="Рисунок 11"/>
          <p:cNvPicPr>
            <a:picLocks noChangeAspect="1"/>
          </p:cNvPicPr>
          <p:nvPr/>
        </p:nvPicPr>
        <p:blipFill>
          <a:blip r:embed="rId4" cstate="print"/>
          <a:srcRect/>
          <a:stretch>
            <a:fillRect/>
          </a:stretch>
        </p:blipFill>
        <p:spPr bwMode="auto">
          <a:xfrm rot="6042349">
            <a:off x="3645694" y="2543969"/>
            <a:ext cx="2697163" cy="828675"/>
          </a:xfrm>
          <a:prstGeom prst="rect">
            <a:avLst/>
          </a:prstGeom>
          <a:noFill/>
          <a:ln w="9525">
            <a:noFill/>
            <a:miter lim="800000"/>
            <a:headEnd/>
            <a:tailEnd/>
          </a:ln>
        </p:spPr>
      </p:pic>
      <p:sp>
        <p:nvSpPr>
          <p:cNvPr id="13" name="Равно 12"/>
          <p:cNvSpPr/>
          <p:nvPr/>
        </p:nvSpPr>
        <p:spPr>
          <a:xfrm>
            <a:off x="2427288" y="2708275"/>
            <a:ext cx="1152525" cy="792163"/>
          </a:xfrm>
          <a:prstGeom prst="mathEqual">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pic>
        <p:nvPicPr>
          <p:cNvPr id="18" name="Рисунок 17"/>
          <p:cNvPicPr>
            <a:picLocks noChangeAspect="1"/>
          </p:cNvPicPr>
          <p:nvPr/>
        </p:nvPicPr>
        <p:blipFill>
          <a:blip r:embed="rId2" cstate="print"/>
          <a:srcRect/>
          <a:stretch>
            <a:fillRect/>
          </a:stretch>
        </p:blipFill>
        <p:spPr bwMode="auto">
          <a:xfrm rot="-3083874">
            <a:off x="2065338" y="2417763"/>
            <a:ext cx="3038475" cy="2867025"/>
          </a:xfrm>
          <a:prstGeom prst="rect">
            <a:avLst/>
          </a:prstGeom>
          <a:noFill/>
          <a:ln w="9525">
            <a:noFill/>
            <a:miter lim="800000"/>
            <a:headEnd/>
            <a:tailEnd/>
          </a:ln>
        </p:spPr>
      </p:pic>
      <p:grpSp>
        <p:nvGrpSpPr>
          <p:cNvPr id="2" name="Группа 24"/>
          <p:cNvGrpSpPr>
            <a:grpSpLocks/>
          </p:cNvGrpSpPr>
          <p:nvPr/>
        </p:nvGrpSpPr>
        <p:grpSpPr bwMode="auto">
          <a:xfrm>
            <a:off x="2127250" y="1649413"/>
            <a:ext cx="4752975" cy="3167062"/>
            <a:chOff x="1835696" y="1628800"/>
            <a:chExt cx="4752528" cy="3168354"/>
          </a:xfrm>
        </p:grpSpPr>
        <p:cxnSp>
          <p:nvCxnSpPr>
            <p:cNvPr id="26" name="Прямая соединительная линия 25"/>
            <p:cNvCxnSpPr/>
            <p:nvPr/>
          </p:nvCxnSpPr>
          <p:spPr>
            <a:xfrm flipH="1">
              <a:off x="3996081" y="2060776"/>
              <a:ext cx="2592143" cy="27363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1835696" y="2637273"/>
              <a:ext cx="2663574" cy="21598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4211960" y="1628800"/>
              <a:ext cx="0" cy="31683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Прямоугольник 21"/>
          <p:cNvSpPr/>
          <p:nvPr/>
        </p:nvSpPr>
        <p:spPr>
          <a:xfrm>
            <a:off x="7092280" y="511208"/>
            <a:ext cx="755335"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a:t>
            </a:r>
          </a:p>
        </p:txBody>
      </p:sp>
      <p:sp>
        <p:nvSpPr>
          <p:cNvPr id="24" name="Прямоугольник 23"/>
          <p:cNvSpPr/>
          <p:nvPr/>
        </p:nvSpPr>
        <p:spPr>
          <a:xfrm>
            <a:off x="971550" y="4581525"/>
            <a:ext cx="7056438" cy="1943100"/>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cxnSp>
        <p:nvCxnSpPr>
          <p:cNvPr id="29" name="Прямая со стрелкой 28"/>
          <p:cNvCxnSpPr/>
          <p:nvPr/>
        </p:nvCxnSpPr>
        <p:spPr>
          <a:xfrm flipV="1">
            <a:off x="4503738" y="1844675"/>
            <a:ext cx="2336800" cy="273685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a:spLocks noRot="1" noChangeAspect="1" noMove="1" noResize="1" noEditPoints="1" noAdjustHandles="1" noChangeArrowheads="1" noChangeShapeType="1" noTextEdit="1"/>
          </p:cNvSpPr>
          <p:nvPr/>
        </p:nvSpPr>
        <p:spPr>
          <a:xfrm>
            <a:off x="3494697" y="2408649"/>
            <a:ext cx="844334" cy="1015663"/>
          </a:xfrm>
          <a:prstGeom prst="rect">
            <a:avLst/>
          </a:prstGeom>
          <a:blipFill rotWithShape="1">
            <a:blip r:embed="rId6" cstate="print"/>
            <a:stretch>
              <a:fillRect/>
            </a:stretch>
          </a:blipFill>
        </p:spPr>
        <p:txBody>
          <a:bodyPr/>
          <a:lstStyle/>
          <a:p>
            <a:pPr fontAlgn="auto">
              <a:spcBef>
                <a:spcPts val="0"/>
              </a:spcBef>
              <a:spcAft>
                <a:spcPts val="0"/>
              </a:spcAft>
              <a:defRPr/>
            </a:pPr>
            <a:r>
              <a:rPr lang="ru-RU">
                <a:noFill/>
                <a:latin typeface="+mn-lt"/>
              </a:rPr>
              <a:t> </a:t>
            </a:r>
          </a:p>
        </p:txBody>
      </p:sp>
      <p:cxnSp>
        <p:nvCxnSpPr>
          <p:cNvPr id="42" name="Прямая со стрелкой 41"/>
          <p:cNvCxnSpPr/>
          <p:nvPr/>
        </p:nvCxnSpPr>
        <p:spPr>
          <a:xfrm flipV="1">
            <a:off x="4791075" y="1989138"/>
            <a:ext cx="2444750" cy="2579687"/>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1000"/>
                                        <p:tgtEl>
                                          <p:spTgt spid="12"/>
                                        </p:tgtEl>
                                      </p:cBhvr>
                                    </p:animEffect>
                                  </p:childTnLst>
                                </p:cTn>
                              </p:par>
                              <p:par>
                                <p:cTn id="18" presetID="22" presetClass="entr" presetSubtype="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1000"/>
                                        <p:tgtEl>
                                          <p:spTgt spid="10"/>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rctx="PPT">
                                        <p:cTn id="27" dur="indefinite"/>
                                        <p:tgtEl>
                                          <p:spTgt spid="4"/>
                                        </p:tgtEl>
                                        <p:attrNameLst>
                                          <p:attrName>style.opacity</p:attrName>
                                        </p:attrNameLst>
                                      </p:cBhvr>
                                      <p:to>
                                        <p:strVal val="0"/>
                                      </p:to>
                                    </p:set>
                                    <p:animEffect filter="image" prLst="opacity: 0">
                                      <p:cBhvr rctx="IE">
                                        <p:cTn id="28" dur="indefinite"/>
                                        <p:tgtEl>
                                          <p:spTgt spid="4"/>
                                        </p:tgtEl>
                                      </p:cBhvr>
                                    </p:animEffect>
                                  </p:childTnLst>
                                </p:cTn>
                              </p:par>
                              <p:par>
                                <p:cTn id="29" presetID="9" presetClass="emph" presetSubtype="0" nodeType="withEffect">
                                  <p:stCondLst>
                                    <p:cond delay="0"/>
                                  </p:stCondLst>
                                  <p:childTnLst>
                                    <p:set>
                                      <p:cBhvr rctx="PPT">
                                        <p:cTn id="30" dur="indefinite"/>
                                        <p:tgtEl>
                                          <p:spTgt spid="13"/>
                                        </p:tgtEl>
                                        <p:attrNameLst>
                                          <p:attrName>style.opacity</p:attrName>
                                        </p:attrNameLst>
                                      </p:cBhvr>
                                      <p:to>
                                        <p:strVal val="0"/>
                                      </p:to>
                                    </p:set>
                                    <p:animEffect filter="image" prLst="opacity: 0">
                                      <p:cBhvr rctx="IE">
                                        <p:cTn id="31" dur="indefinite"/>
                                        <p:tgtEl>
                                          <p:spTgt spid="13"/>
                                        </p:tgtEl>
                                      </p:cBhvr>
                                    </p:animEffect>
                                  </p:childTnLst>
                                </p:cTn>
                              </p:par>
                              <p:par>
                                <p:cTn id="32" presetID="9" presetClass="emph" presetSubtype="0" nodeType="withEffect">
                                  <p:stCondLst>
                                    <p:cond delay="0"/>
                                  </p:stCondLst>
                                  <p:childTnLst>
                                    <p:set>
                                      <p:cBhvr rctx="PPT">
                                        <p:cTn id="33" dur="indefinite"/>
                                        <p:tgtEl>
                                          <p:spTgt spid="12"/>
                                        </p:tgtEl>
                                        <p:attrNameLst>
                                          <p:attrName>style.opacity</p:attrName>
                                        </p:attrNameLst>
                                      </p:cBhvr>
                                      <p:to>
                                        <p:strVal val="0"/>
                                      </p:to>
                                    </p:set>
                                    <p:animEffect filter="image" prLst="opacity: 0">
                                      <p:cBhvr rctx="IE">
                                        <p:cTn id="34" dur="indefinite"/>
                                        <p:tgtEl>
                                          <p:spTgt spid="12"/>
                                        </p:tgtEl>
                                      </p:cBhvr>
                                    </p:animEffect>
                                  </p:childTnLst>
                                </p:cTn>
                              </p:par>
                              <p:par>
                                <p:cTn id="35" presetID="9" presetClass="emph" presetSubtype="0" nodeType="withEffect">
                                  <p:stCondLst>
                                    <p:cond delay="0"/>
                                  </p:stCondLst>
                                  <p:childTnLst>
                                    <p:set>
                                      <p:cBhvr rctx="PPT">
                                        <p:cTn id="36" dur="indefinite"/>
                                        <p:tgtEl>
                                          <p:spTgt spid="10"/>
                                        </p:tgtEl>
                                        <p:attrNameLst>
                                          <p:attrName>style.opacity</p:attrName>
                                        </p:attrNameLst>
                                      </p:cBhvr>
                                      <p:to>
                                        <p:strVal val="0"/>
                                      </p:to>
                                    </p:set>
                                    <p:animEffect filter="image" prLst="opacity: 0">
                                      <p:cBhvr rctx="IE">
                                        <p:cTn id="37" dur="indefinite"/>
                                        <p:tgtEl>
                                          <p:spTgt spid="10"/>
                                        </p:tgtEl>
                                      </p:cBhvr>
                                    </p:animEffect>
                                  </p:childTnLst>
                                </p:cTn>
                              </p:par>
                              <p:par>
                                <p:cTn id="38" presetID="9" presetClass="emph" presetSubtype="0" nodeType="withEffect">
                                  <p:stCondLst>
                                    <p:cond delay="0"/>
                                  </p:stCondLst>
                                  <p:childTnLst>
                                    <p:set>
                                      <p:cBhvr rctx="PPT">
                                        <p:cTn id="39" dur="indefinite"/>
                                        <p:tgtEl>
                                          <p:spTgt spid="11"/>
                                        </p:tgtEl>
                                        <p:attrNameLst>
                                          <p:attrName>style.opacity</p:attrName>
                                        </p:attrNameLst>
                                      </p:cBhvr>
                                      <p:to>
                                        <p:strVal val="0"/>
                                      </p:to>
                                    </p:set>
                                    <p:animEffect filter="image" prLst="opacity: 0">
                                      <p:cBhvr rctx="IE">
                                        <p:cTn id="40" dur="indefinite"/>
                                        <p:tgtEl>
                                          <p:spTgt spid="11"/>
                                        </p:tgtEl>
                                      </p:cBhvr>
                                    </p:animEffect>
                                  </p:childTnLst>
                                </p:cTn>
                              </p:par>
                            </p:childTnLst>
                          </p:cTn>
                        </p:par>
                        <p:par>
                          <p:cTn id="41" fill="hold">
                            <p:stCondLst>
                              <p:cond delay="0"/>
                            </p:stCondLst>
                            <p:childTnLst>
                              <p:par>
                                <p:cTn id="42" presetID="42"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par>
                                <p:cTn id="51" presetID="10"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2000"/>
                            </p:stCondLst>
                            <p:childTnLst>
                              <p:par>
                                <p:cTn id="59" presetID="53" presetClass="entr" presetSubtype="16"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par>
                                <p:cTn id="64" presetID="53" presetClass="entr" presetSubtype="16"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p:cTn id="66" dur="500" fill="hold"/>
                                        <p:tgtEl>
                                          <p:spTgt spid="42"/>
                                        </p:tgtEl>
                                        <p:attrNameLst>
                                          <p:attrName>ppt_w</p:attrName>
                                        </p:attrNameLst>
                                      </p:cBhvr>
                                      <p:tavLst>
                                        <p:tav tm="0">
                                          <p:val>
                                            <p:fltVal val="0"/>
                                          </p:val>
                                        </p:tav>
                                        <p:tav tm="100000">
                                          <p:val>
                                            <p:strVal val="#ppt_w"/>
                                          </p:val>
                                        </p:tav>
                                      </p:tavLst>
                                    </p:anim>
                                    <p:anim calcmode="lin" valueType="num">
                                      <p:cBhvr>
                                        <p:cTn id="67" dur="500" fill="hold"/>
                                        <p:tgtEl>
                                          <p:spTgt spid="42"/>
                                        </p:tgtEl>
                                        <p:attrNameLst>
                                          <p:attrName>ppt_h</p:attrName>
                                        </p:attrNameLst>
                                      </p:cBhvr>
                                      <p:tavLst>
                                        <p:tav tm="0">
                                          <p:val>
                                            <p:fltVal val="0"/>
                                          </p:val>
                                        </p:tav>
                                        <p:tav tm="100000">
                                          <p:val>
                                            <p:strVal val="#ppt_h"/>
                                          </p:val>
                                        </p:tav>
                                      </p:tavLst>
                                    </p:anim>
                                    <p:animEffect transition="in" filter="fade">
                                      <p:cBhvr>
                                        <p:cTn id="68" dur="500"/>
                                        <p:tgtEl>
                                          <p:spTgt spid="42"/>
                                        </p:tgtEl>
                                      </p:cBhvr>
                                    </p:animEffect>
                                  </p:childTnLst>
                                </p:cTn>
                              </p:par>
                            </p:childTnLst>
                          </p:cTn>
                        </p:par>
                        <p:par>
                          <p:cTn id="69" fill="hold">
                            <p:stCondLst>
                              <p:cond delay="2500"/>
                            </p:stCondLst>
                            <p:childTnLst>
                              <p:par>
                                <p:cTn id="70" presetID="16" presetClass="entr" presetSubtype="21"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899592" y="2708920"/>
            <a:ext cx="7772400" cy="1143000"/>
          </a:xfrm>
        </p:spPr>
        <p:txBody>
          <a:bodyPr/>
          <a:lstStyle/>
          <a:p>
            <a:r>
              <a:rPr lang="ru-RU" dirty="0" smtClean="0">
                <a:solidFill>
                  <a:srgbClr val="800000"/>
                </a:solidFill>
                <a:effectLst>
                  <a:outerShdw blurRad="38100" dist="38100" dir="2700000" algn="tl">
                    <a:srgbClr val="000000">
                      <a:alpha val="43137"/>
                    </a:srgbClr>
                  </a:outerShdw>
                </a:effectLst>
              </a:rPr>
              <a:t>Пучки с нулевым орбитальным моментом</a:t>
            </a:r>
            <a:endParaRPr lang="ru-RU" dirty="0">
              <a:solidFill>
                <a:srgbClr val="800000"/>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BD30F037-BCFF-4032-A60E-E412A253B615}" type="slidenum">
              <a:rPr lang="ru-RU" smtClean="0"/>
              <a:pPr>
                <a:defRPr/>
              </a:pPr>
              <a:t>15</a:t>
            </a:fld>
            <a:endParaRPr lang="ru-RU"/>
          </a:p>
        </p:txBody>
      </p:sp>
    </p:spTree>
    <p:extLst>
      <p:ext uri="{BB962C8B-B14F-4D97-AF65-F5344CB8AC3E}">
        <p14:creationId xmlns:p14="http://schemas.microsoft.com/office/powerpoint/2010/main" val="405493751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ru-RU" sz="4000" dirty="0">
                <a:solidFill>
                  <a:srgbClr val="800000"/>
                </a:solidFill>
                <a:effectLst>
                  <a:outerShdw blurRad="38100" dist="38100" dir="2700000" algn="tl">
                    <a:srgbClr val="000000">
                      <a:alpha val="43137"/>
                    </a:srgbClr>
                  </a:outerShdw>
                </a:effectLst>
                <a:latin typeface="Comic Sans MS" pitchFamily="66" charset="0"/>
              </a:rPr>
              <a:t>Полное внутреннее отражение</a:t>
            </a:r>
            <a:br>
              <a:rPr lang="ru-RU" sz="4000" dirty="0">
                <a:solidFill>
                  <a:srgbClr val="800000"/>
                </a:solidFill>
                <a:effectLst>
                  <a:outerShdw blurRad="38100" dist="38100" dir="2700000" algn="tl">
                    <a:srgbClr val="000000">
                      <a:alpha val="43137"/>
                    </a:srgbClr>
                  </a:outerShdw>
                </a:effectLst>
                <a:latin typeface="Comic Sans MS" pitchFamily="66" charset="0"/>
              </a:rPr>
            </a:br>
            <a:r>
              <a:rPr lang="ru-RU" sz="4000" dirty="0">
                <a:solidFill>
                  <a:srgbClr val="800000"/>
                </a:solidFill>
                <a:effectLst>
                  <a:outerShdw blurRad="38100" dist="38100" dir="2700000" algn="tl">
                    <a:srgbClr val="000000">
                      <a:alpha val="43137"/>
                    </a:srgbClr>
                  </a:outerShdw>
                </a:effectLst>
                <a:latin typeface="Comic Sans MS" pitchFamily="66" charset="0"/>
              </a:rPr>
              <a:t>Оптическое волокно</a:t>
            </a:r>
          </a:p>
        </p:txBody>
      </p:sp>
      <p:sp>
        <p:nvSpPr>
          <p:cNvPr id="45059" name="Rectangle 3"/>
          <p:cNvSpPr>
            <a:spLocks noChangeArrowheads="1"/>
          </p:cNvSpPr>
          <p:nvPr/>
        </p:nvSpPr>
        <p:spPr bwMode="auto">
          <a:xfrm>
            <a:off x="0" y="3319463"/>
            <a:ext cx="9144000" cy="0"/>
          </a:xfrm>
          <a:prstGeom prst="rect">
            <a:avLst/>
          </a:prstGeom>
          <a:noFill/>
          <a:ln w="12700">
            <a:noFill/>
            <a:miter lim="800000"/>
            <a:headEnd/>
            <a:tailEnd/>
          </a:ln>
          <a:effectLst/>
        </p:spPr>
        <p:txBody>
          <a:bodyPr wrap="none" anchor="ctr">
            <a:spAutoFit/>
          </a:bodyPr>
          <a:lstStyle/>
          <a:p>
            <a:endParaRPr lang="ru-RU"/>
          </a:p>
        </p:txBody>
      </p:sp>
      <p:grpSp>
        <p:nvGrpSpPr>
          <p:cNvPr id="16" name="Группа 15"/>
          <p:cNvGrpSpPr/>
          <p:nvPr/>
        </p:nvGrpSpPr>
        <p:grpSpPr>
          <a:xfrm>
            <a:off x="467544" y="1916832"/>
            <a:ext cx="7848872" cy="4752528"/>
            <a:chOff x="467544" y="1916832"/>
            <a:chExt cx="7848872" cy="4752528"/>
          </a:xfrm>
        </p:grpSpPr>
        <p:sp>
          <p:nvSpPr>
            <p:cNvPr id="15" name="Скругленный прямоугольник 14"/>
            <p:cNvSpPr/>
            <p:nvPr/>
          </p:nvSpPr>
          <p:spPr bwMode="auto">
            <a:xfrm>
              <a:off x="467544" y="1916832"/>
              <a:ext cx="7848872" cy="4752528"/>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p:txBody>
        </p:sp>
        <p:graphicFrame>
          <p:nvGraphicFramePr>
            <p:cNvPr id="45068" name="Object 12"/>
            <p:cNvGraphicFramePr>
              <a:graphicFrameLocks noChangeAspect="1"/>
            </p:cNvGraphicFramePr>
            <p:nvPr/>
          </p:nvGraphicFramePr>
          <p:xfrm>
            <a:off x="5435600" y="2924175"/>
            <a:ext cx="1441450" cy="703263"/>
          </p:xfrm>
          <a:graphic>
            <a:graphicData uri="http://schemas.openxmlformats.org/presentationml/2006/ole">
              <mc:AlternateContent xmlns:mc="http://schemas.openxmlformats.org/markup-compatibility/2006">
                <mc:Choice xmlns:v="urn:schemas-microsoft-com:vml" Requires="v">
                  <p:oleObj spid="_x0000_s185362" name="Equation" r:id="rId3" imgW="495000" imgH="241200" progId="Equation.DSMT4">
                    <p:embed/>
                  </p:oleObj>
                </mc:Choice>
                <mc:Fallback>
                  <p:oleObj name="Equation" r:id="rId3" imgW="495000" imgH="241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924175"/>
                          <a:ext cx="1441450"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5069" name="Picture 13" descr="свет3"/>
            <p:cNvPicPr>
              <a:picLocks noGrp="1" noChangeAspect="1" noChangeArrowheads="1"/>
            </p:cNvPicPr>
            <p:nvPr>
              <p:ph idx="1"/>
            </p:nvPr>
          </p:nvPicPr>
          <p:blipFill>
            <a:blip r:embed="rId5" cstate="print"/>
            <a:srcRect/>
            <a:stretch>
              <a:fillRect/>
            </a:stretch>
          </p:blipFill>
          <p:spPr>
            <a:xfrm>
              <a:off x="684213" y="2636838"/>
              <a:ext cx="7239000" cy="1895475"/>
            </a:xfrm>
            <a:noFill/>
            <a:ln/>
          </p:spPr>
        </p:pic>
        <p:sp>
          <p:nvSpPr>
            <p:cNvPr id="45071" name="Oval 15"/>
            <p:cNvSpPr>
              <a:spLocks noChangeArrowheads="1"/>
            </p:cNvSpPr>
            <p:nvPr/>
          </p:nvSpPr>
          <p:spPr bwMode="auto">
            <a:xfrm>
              <a:off x="900113" y="3429000"/>
              <a:ext cx="576262" cy="647700"/>
            </a:xfrm>
            <a:prstGeom prst="ellipse">
              <a:avLst/>
            </a:prstGeom>
            <a:noFill/>
            <a:ln w="28575">
              <a:solidFill>
                <a:srgbClr val="000066"/>
              </a:solidFill>
              <a:round/>
              <a:headEnd/>
              <a:tailEnd/>
            </a:ln>
            <a:effectLst/>
          </p:spPr>
          <p:txBody>
            <a:bodyPr wrap="none" anchor="ctr"/>
            <a:lstStyle/>
            <a:p>
              <a:endParaRPr lang="ru-RU"/>
            </a:p>
          </p:txBody>
        </p:sp>
        <p:sp>
          <p:nvSpPr>
            <p:cNvPr id="45072" name="Oval 16"/>
            <p:cNvSpPr>
              <a:spLocks noChangeArrowheads="1"/>
            </p:cNvSpPr>
            <p:nvPr/>
          </p:nvSpPr>
          <p:spPr bwMode="auto">
            <a:xfrm>
              <a:off x="2195513" y="4149725"/>
              <a:ext cx="576262" cy="647700"/>
            </a:xfrm>
            <a:prstGeom prst="ellipse">
              <a:avLst/>
            </a:prstGeom>
            <a:noFill/>
            <a:ln w="28575">
              <a:solidFill>
                <a:srgbClr val="000066"/>
              </a:solidFill>
              <a:round/>
              <a:headEnd/>
              <a:tailEnd/>
            </a:ln>
            <a:effectLst/>
          </p:spPr>
          <p:txBody>
            <a:bodyPr wrap="none" anchor="ctr"/>
            <a:lstStyle/>
            <a:p>
              <a:endParaRPr lang="ru-RU"/>
            </a:p>
          </p:txBody>
        </p:sp>
        <p:sp>
          <p:nvSpPr>
            <p:cNvPr id="45073" name="Oval 17"/>
            <p:cNvSpPr>
              <a:spLocks noChangeArrowheads="1"/>
            </p:cNvSpPr>
            <p:nvPr/>
          </p:nvSpPr>
          <p:spPr bwMode="auto">
            <a:xfrm>
              <a:off x="3995738" y="2420938"/>
              <a:ext cx="576262" cy="647700"/>
            </a:xfrm>
            <a:prstGeom prst="ellipse">
              <a:avLst/>
            </a:prstGeom>
            <a:noFill/>
            <a:ln w="28575">
              <a:solidFill>
                <a:srgbClr val="000066"/>
              </a:solidFill>
              <a:round/>
              <a:headEnd/>
              <a:tailEnd/>
            </a:ln>
            <a:effectLst/>
          </p:spPr>
          <p:txBody>
            <a:bodyPr wrap="none" anchor="ctr"/>
            <a:lstStyle/>
            <a:p>
              <a:endParaRPr lang="ru-RU"/>
            </a:p>
          </p:txBody>
        </p:sp>
        <p:sp>
          <p:nvSpPr>
            <p:cNvPr id="45074" name="Oval 18"/>
            <p:cNvSpPr>
              <a:spLocks noChangeArrowheads="1"/>
            </p:cNvSpPr>
            <p:nvPr/>
          </p:nvSpPr>
          <p:spPr bwMode="auto">
            <a:xfrm>
              <a:off x="7308850" y="2636838"/>
              <a:ext cx="576263" cy="647700"/>
            </a:xfrm>
            <a:prstGeom prst="ellipse">
              <a:avLst/>
            </a:prstGeom>
            <a:noFill/>
            <a:ln w="28575">
              <a:solidFill>
                <a:srgbClr val="000066"/>
              </a:solidFill>
              <a:round/>
              <a:headEnd/>
              <a:tailEnd/>
            </a:ln>
            <a:effectLst/>
          </p:spPr>
          <p:txBody>
            <a:bodyPr wrap="none" anchor="ctr"/>
            <a:lstStyle/>
            <a:p>
              <a:endParaRPr lang="ru-RU"/>
            </a:p>
          </p:txBody>
        </p:sp>
        <p:grpSp>
          <p:nvGrpSpPr>
            <p:cNvPr id="2" name="Group 32"/>
            <p:cNvGrpSpPr>
              <a:grpSpLocks/>
            </p:cNvGrpSpPr>
            <p:nvPr/>
          </p:nvGrpSpPr>
          <p:grpSpPr bwMode="auto">
            <a:xfrm>
              <a:off x="3419475" y="5229225"/>
              <a:ext cx="2881313" cy="1169988"/>
              <a:chOff x="2064" y="2992"/>
              <a:chExt cx="1815" cy="737"/>
            </a:xfrm>
          </p:grpSpPr>
          <p:sp>
            <p:nvSpPr>
              <p:cNvPr id="45076" name="AutoShape 20"/>
              <p:cNvSpPr>
                <a:spLocks noChangeArrowheads="1"/>
              </p:cNvSpPr>
              <p:nvPr/>
            </p:nvSpPr>
            <p:spPr bwMode="auto">
              <a:xfrm>
                <a:off x="2064" y="3202"/>
                <a:ext cx="1815" cy="527"/>
              </a:xfrm>
              <a:prstGeom prst="parallelogram">
                <a:avLst>
                  <a:gd name="adj" fmla="val 86101"/>
                </a:avLst>
              </a:prstGeom>
              <a:noFill/>
              <a:ln w="38100">
                <a:solidFill>
                  <a:schemeClr val="accent2"/>
                </a:solidFill>
                <a:miter lim="800000"/>
                <a:headEnd/>
                <a:tailEnd/>
              </a:ln>
              <a:effectLst>
                <a:outerShdw dist="35921" dir="2700000" algn="ctr" rotWithShape="0">
                  <a:srgbClr val="FFCCFF"/>
                </a:outerShdw>
              </a:effectLst>
            </p:spPr>
            <p:txBody>
              <a:bodyPr wrap="none" anchor="ctr"/>
              <a:lstStyle/>
              <a:p>
                <a:endParaRPr lang="ru-RU"/>
              </a:p>
            </p:txBody>
          </p:sp>
          <p:sp>
            <p:nvSpPr>
              <p:cNvPr id="45077" name="Line 21"/>
              <p:cNvSpPr>
                <a:spLocks noChangeShapeType="1"/>
              </p:cNvSpPr>
              <p:nvPr/>
            </p:nvSpPr>
            <p:spPr bwMode="auto">
              <a:xfrm>
                <a:off x="2114" y="2992"/>
                <a:ext cx="686" cy="473"/>
              </a:xfrm>
              <a:prstGeom prst="line">
                <a:avLst/>
              </a:prstGeom>
              <a:noFill/>
              <a:ln w="38100">
                <a:solidFill>
                  <a:srgbClr val="FF0000"/>
                </a:solidFill>
                <a:round/>
                <a:headEnd/>
                <a:tailEnd type="triangle" w="med" len="med"/>
              </a:ln>
              <a:effectLst>
                <a:outerShdw dist="35921" dir="2700000" algn="ctr" rotWithShape="0">
                  <a:srgbClr val="FFCCFF"/>
                </a:outerShdw>
              </a:effectLst>
            </p:spPr>
            <p:txBody>
              <a:bodyPr/>
              <a:lstStyle/>
              <a:p>
                <a:endParaRPr lang="ru-RU"/>
              </a:p>
            </p:txBody>
          </p:sp>
          <p:sp>
            <p:nvSpPr>
              <p:cNvPr id="45078" name="Line 22"/>
              <p:cNvSpPr>
                <a:spLocks noChangeShapeType="1"/>
              </p:cNvSpPr>
              <p:nvPr/>
            </p:nvSpPr>
            <p:spPr bwMode="auto">
              <a:xfrm flipV="1">
                <a:off x="2789" y="3044"/>
                <a:ext cx="736" cy="421"/>
              </a:xfrm>
              <a:prstGeom prst="line">
                <a:avLst/>
              </a:prstGeom>
              <a:noFill/>
              <a:ln w="38100">
                <a:solidFill>
                  <a:srgbClr val="FF0000"/>
                </a:solidFill>
                <a:round/>
                <a:headEnd/>
                <a:tailEnd type="triangle" w="med" len="med"/>
              </a:ln>
              <a:effectLst>
                <a:outerShdw dist="35921" dir="2700000" algn="ctr" rotWithShape="0">
                  <a:srgbClr val="FFCCFF"/>
                </a:outerShdw>
              </a:effectLst>
            </p:spPr>
            <p:txBody>
              <a:bodyPr/>
              <a:lstStyle/>
              <a:p>
                <a:endParaRPr lang="ru-RU"/>
              </a:p>
            </p:txBody>
          </p:sp>
        </p:grpSp>
        <p:sp>
          <p:nvSpPr>
            <p:cNvPr id="45089" name="Line 33"/>
            <p:cNvSpPr>
              <a:spLocks noChangeShapeType="1"/>
            </p:cNvSpPr>
            <p:nvPr/>
          </p:nvSpPr>
          <p:spPr bwMode="auto">
            <a:xfrm>
              <a:off x="3203575" y="4652963"/>
              <a:ext cx="1008063" cy="504825"/>
            </a:xfrm>
            <a:prstGeom prst="line">
              <a:avLst/>
            </a:prstGeom>
            <a:noFill/>
            <a:ln w="76200">
              <a:solidFill>
                <a:srgbClr val="FF9900"/>
              </a:solidFill>
              <a:round/>
              <a:headEnd/>
              <a:tailEnd type="triangle" w="med" len="med"/>
            </a:ln>
            <a:effectLst/>
          </p:spPr>
          <p:txBody>
            <a:bodyPr/>
            <a:lstStyle/>
            <a:p>
              <a:endParaRPr lang="ru-RU"/>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539750" y="762000"/>
            <a:ext cx="8180388" cy="1143000"/>
          </a:xfrm>
          <a:prstGeom prst="rect">
            <a:avLst/>
          </a:prstGeom>
          <a:noFill/>
          <a:ln w="9525">
            <a:noFill/>
            <a:miter lim="800000"/>
            <a:headEnd/>
            <a:tailEnd/>
          </a:ln>
          <a:effectLst/>
        </p:spPr>
        <p:txBody>
          <a:bodyPr lIns="92075" tIns="46038" rIns="92075" bIns="46038" anchor="ctr"/>
          <a:lstStyle/>
          <a:p>
            <a:pPr algn="ctr"/>
            <a:r>
              <a:rPr lang="ru-RU" sz="3200" dirty="0">
                <a:solidFill>
                  <a:srgbClr val="800000"/>
                </a:solidFill>
                <a:effectLst>
                  <a:outerShdw blurRad="38100" dist="38100" dir="2700000" algn="tl">
                    <a:srgbClr val="000000">
                      <a:alpha val="43137"/>
                    </a:srgbClr>
                  </a:outerShdw>
                </a:effectLst>
                <a:latin typeface="Comic Sans MS" pitchFamily="66" charset="0"/>
              </a:rPr>
              <a:t>Продольный и поперечный сдвиги светового луча при полном внутреннем отражении</a:t>
            </a:r>
            <a:r>
              <a:rPr lang="ru-RU" sz="4000" dirty="0">
                <a:solidFill>
                  <a:srgbClr val="000066"/>
                </a:solidFill>
                <a:latin typeface="Comic Sans MS" pitchFamily="66" charset="0"/>
              </a:rPr>
              <a:t/>
            </a:r>
            <a:br>
              <a:rPr lang="ru-RU" sz="4000" dirty="0">
                <a:solidFill>
                  <a:srgbClr val="000066"/>
                </a:solidFill>
                <a:latin typeface="Comic Sans MS" pitchFamily="66" charset="0"/>
              </a:rPr>
            </a:br>
            <a:endParaRPr lang="en-US" sz="4000" dirty="0">
              <a:solidFill>
                <a:srgbClr val="000066"/>
              </a:solidFill>
              <a:latin typeface="Comic Sans MS" pitchFamily="66" charset="0"/>
            </a:endParaRPr>
          </a:p>
        </p:txBody>
      </p:sp>
      <p:sp>
        <p:nvSpPr>
          <p:cNvPr id="47107" name="Rectangle 3"/>
          <p:cNvSpPr>
            <a:spLocks noChangeArrowheads="1"/>
          </p:cNvSpPr>
          <p:nvPr/>
        </p:nvSpPr>
        <p:spPr bwMode="auto">
          <a:xfrm>
            <a:off x="357188" y="1981200"/>
            <a:ext cx="5006975" cy="4114800"/>
          </a:xfrm>
          <a:prstGeom prst="rect">
            <a:avLst/>
          </a:prstGeom>
          <a:noFill/>
          <a:ln w="9525">
            <a:noFill/>
            <a:miter lim="800000"/>
            <a:headEnd/>
            <a:tailEnd/>
          </a:ln>
          <a:effectLst/>
        </p:spPr>
        <p:txBody>
          <a:bodyPr lIns="92075" tIns="46038" rIns="92075" bIns="46038"/>
          <a:lstStyle/>
          <a:p>
            <a:pPr marL="342900" indent="-342900">
              <a:spcBef>
                <a:spcPct val="20000"/>
              </a:spcBef>
              <a:buSzPct val="100000"/>
              <a:buFontTx/>
              <a:buChar char="•"/>
            </a:pPr>
            <a:r>
              <a:rPr lang="ru-RU" sz="2800" u="sng" dirty="0">
                <a:solidFill>
                  <a:srgbClr val="001E60"/>
                </a:solidFill>
                <a:latin typeface="Comic Sans MS" pitchFamily="66" charset="0"/>
              </a:rPr>
              <a:t>Гус и </a:t>
            </a:r>
            <a:r>
              <a:rPr lang="ru-RU" sz="2800" u="sng" dirty="0" err="1">
                <a:solidFill>
                  <a:srgbClr val="001E60"/>
                </a:solidFill>
                <a:latin typeface="Comic Sans MS" pitchFamily="66" charset="0"/>
              </a:rPr>
              <a:t>Ханхен</a:t>
            </a:r>
            <a:r>
              <a:rPr lang="ru-RU" sz="2800" u="sng" dirty="0">
                <a:solidFill>
                  <a:srgbClr val="001E60"/>
                </a:solidFill>
                <a:latin typeface="Comic Sans MS" pitchFamily="66" charset="0"/>
              </a:rPr>
              <a:t> - 1947</a:t>
            </a:r>
            <a:r>
              <a:rPr lang="ru-RU" sz="3200" dirty="0">
                <a:solidFill>
                  <a:srgbClr val="001E60"/>
                </a:solidFill>
                <a:latin typeface="Comic Sans MS" pitchFamily="66" charset="0"/>
              </a:rPr>
              <a:t> </a:t>
            </a:r>
          </a:p>
          <a:p>
            <a:pPr marL="742950" lvl="1" indent="-285750">
              <a:spcBef>
                <a:spcPct val="20000"/>
              </a:spcBef>
              <a:buSzPct val="100000"/>
              <a:buFontTx/>
              <a:buChar char="–"/>
            </a:pPr>
            <a:r>
              <a:rPr lang="ru-RU" sz="2800" dirty="0">
                <a:solidFill>
                  <a:srgbClr val="333333"/>
                </a:solidFill>
                <a:latin typeface="Comic Sans MS" pitchFamily="66" charset="0"/>
              </a:rPr>
              <a:t> </a:t>
            </a:r>
            <a:r>
              <a:rPr lang="ru-RU" dirty="0">
                <a:solidFill>
                  <a:srgbClr val="001E60"/>
                </a:solidFill>
                <a:effectLst>
                  <a:outerShdw blurRad="38100" dist="38100" dir="2700000" algn="tl">
                    <a:srgbClr val="C0C0C0"/>
                  </a:outerShdw>
                </a:effectLst>
                <a:latin typeface="Comic Sans MS" pitchFamily="66" charset="0"/>
              </a:rPr>
              <a:t>Величина сдвига различна для </a:t>
            </a:r>
            <a:r>
              <a:rPr lang="ru-RU" dirty="0" err="1">
                <a:solidFill>
                  <a:srgbClr val="001E60"/>
                </a:solidFill>
                <a:effectLst>
                  <a:outerShdw blurRad="38100" dist="38100" dir="2700000" algn="tl">
                    <a:srgbClr val="C0C0C0"/>
                  </a:outerShdw>
                </a:effectLst>
                <a:latin typeface="Comic Sans MS" pitchFamily="66" charset="0"/>
              </a:rPr>
              <a:t>s</a:t>
            </a:r>
            <a:r>
              <a:rPr lang="ru-RU" dirty="0">
                <a:solidFill>
                  <a:srgbClr val="001E60"/>
                </a:solidFill>
                <a:effectLst>
                  <a:outerShdw blurRad="38100" dist="38100" dir="2700000" algn="tl">
                    <a:srgbClr val="C0C0C0"/>
                  </a:outerShdw>
                </a:effectLst>
                <a:latin typeface="Comic Sans MS" pitchFamily="66" charset="0"/>
              </a:rPr>
              <a:t> - и </a:t>
            </a:r>
            <a:r>
              <a:rPr lang="ru-RU" dirty="0" err="1">
                <a:solidFill>
                  <a:srgbClr val="001E60"/>
                </a:solidFill>
                <a:effectLst>
                  <a:outerShdw blurRad="38100" dist="38100" dir="2700000" algn="tl">
                    <a:srgbClr val="C0C0C0"/>
                  </a:outerShdw>
                </a:effectLst>
                <a:latin typeface="Comic Sans MS" pitchFamily="66" charset="0"/>
              </a:rPr>
              <a:t>p</a:t>
            </a:r>
            <a:r>
              <a:rPr lang="ru-RU" dirty="0">
                <a:solidFill>
                  <a:srgbClr val="001E60"/>
                </a:solidFill>
                <a:effectLst>
                  <a:outerShdw blurRad="38100" dist="38100" dir="2700000" algn="tl">
                    <a:srgbClr val="C0C0C0"/>
                  </a:outerShdw>
                </a:effectLst>
                <a:latin typeface="Comic Sans MS" pitchFamily="66" charset="0"/>
              </a:rPr>
              <a:t> - поляризации</a:t>
            </a:r>
          </a:p>
          <a:p>
            <a:pPr marL="342900" indent="-342900">
              <a:spcBef>
                <a:spcPct val="20000"/>
              </a:spcBef>
              <a:buSzPct val="100000"/>
              <a:buFontTx/>
              <a:buChar char="•"/>
            </a:pPr>
            <a:endParaRPr lang="ru-RU" sz="2800" u="sng" dirty="0">
              <a:solidFill>
                <a:srgbClr val="333333"/>
              </a:solidFill>
              <a:effectLst>
                <a:outerShdw blurRad="38100" dist="38100" dir="2700000" algn="tl">
                  <a:srgbClr val="C0C0C0"/>
                </a:outerShdw>
              </a:effectLst>
              <a:latin typeface="Comic Sans MS" pitchFamily="66" charset="0"/>
            </a:endParaRPr>
          </a:p>
          <a:p>
            <a:pPr marL="342900" indent="-342900">
              <a:spcBef>
                <a:spcPct val="20000"/>
              </a:spcBef>
              <a:buSzPct val="100000"/>
              <a:buFontTx/>
              <a:buChar char="•"/>
            </a:pPr>
            <a:r>
              <a:rPr lang="ru-RU" sz="2800" u="sng" dirty="0">
                <a:solidFill>
                  <a:srgbClr val="001E60"/>
                </a:solidFill>
                <a:latin typeface="Comic Sans MS" pitchFamily="66" charset="0"/>
              </a:rPr>
              <a:t>Федоров, Кристоффель - 1955, </a:t>
            </a:r>
            <a:r>
              <a:rPr lang="ru-RU" sz="2800" u="sng" dirty="0" err="1">
                <a:solidFill>
                  <a:srgbClr val="001E60"/>
                </a:solidFill>
                <a:latin typeface="Comic Sans MS" pitchFamily="66" charset="0"/>
              </a:rPr>
              <a:t>Имбер</a:t>
            </a:r>
            <a:r>
              <a:rPr lang="ru-RU" sz="2800" u="sng" dirty="0">
                <a:solidFill>
                  <a:srgbClr val="001E60"/>
                </a:solidFill>
                <a:latin typeface="Comic Sans MS" pitchFamily="66" charset="0"/>
              </a:rPr>
              <a:t> -1978</a:t>
            </a:r>
            <a:endParaRPr lang="ru-RU" sz="3200" u="sng" dirty="0">
              <a:solidFill>
                <a:srgbClr val="001E60"/>
              </a:solidFill>
              <a:latin typeface="Comic Sans MS" pitchFamily="66" charset="0"/>
            </a:endParaRPr>
          </a:p>
          <a:p>
            <a:pPr marL="742950" lvl="1" indent="-285750">
              <a:spcBef>
                <a:spcPct val="20000"/>
              </a:spcBef>
              <a:buSzPct val="100000"/>
              <a:buFontTx/>
              <a:buChar char="–"/>
            </a:pPr>
            <a:r>
              <a:rPr lang="ru-RU" dirty="0">
                <a:solidFill>
                  <a:srgbClr val="001E60"/>
                </a:solidFill>
                <a:effectLst>
                  <a:outerShdw blurRad="38100" dist="38100" dir="2700000" algn="tl">
                    <a:srgbClr val="C0C0C0"/>
                  </a:outerShdw>
                </a:effectLst>
                <a:latin typeface="Comic Sans MS" pitchFamily="66" charset="0"/>
              </a:rPr>
              <a:t>Сдвиг имеет разные направления  для </a:t>
            </a:r>
            <a:r>
              <a:rPr lang="ru-RU" u="sng" dirty="0">
                <a:solidFill>
                  <a:srgbClr val="001E60"/>
                </a:solidFill>
                <a:effectLst>
                  <a:outerShdw blurRad="38100" dist="38100" dir="2700000" algn="tl">
                    <a:srgbClr val="C0C0C0"/>
                  </a:outerShdw>
                </a:effectLst>
                <a:latin typeface="Comic Sans MS" pitchFamily="66" charset="0"/>
              </a:rPr>
              <a:t>лево</a:t>
            </a:r>
            <a:r>
              <a:rPr lang="ru-RU" dirty="0">
                <a:solidFill>
                  <a:srgbClr val="001E60"/>
                </a:solidFill>
                <a:effectLst>
                  <a:outerShdw blurRad="38100" dist="38100" dir="2700000" algn="tl">
                    <a:srgbClr val="C0C0C0"/>
                  </a:outerShdw>
                </a:effectLst>
                <a:latin typeface="Comic Sans MS" pitchFamily="66" charset="0"/>
              </a:rPr>
              <a:t>  и  </a:t>
            </a:r>
            <a:r>
              <a:rPr lang="ru-RU" u="sng" dirty="0">
                <a:solidFill>
                  <a:srgbClr val="001E60"/>
                </a:solidFill>
                <a:effectLst>
                  <a:outerShdw blurRad="38100" dist="38100" dir="2700000" algn="tl">
                    <a:srgbClr val="C0C0C0"/>
                  </a:outerShdw>
                </a:effectLst>
                <a:latin typeface="Comic Sans MS" pitchFamily="66" charset="0"/>
              </a:rPr>
              <a:t>право</a:t>
            </a:r>
            <a:r>
              <a:rPr lang="ru-RU" dirty="0">
                <a:solidFill>
                  <a:srgbClr val="001E60"/>
                </a:solidFill>
                <a:effectLst>
                  <a:outerShdw blurRad="38100" dist="38100" dir="2700000" algn="tl">
                    <a:srgbClr val="C0C0C0"/>
                  </a:outerShdw>
                </a:effectLst>
                <a:latin typeface="Comic Sans MS" pitchFamily="66" charset="0"/>
              </a:rPr>
              <a:t> циркулярной поляризации света</a:t>
            </a:r>
            <a:endParaRPr lang="ru-RU" sz="2800" dirty="0">
              <a:solidFill>
                <a:srgbClr val="001E60"/>
              </a:solidFill>
              <a:effectLst>
                <a:outerShdw blurRad="38100" dist="38100" dir="2700000" algn="tl">
                  <a:srgbClr val="C0C0C0"/>
                </a:outerShdw>
              </a:effectLst>
              <a:latin typeface="Comic Sans MS" pitchFamily="66" charset="0"/>
            </a:endParaRPr>
          </a:p>
          <a:p>
            <a:pPr marL="342900" indent="-342900">
              <a:spcBef>
                <a:spcPct val="20000"/>
              </a:spcBef>
              <a:buSzPct val="100000"/>
              <a:buFontTx/>
              <a:buChar char="•"/>
            </a:pPr>
            <a:endParaRPr lang="ru-RU" sz="3200" dirty="0">
              <a:solidFill>
                <a:srgbClr val="001E60"/>
              </a:solidFill>
              <a:effectLst>
                <a:outerShdw blurRad="38100" dist="38100" dir="2700000" algn="tl">
                  <a:srgbClr val="C0C0C0"/>
                </a:outerShdw>
              </a:effectLst>
              <a:latin typeface="Comic Sans MS" pitchFamily="66" charset="0"/>
            </a:endParaRPr>
          </a:p>
          <a:p>
            <a:pPr marL="342900" indent="-342900">
              <a:spcBef>
                <a:spcPct val="20000"/>
              </a:spcBef>
              <a:buSzPct val="100000"/>
              <a:buFontTx/>
              <a:buChar char="•"/>
            </a:pPr>
            <a:endParaRPr lang="en-US" sz="3200" dirty="0"/>
          </a:p>
        </p:txBody>
      </p:sp>
      <p:grpSp>
        <p:nvGrpSpPr>
          <p:cNvPr id="2" name="Group 4"/>
          <p:cNvGrpSpPr>
            <a:grpSpLocks/>
          </p:cNvGrpSpPr>
          <p:nvPr/>
        </p:nvGrpSpPr>
        <p:grpSpPr bwMode="auto">
          <a:xfrm>
            <a:off x="5795963" y="1916113"/>
            <a:ext cx="2881312" cy="2089150"/>
            <a:chOff x="1655" y="1026"/>
            <a:chExt cx="1679" cy="1134"/>
          </a:xfrm>
        </p:grpSpPr>
        <p:sp>
          <p:nvSpPr>
            <p:cNvPr id="47109" name="AutoShape 5"/>
            <p:cNvSpPr>
              <a:spLocks noChangeArrowheads="1"/>
            </p:cNvSpPr>
            <p:nvPr/>
          </p:nvSpPr>
          <p:spPr bwMode="auto">
            <a:xfrm>
              <a:off x="1655" y="1298"/>
              <a:ext cx="1679" cy="454"/>
            </a:xfrm>
            <a:prstGeom prst="parallelogram">
              <a:avLst>
                <a:gd name="adj" fmla="val 92456"/>
              </a:avLst>
            </a:prstGeom>
            <a:noFill/>
            <a:ln w="38100">
              <a:solidFill>
                <a:schemeClr val="accent2"/>
              </a:solidFill>
              <a:miter lim="800000"/>
              <a:headEnd/>
              <a:tailEnd/>
            </a:ln>
            <a:effectLst>
              <a:outerShdw dist="35921" dir="2700000" algn="ctr" rotWithShape="0">
                <a:srgbClr val="FFCCFF"/>
              </a:outerShdw>
            </a:effectLst>
          </p:spPr>
          <p:txBody>
            <a:bodyPr wrap="none" anchor="ctr"/>
            <a:lstStyle/>
            <a:p>
              <a:endParaRPr lang="ru-RU"/>
            </a:p>
          </p:txBody>
        </p:sp>
        <p:sp>
          <p:nvSpPr>
            <p:cNvPr id="47110" name="Line 6"/>
            <p:cNvSpPr>
              <a:spLocks noChangeShapeType="1"/>
            </p:cNvSpPr>
            <p:nvPr/>
          </p:nvSpPr>
          <p:spPr bwMode="auto">
            <a:xfrm>
              <a:off x="1701" y="1117"/>
              <a:ext cx="635" cy="408"/>
            </a:xfrm>
            <a:prstGeom prst="line">
              <a:avLst/>
            </a:prstGeom>
            <a:noFill/>
            <a:ln w="38100">
              <a:solidFill>
                <a:srgbClr val="FF0000"/>
              </a:solidFill>
              <a:round/>
              <a:headEnd/>
              <a:tailEnd type="triangle" w="med" len="med"/>
            </a:ln>
            <a:effectLst>
              <a:outerShdw dist="35921" dir="2700000" algn="ctr" rotWithShape="0">
                <a:srgbClr val="FFCCFF"/>
              </a:outerShdw>
            </a:effectLst>
          </p:spPr>
          <p:txBody>
            <a:bodyPr/>
            <a:lstStyle/>
            <a:p>
              <a:endParaRPr lang="ru-RU"/>
            </a:p>
          </p:txBody>
        </p:sp>
        <p:sp>
          <p:nvSpPr>
            <p:cNvPr id="47111" name="Line 7"/>
            <p:cNvSpPr>
              <a:spLocks noChangeShapeType="1"/>
            </p:cNvSpPr>
            <p:nvPr/>
          </p:nvSpPr>
          <p:spPr bwMode="auto">
            <a:xfrm flipV="1">
              <a:off x="2539" y="1162"/>
              <a:ext cx="681" cy="363"/>
            </a:xfrm>
            <a:prstGeom prst="line">
              <a:avLst/>
            </a:prstGeom>
            <a:noFill/>
            <a:ln w="38100">
              <a:solidFill>
                <a:srgbClr val="FF0000"/>
              </a:solidFill>
              <a:round/>
              <a:headEnd/>
              <a:tailEnd type="triangle" w="med" len="med"/>
            </a:ln>
            <a:effectLst>
              <a:outerShdw dist="35921" dir="2700000" algn="ctr" rotWithShape="0">
                <a:srgbClr val="FFCCFF"/>
              </a:outerShdw>
            </a:effectLst>
          </p:spPr>
          <p:txBody>
            <a:bodyPr/>
            <a:lstStyle/>
            <a:p>
              <a:endParaRPr lang="ru-RU"/>
            </a:p>
          </p:txBody>
        </p:sp>
        <p:sp>
          <p:nvSpPr>
            <p:cNvPr id="47112" name="Line 8"/>
            <p:cNvSpPr>
              <a:spLocks noChangeShapeType="1"/>
            </p:cNvSpPr>
            <p:nvPr/>
          </p:nvSpPr>
          <p:spPr bwMode="auto">
            <a:xfrm>
              <a:off x="2336" y="1525"/>
              <a:ext cx="0" cy="227"/>
            </a:xfrm>
            <a:prstGeom prst="line">
              <a:avLst/>
            </a:prstGeom>
            <a:noFill/>
            <a:ln w="9525">
              <a:solidFill>
                <a:schemeClr val="tx1"/>
              </a:solidFill>
              <a:prstDash val="dash"/>
              <a:round/>
              <a:headEnd/>
              <a:tailEnd/>
            </a:ln>
            <a:effectLst>
              <a:outerShdw dist="35921" dir="2700000" algn="ctr" rotWithShape="0">
                <a:srgbClr val="FFCCFF"/>
              </a:outerShdw>
            </a:effectLst>
          </p:spPr>
          <p:txBody>
            <a:bodyPr/>
            <a:lstStyle/>
            <a:p>
              <a:endParaRPr lang="ru-RU"/>
            </a:p>
          </p:txBody>
        </p:sp>
        <p:sp>
          <p:nvSpPr>
            <p:cNvPr id="47113" name="Line 9"/>
            <p:cNvSpPr>
              <a:spLocks noChangeShapeType="1"/>
            </p:cNvSpPr>
            <p:nvPr/>
          </p:nvSpPr>
          <p:spPr bwMode="auto">
            <a:xfrm>
              <a:off x="2517" y="1570"/>
              <a:ext cx="0" cy="227"/>
            </a:xfrm>
            <a:prstGeom prst="line">
              <a:avLst/>
            </a:prstGeom>
            <a:noFill/>
            <a:ln w="9525">
              <a:solidFill>
                <a:schemeClr val="tx1"/>
              </a:solidFill>
              <a:prstDash val="dash"/>
              <a:round/>
              <a:headEnd/>
              <a:tailEnd/>
            </a:ln>
            <a:effectLst>
              <a:outerShdw dist="35921" dir="2700000" algn="ctr" rotWithShape="0">
                <a:srgbClr val="FFCCFF"/>
              </a:outerShdw>
            </a:effectLst>
          </p:spPr>
          <p:txBody>
            <a:bodyPr/>
            <a:lstStyle/>
            <a:p>
              <a:endParaRPr lang="ru-RU"/>
            </a:p>
          </p:txBody>
        </p:sp>
        <p:sp>
          <p:nvSpPr>
            <p:cNvPr id="47114" name="Line 10"/>
            <p:cNvSpPr>
              <a:spLocks noChangeShapeType="1"/>
            </p:cNvSpPr>
            <p:nvPr/>
          </p:nvSpPr>
          <p:spPr bwMode="auto">
            <a:xfrm>
              <a:off x="2336" y="1752"/>
              <a:ext cx="0" cy="408"/>
            </a:xfrm>
            <a:prstGeom prst="line">
              <a:avLst/>
            </a:prstGeom>
            <a:noFill/>
            <a:ln w="9525">
              <a:solidFill>
                <a:schemeClr val="tx1"/>
              </a:solidFill>
              <a:round/>
              <a:headEnd/>
              <a:tailEnd/>
            </a:ln>
            <a:effectLst>
              <a:outerShdw dist="35921" dir="2700000" algn="ctr" rotWithShape="0">
                <a:srgbClr val="FFCCFF"/>
              </a:outerShdw>
            </a:effectLst>
          </p:spPr>
          <p:txBody>
            <a:bodyPr/>
            <a:lstStyle/>
            <a:p>
              <a:endParaRPr lang="ru-RU"/>
            </a:p>
          </p:txBody>
        </p:sp>
        <p:sp>
          <p:nvSpPr>
            <p:cNvPr id="47115" name="Line 11"/>
            <p:cNvSpPr>
              <a:spLocks noChangeShapeType="1"/>
            </p:cNvSpPr>
            <p:nvPr/>
          </p:nvSpPr>
          <p:spPr bwMode="auto">
            <a:xfrm>
              <a:off x="2517" y="1752"/>
              <a:ext cx="0" cy="408"/>
            </a:xfrm>
            <a:prstGeom prst="line">
              <a:avLst/>
            </a:prstGeom>
            <a:noFill/>
            <a:ln w="9525">
              <a:solidFill>
                <a:schemeClr val="tx1"/>
              </a:solidFill>
              <a:round/>
              <a:headEnd/>
              <a:tailEnd/>
            </a:ln>
            <a:effectLst>
              <a:outerShdw dist="35921" dir="2700000" algn="ctr" rotWithShape="0">
                <a:srgbClr val="FFCCFF"/>
              </a:outerShdw>
            </a:effectLst>
          </p:spPr>
          <p:txBody>
            <a:bodyPr/>
            <a:lstStyle/>
            <a:p>
              <a:endParaRPr lang="ru-RU"/>
            </a:p>
          </p:txBody>
        </p:sp>
        <p:sp>
          <p:nvSpPr>
            <p:cNvPr id="47116" name="Line 12"/>
            <p:cNvSpPr>
              <a:spLocks noChangeShapeType="1"/>
            </p:cNvSpPr>
            <p:nvPr/>
          </p:nvSpPr>
          <p:spPr bwMode="auto">
            <a:xfrm>
              <a:off x="2064" y="2069"/>
              <a:ext cx="272" cy="0"/>
            </a:xfrm>
            <a:prstGeom prst="line">
              <a:avLst/>
            </a:prstGeom>
            <a:noFill/>
            <a:ln w="9525">
              <a:solidFill>
                <a:schemeClr val="tx1"/>
              </a:solidFill>
              <a:round/>
              <a:headEnd/>
              <a:tailEnd type="triangle" w="med" len="med"/>
            </a:ln>
            <a:effectLst>
              <a:outerShdw dist="35921" dir="2700000" algn="ctr" rotWithShape="0">
                <a:srgbClr val="FFCCFF"/>
              </a:outerShdw>
            </a:effectLst>
          </p:spPr>
          <p:txBody>
            <a:bodyPr/>
            <a:lstStyle/>
            <a:p>
              <a:endParaRPr lang="ru-RU"/>
            </a:p>
          </p:txBody>
        </p:sp>
        <p:sp>
          <p:nvSpPr>
            <p:cNvPr id="47117" name="Line 13"/>
            <p:cNvSpPr>
              <a:spLocks noChangeShapeType="1"/>
            </p:cNvSpPr>
            <p:nvPr/>
          </p:nvSpPr>
          <p:spPr bwMode="auto">
            <a:xfrm flipH="1">
              <a:off x="2517" y="2069"/>
              <a:ext cx="272" cy="0"/>
            </a:xfrm>
            <a:prstGeom prst="line">
              <a:avLst/>
            </a:prstGeom>
            <a:noFill/>
            <a:ln w="9525">
              <a:solidFill>
                <a:schemeClr val="tx1"/>
              </a:solidFill>
              <a:round/>
              <a:headEnd/>
              <a:tailEnd type="triangle" w="med" len="med"/>
            </a:ln>
            <a:effectLst>
              <a:outerShdw dist="35921" dir="2700000" algn="ctr" rotWithShape="0">
                <a:srgbClr val="FFCCFF"/>
              </a:outerShdw>
            </a:effectLst>
          </p:spPr>
          <p:txBody>
            <a:bodyPr/>
            <a:lstStyle/>
            <a:p>
              <a:endParaRPr lang="ru-RU"/>
            </a:p>
          </p:txBody>
        </p:sp>
        <p:sp>
          <p:nvSpPr>
            <p:cNvPr id="47118" name="Line 14"/>
            <p:cNvSpPr>
              <a:spLocks noChangeShapeType="1"/>
            </p:cNvSpPr>
            <p:nvPr/>
          </p:nvSpPr>
          <p:spPr bwMode="auto">
            <a:xfrm flipV="1">
              <a:off x="1927" y="1026"/>
              <a:ext cx="0" cy="227"/>
            </a:xfrm>
            <a:prstGeom prst="line">
              <a:avLst/>
            </a:prstGeom>
            <a:noFill/>
            <a:ln w="9525">
              <a:solidFill>
                <a:srgbClr val="FF0000"/>
              </a:solidFill>
              <a:round/>
              <a:headEnd/>
              <a:tailEnd type="triangle" w="med" len="med"/>
            </a:ln>
            <a:effectLst>
              <a:outerShdw dist="35921" dir="2700000" algn="ctr" rotWithShape="0">
                <a:srgbClr val="FFCCFF"/>
              </a:outerShdw>
            </a:effectLst>
          </p:spPr>
          <p:txBody>
            <a:bodyPr/>
            <a:lstStyle/>
            <a:p>
              <a:endParaRPr lang="ru-RU"/>
            </a:p>
          </p:txBody>
        </p:sp>
        <p:sp>
          <p:nvSpPr>
            <p:cNvPr id="47119" name="Line 15"/>
            <p:cNvSpPr>
              <a:spLocks noChangeShapeType="1"/>
            </p:cNvSpPr>
            <p:nvPr/>
          </p:nvSpPr>
          <p:spPr bwMode="auto">
            <a:xfrm flipH="1">
              <a:off x="1791" y="1253"/>
              <a:ext cx="136" cy="136"/>
            </a:xfrm>
            <a:prstGeom prst="line">
              <a:avLst/>
            </a:prstGeom>
            <a:noFill/>
            <a:ln w="9525">
              <a:solidFill>
                <a:srgbClr val="FF0000"/>
              </a:solidFill>
              <a:round/>
              <a:headEnd/>
              <a:tailEnd type="triangle" w="med" len="med"/>
            </a:ln>
            <a:effectLst>
              <a:outerShdw dist="35921" dir="2700000" algn="ctr" rotWithShape="0">
                <a:srgbClr val="FFCCFF"/>
              </a:outerShdw>
            </a:effectLst>
          </p:spPr>
          <p:txBody>
            <a:bodyPr/>
            <a:lstStyle/>
            <a:p>
              <a:endParaRPr lang="ru-RU"/>
            </a:p>
          </p:txBody>
        </p:sp>
        <p:graphicFrame>
          <p:nvGraphicFramePr>
            <p:cNvPr id="47120" name="Object 16"/>
            <p:cNvGraphicFramePr>
              <a:graphicFrameLocks noChangeAspect="1"/>
            </p:cNvGraphicFramePr>
            <p:nvPr/>
          </p:nvGraphicFramePr>
          <p:xfrm>
            <a:off x="2600" y="1847"/>
            <a:ext cx="280" cy="313"/>
          </p:xfrm>
          <a:graphic>
            <a:graphicData uri="http://schemas.openxmlformats.org/presentationml/2006/ole">
              <mc:AlternateContent xmlns:mc="http://schemas.openxmlformats.org/markup-compatibility/2006">
                <mc:Choice xmlns:v="urn:schemas-microsoft-com:vml" Requires="v">
                  <p:oleObj spid="_x0000_s186402" name="Equation" r:id="rId4" imgW="215640" imgH="241200" progId="Equation.DSMT4">
                    <p:embed/>
                  </p:oleObj>
                </mc:Choice>
                <mc:Fallback>
                  <p:oleObj name="Equation" r:id="rId4" imgW="215640" imgH="241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 y="1847"/>
                          <a:ext cx="280" cy="313"/>
                        </a:xfrm>
                        <a:prstGeom prst="rect">
                          <a:avLst/>
                        </a:prstGeom>
                        <a:noFill/>
                        <a:effectLst>
                          <a:outerShdw dist="35921" dir="2700000" algn="ctr" rotWithShape="0">
                            <a:srgbClr val="FFCCFF"/>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7"/>
          <p:cNvGrpSpPr>
            <a:grpSpLocks/>
          </p:cNvGrpSpPr>
          <p:nvPr/>
        </p:nvGrpSpPr>
        <p:grpSpPr bwMode="auto">
          <a:xfrm>
            <a:off x="5435600" y="4221163"/>
            <a:ext cx="3384550" cy="1924050"/>
            <a:chOff x="1519" y="1026"/>
            <a:chExt cx="1951" cy="985"/>
          </a:xfrm>
        </p:grpSpPr>
        <p:sp>
          <p:nvSpPr>
            <p:cNvPr id="47122" name="AutoShape 18"/>
            <p:cNvSpPr>
              <a:spLocks noChangeArrowheads="1"/>
            </p:cNvSpPr>
            <p:nvPr/>
          </p:nvSpPr>
          <p:spPr bwMode="auto">
            <a:xfrm>
              <a:off x="1655" y="1298"/>
              <a:ext cx="1679" cy="454"/>
            </a:xfrm>
            <a:prstGeom prst="parallelogram">
              <a:avLst>
                <a:gd name="adj" fmla="val 92456"/>
              </a:avLst>
            </a:prstGeom>
            <a:noFill/>
            <a:ln w="38100">
              <a:solidFill>
                <a:schemeClr val="accent2"/>
              </a:solidFill>
              <a:miter lim="800000"/>
              <a:headEnd/>
              <a:tailEnd/>
            </a:ln>
            <a:effectLst>
              <a:outerShdw dist="35921" dir="2700000" algn="ctr" rotWithShape="0">
                <a:srgbClr val="FFCCFF"/>
              </a:outerShdw>
            </a:effectLst>
          </p:spPr>
          <p:txBody>
            <a:bodyPr wrap="none" anchor="ctr"/>
            <a:lstStyle/>
            <a:p>
              <a:endParaRPr lang="ru-RU"/>
            </a:p>
          </p:txBody>
        </p:sp>
        <p:sp>
          <p:nvSpPr>
            <p:cNvPr id="47123" name="Line 19"/>
            <p:cNvSpPr>
              <a:spLocks noChangeShapeType="1"/>
            </p:cNvSpPr>
            <p:nvPr/>
          </p:nvSpPr>
          <p:spPr bwMode="auto">
            <a:xfrm flipH="1">
              <a:off x="1746" y="1661"/>
              <a:ext cx="454" cy="0"/>
            </a:xfrm>
            <a:prstGeom prst="line">
              <a:avLst/>
            </a:prstGeom>
            <a:noFill/>
            <a:ln w="9525">
              <a:solidFill>
                <a:schemeClr val="tx1"/>
              </a:solidFill>
              <a:round/>
              <a:headEnd/>
              <a:tailEnd/>
            </a:ln>
            <a:effectLst>
              <a:outerShdw dist="35921" dir="2700000" algn="ctr" rotWithShape="0">
                <a:srgbClr val="FFCCFF"/>
              </a:outerShdw>
            </a:effectLst>
          </p:spPr>
          <p:txBody>
            <a:bodyPr/>
            <a:lstStyle/>
            <a:p>
              <a:endParaRPr lang="ru-RU"/>
            </a:p>
          </p:txBody>
        </p:sp>
        <p:sp>
          <p:nvSpPr>
            <p:cNvPr id="47124" name="Line 20"/>
            <p:cNvSpPr>
              <a:spLocks noChangeShapeType="1"/>
            </p:cNvSpPr>
            <p:nvPr/>
          </p:nvSpPr>
          <p:spPr bwMode="auto">
            <a:xfrm flipH="1">
              <a:off x="1927" y="1525"/>
              <a:ext cx="409" cy="0"/>
            </a:xfrm>
            <a:prstGeom prst="line">
              <a:avLst/>
            </a:prstGeom>
            <a:noFill/>
            <a:ln w="9525">
              <a:solidFill>
                <a:schemeClr val="tx1"/>
              </a:solidFill>
              <a:round/>
              <a:headEnd/>
              <a:tailEnd/>
            </a:ln>
            <a:effectLst>
              <a:outerShdw dist="35921" dir="2700000" algn="ctr" rotWithShape="0">
                <a:srgbClr val="FFCCFF"/>
              </a:outerShdw>
            </a:effectLst>
          </p:spPr>
          <p:txBody>
            <a:bodyPr/>
            <a:lstStyle/>
            <a:p>
              <a:endParaRPr lang="ru-RU"/>
            </a:p>
          </p:txBody>
        </p:sp>
        <p:sp>
          <p:nvSpPr>
            <p:cNvPr id="47125" name="Line 21"/>
            <p:cNvSpPr>
              <a:spLocks noChangeShapeType="1"/>
            </p:cNvSpPr>
            <p:nvPr/>
          </p:nvSpPr>
          <p:spPr bwMode="auto">
            <a:xfrm flipV="1">
              <a:off x="1791" y="1661"/>
              <a:ext cx="227" cy="226"/>
            </a:xfrm>
            <a:prstGeom prst="line">
              <a:avLst/>
            </a:prstGeom>
            <a:noFill/>
            <a:ln w="9525">
              <a:solidFill>
                <a:schemeClr val="tx1"/>
              </a:solidFill>
              <a:round/>
              <a:headEnd/>
              <a:tailEnd type="triangle" w="med" len="med"/>
            </a:ln>
            <a:effectLst>
              <a:outerShdw dist="35921" dir="2700000" algn="ctr" rotWithShape="0">
                <a:srgbClr val="FFCCFF"/>
              </a:outerShdw>
            </a:effectLst>
          </p:spPr>
          <p:txBody>
            <a:bodyPr/>
            <a:lstStyle/>
            <a:p>
              <a:endParaRPr lang="ru-RU"/>
            </a:p>
          </p:txBody>
        </p:sp>
        <p:sp>
          <p:nvSpPr>
            <p:cNvPr id="47126" name="Line 22"/>
            <p:cNvSpPr>
              <a:spLocks noChangeShapeType="1"/>
            </p:cNvSpPr>
            <p:nvPr/>
          </p:nvSpPr>
          <p:spPr bwMode="auto">
            <a:xfrm flipH="1">
              <a:off x="2154" y="1389"/>
              <a:ext cx="136" cy="136"/>
            </a:xfrm>
            <a:prstGeom prst="line">
              <a:avLst/>
            </a:prstGeom>
            <a:noFill/>
            <a:ln w="9525">
              <a:solidFill>
                <a:schemeClr val="tx1"/>
              </a:solidFill>
              <a:round/>
              <a:headEnd/>
              <a:tailEnd type="triangle" w="med" len="med"/>
            </a:ln>
            <a:effectLst>
              <a:outerShdw dist="35921" dir="2700000" algn="ctr" rotWithShape="0">
                <a:srgbClr val="FFCCFF"/>
              </a:outerShdw>
            </a:effectLst>
          </p:spPr>
          <p:txBody>
            <a:bodyPr/>
            <a:lstStyle/>
            <a:p>
              <a:endParaRPr lang="ru-RU"/>
            </a:p>
          </p:txBody>
        </p:sp>
        <p:graphicFrame>
          <p:nvGraphicFramePr>
            <p:cNvPr id="47127" name="Object 23"/>
            <p:cNvGraphicFramePr>
              <a:graphicFrameLocks noChangeAspect="1"/>
            </p:cNvGraphicFramePr>
            <p:nvPr/>
          </p:nvGraphicFramePr>
          <p:xfrm>
            <a:off x="1903" y="1714"/>
            <a:ext cx="329" cy="297"/>
          </p:xfrm>
          <a:graphic>
            <a:graphicData uri="http://schemas.openxmlformats.org/presentationml/2006/ole">
              <mc:AlternateContent xmlns:mc="http://schemas.openxmlformats.org/markup-compatibility/2006">
                <mc:Choice xmlns:v="urn:schemas-microsoft-com:vml" Requires="v">
                  <p:oleObj spid="_x0000_s186403" name="Equation" r:id="rId6" imgW="253800" imgH="228600" progId="Equation.DSMT4">
                    <p:embed/>
                  </p:oleObj>
                </mc:Choice>
                <mc:Fallback>
                  <p:oleObj name="Equation" r:id="rId6" imgW="253800" imgH="22860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3" y="1714"/>
                          <a:ext cx="329" cy="297"/>
                        </a:xfrm>
                        <a:prstGeom prst="rect">
                          <a:avLst/>
                        </a:prstGeom>
                        <a:noFill/>
                        <a:effectLst>
                          <a:outerShdw dist="35921" dir="2700000" algn="ctr" rotWithShape="0">
                            <a:srgbClr val="FFCCFF"/>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28" name="Rectangle 24"/>
            <p:cNvSpPr>
              <a:spLocks noChangeArrowheads="1"/>
            </p:cNvSpPr>
            <p:nvPr/>
          </p:nvSpPr>
          <p:spPr bwMode="auto">
            <a:xfrm>
              <a:off x="1519" y="1026"/>
              <a:ext cx="1951" cy="499"/>
            </a:xfrm>
            <a:prstGeom prst="rect">
              <a:avLst/>
            </a:prstGeom>
            <a:noFill/>
            <a:ln w="28575">
              <a:solidFill>
                <a:schemeClr val="bg2"/>
              </a:solidFill>
              <a:miter lim="800000"/>
              <a:headEnd/>
              <a:tailEnd/>
            </a:ln>
            <a:effectLst>
              <a:outerShdw dist="35921" dir="2700000" algn="ctr" rotWithShape="0">
                <a:srgbClr val="FFCCFF"/>
              </a:outerShdw>
            </a:effectLst>
          </p:spPr>
          <p:txBody>
            <a:bodyPr wrap="none" anchor="ctr"/>
            <a:lstStyle/>
            <a:p>
              <a:endParaRPr lang="ru-RU"/>
            </a:p>
          </p:txBody>
        </p:sp>
        <p:sp>
          <p:nvSpPr>
            <p:cNvPr id="47129" name="Line 25"/>
            <p:cNvSpPr>
              <a:spLocks noChangeShapeType="1"/>
            </p:cNvSpPr>
            <p:nvPr/>
          </p:nvSpPr>
          <p:spPr bwMode="auto">
            <a:xfrm flipV="1">
              <a:off x="2199" y="1207"/>
              <a:ext cx="862" cy="454"/>
            </a:xfrm>
            <a:prstGeom prst="line">
              <a:avLst/>
            </a:prstGeom>
            <a:noFill/>
            <a:ln w="38100">
              <a:solidFill>
                <a:srgbClr val="FF0000"/>
              </a:solidFill>
              <a:round/>
              <a:headEnd/>
              <a:tailEnd type="triangle" w="med" len="med"/>
            </a:ln>
            <a:effectLst>
              <a:outerShdw dist="35921" dir="2700000" algn="ctr" rotWithShape="0">
                <a:srgbClr val="FFCCFF"/>
              </a:outerShdw>
            </a:effectLst>
          </p:spPr>
          <p:txBody>
            <a:bodyPr/>
            <a:lstStyle/>
            <a:p>
              <a:endParaRPr lang="ru-RU"/>
            </a:p>
          </p:txBody>
        </p:sp>
        <p:sp>
          <p:nvSpPr>
            <p:cNvPr id="47130" name="Line 26"/>
            <p:cNvSpPr>
              <a:spLocks noChangeShapeType="1"/>
            </p:cNvSpPr>
            <p:nvPr/>
          </p:nvSpPr>
          <p:spPr bwMode="auto">
            <a:xfrm>
              <a:off x="1701" y="1117"/>
              <a:ext cx="635" cy="408"/>
            </a:xfrm>
            <a:prstGeom prst="line">
              <a:avLst/>
            </a:prstGeom>
            <a:noFill/>
            <a:ln w="38100">
              <a:solidFill>
                <a:srgbClr val="FF0000"/>
              </a:solidFill>
              <a:round/>
              <a:headEnd/>
              <a:tailEnd type="triangle" w="med" len="med"/>
            </a:ln>
            <a:effectLst>
              <a:outerShdw dist="35921" dir="2700000" algn="ctr" rotWithShape="0">
                <a:srgbClr val="FFCCFF"/>
              </a:outerShdw>
            </a:effectLst>
          </p:spPr>
          <p:txBody>
            <a:bodyPr/>
            <a:lstStyle/>
            <a:p>
              <a:endParaRPr lang="ru-RU"/>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294984" y="558227"/>
            <a:ext cx="5429288" cy="3429024"/>
          </a:xfrm>
        </p:spPr>
        <p:txBody>
          <a:bodyPr/>
          <a:lstStyle/>
          <a:p>
            <a:r>
              <a:rPr lang="ru-RU" dirty="0" smtClean="0">
                <a:solidFill>
                  <a:srgbClr val="001E60"/>
                </a:solidFill>
              </a:rPr>
              <a:t/>
            </a:r>
            <a:br>
              <a:rPr lang="ru-RU" dirty="0" smtClean="0">
                <a:solidFill>
                  <a:srgbClr val="001E60"/>
                </a:solidFill>
              </a:rPr>
            </a:br>
            <a:r>
              <a:rPr lang="ru-RU" sz="3600" dirty="0" smtClean="0">
                <a:solidFill>
                  <a:srgbClr val="001E60"/>
                </a:solidFill>
              </a:rPr>
              <a:t>Федор Иванович Федоров 1955</a:t>
            </a:r>
            <a:br>
              <a:rPr lang="ru-RU" sz="3600" dirty="0" smtClean="0">
                <a:solidFill>
                  <a:srgbClr val="001E60"/>
                </a:solidFill>
              </a:rPr>
            </a:br>
            <a:r>
              <a:rPr lang="ru-RU" sz="3600" dirty="0" smtClean="0">
                <a:solidFill>
                  <a:srgbClr val="001E60"/>
                </a:solidFill>
              </a:rPr>
              <a:t>Николай Николаевич Кристоффель 1956</a:t>
            </a:r>
            <a:br>
              <a:rPr lang="ru-RU" sz="3600" dirty="0" smtClean="0">
                <a:solidFill>
                  <a:srgbClr val="001E60"/>
                </a:solidFill>
              </a:rPr>
            </a:br>
            <a:r>
              <a:rPr lang="en-US" dirty="0" smtClean="0">
                <a:solidFill>
                  <a:schemeClr val="tx2"/>
                </a:solidFill>
                <a:latin typeface="+mj-lt"/>
                <a:ea typeface="+mj-ea"/>
                <a:cs typeface="+mj-cs"/>
              </a:rPr>
              <a:t> </a:t>
            </a:r>
            <a:r>
              <a:rPr lang="ru-RU" sz="2400" dirty="0" smtClean="0">
                <a:solidFill>
                  <a:schemeClr val="tx2"/>
                </a:solidFill>
                <a:latin typeface="+mj-lt"/>
                <a:ea typeface="+mj-ea"/>
                <a:cs typeface="+mj-cs"/>
              </a:rPr>
              <a:t>теоретическое предсказание поперечного сдвига </a:t>
            </a:r>
            <a:r>
              <a:rPr lang="ru-RU" sz="2400" dirty="0" err="1" smtClean="0">
                <a:solidFill>
                  <a:schemeClr val="tx2"/>
                </a:solidFill>
                <a:latin typeface="+mj-lt"/>
                <a:ea typeface="+mj-ea"/>
                <a:cs typeface="+mj-cs"/>
              </a:rPr>
              <a:t>циркулярно</a:t>
            </a:r>
            <a:r>
              <a:rPr lang="ru-RU" sz="2400" dirty="0" smtClean="0">
                <a:solidFill>
                  <a:schemeClr val="tx2"/>
                </a:solidFill>
                <a:latin typeface="+mj-lt"/>
                <a:ea typeface="+mj-ea"/>
                <a:cs typeface="+mj-cs"/>
              </a:rPr>
              <a:t> поляризованного луча при полном внутреннем отражении</a:t>
            </a:r>
            <a:endParaRPr lang="ru-RU" dirty="0" smtClean="0">
              <a:solidFill>
                <a:srgbClr val="001E60"/>
              </a:solidFill>
            </a:endParaRPr>
          </a:p>
        </p:txBody>
      </p:sp>
      <p:pic>
        <p:nvPicPr>
          <p:cNvPr id="4" name="Содержимое 3" descr="Fedor_Ivanovich_Fedorov.jpg"/>
          <p:cNvPicPr>
            <a:picLocks noGrp="1" noChangeAspect="1"/>
          </p:cNvPicPr>
          <p:nvPr>
            <p:ph idx="1"/>
          </p:nvPr>
        </p:nvPicPr>
        <p:blipFill>
          <a:blip r:embed="rId3" cstate="print"/>
          <a:stretch>
            <a:fillRect/>
          </a:stretch>
        </p:blipFill>
        <p:spPr>
          <a:xfrm rot="10800000" flipH="1" flipV="1">
            <a:off x="5929322" y="642918"/>
            <a:ext cx="1890997" cy="2143121"/>
          </a:xfrm>
        </p:spPr>
      </p:pic>
      <p:pic>
        <p:nvPicPr>
          <p:cNvPr id="5" name="Рисунок 4" descr="kristoffel.jpg"/>
          <p:cNvPicPr>
            <a:picLocks noChangeAspect="1"/>
          </p:cNvPicPr>
          <p:nvPr/>
        </p:nvPicPr>
        <p:blipFill>
          <a:blip r:embed="rId4" cstate="print"/>
          <a:stretch>
            <a:fillRect/>
          </a:stretch>
        </p:blipFill>
        <p:spPr>
          <a:xfrm>
            <a:off x="6072198" y="3143248"/>
            <a:ext cx="2284670" cy="3465050"/>
          </a:xfrm>
          <a:prstGeom prst="rect">
            <a:avLst/>
          </a:prstGeom>
        </p:spPr>
      </p:pic>
      <p:pic>
        <p:nvPicPr>
          <p:cNvPr id="6" name="Рисунок 5" descr="Academician F.I.Fedorov"/>
          <p:cNvPicPr/>
          <p:nvPr/>
        </p:nvPicPr>
        <p:blipFill>
          <a:blip r:embed="rId5" cstate="print"/>
          <a:srcRect/>
          <a:stretch>
            <a:fillRect/>
          </a:stretch>
        </p:blipFill>
        <p:spPr bwMode="auto">
          <a:xfrm>
            <a:off x="6143636" y="571480"/>
            <a:ext cx="1750695" cy="2608580"/>
          </a:xfrm>
          <a:prstGeom prst="rect">
            <a:avLst/>
          </a:prstGeom>
          <a:noFill/>
          <a:ln w="9525">
            <a:noFill/>
            <a:miter lim="800000"/>
            <a:headEnd/>
            <a:tailEnd/>
          </a:ln>
        </p:spPr>
      </p:pic>
      <p:grpSp>
        <p:nvGrpSpPr>
          <p:cNvPr id="2" name="Group 17"/>
          <p:cNvGrpSpPr>
            <a:grpSpLocks/>
          </p:cNvGrpSpPr>
          <p:nvPr/>
        </p:nvGrpSpPr>
        <p:grpSpPr bwMode="auto">
          <a:xfrm>
            <a:off x="2143108" y="4786322"/>
            <a:ext cx="3384550" cy="1924050"/>
            <a:chOff x="1519" y="1026"/>
            <a:chExt cx="1951" cy="985"/>
          </a:xfrm>
        </p:grpSpPr>
        <p:sp>
          <p:nvSpPr>
            <p:cNvPr id="8" name="AutoShape 18"/>
            <p:cNvSpPr>
              <a:spLocks noChangeArrowheads="1"/>
            </p:cNvSpPr>
            <p:nvPr/>
          </p:nvSpPr>
          <p:spPr bwMode="auto">
            <a:xfrm>
              <a:off x="1655" y="1298"/>
              <a:ext cx="1676" cy="453"/>
            </a:xfrm>
            <a:prstGeom prst="parallelogram">
              <a:avLst>
                <a:gd name="adj" fmla="val 92460"/>
              </a:avLst>
            </a:prstGeom>
            <a:noFill/>
            <a:ln w="38100">
              <a:solidFill>
                <a:schemeClr val="accent2"/>
              </a:solidFill>
              <a:miter lim="800000"/>
              <a:headEnd/>
              <a:tailEnd/>
            </a:ln>
            <a:effectLst>
              <a:outerShdw dist="35921" dir="2700000" algn="ctr" rotWithShape="0">
                <a:srgbClr val="FFCCFF"/>
              </a:outerShdw>
            </a:effectLst>
          </p:spPr>
          <p:txBody>
            <a:bodyPr wrap="none" anchor="ctr"/>
            <a:lstStyle/>
            <a:p>
              <a:pPr>
                <a:defRPr/>
              </a:pPr>
              <a:endParaRPr lang="ru-RU"/>
            </a:p>
          </p:txBody>
        </p:sp>
        <p:sp>
          <p:nvSpPr>
            <p:cNvPr id="9" name="Line 19"/>
            <p:cNvSpPr>
              <a:spLocks noChangeShapeType="1"/>
            </p:cNvSpPr>
            <p:nvPr/>
          </p:nvSpPr>
          <p:spPr bwMode="auto">
            <a:xfrm flipH="1">
              <a:off x="1746" y="1661"/>
              <a:ext cx="454" cy="0"/>
            </a:xfrm>
            <a:prstGeom prst="line">
              <a:avLst/>
            </a:prstGeom>
            <a:noFill/>
            <a:ln w="9525">
              <a:solidFill>
                <a:schemeClr val="tx1"/>
              </a:solidFill>
              <a:round/>
              <a:headEnd/>
              <a:tailEnd/>
            </a:ln>
            <a:effectLst>
              <a:outerShdw dist="35921" dir="2700000" algn="ctr" rotWithShape="0">
                <a:srgbClr val="FFCCFF"/>
              </a:outerShdw>
            </a:effectLst>
          </p:spPr>
          <p:txBody>
            <a:bodyPr/>
            <a:lstStyle/>
            <a:p>
              <a:pPr>
                <a:defRPr/>
              </a:pPr>
              <a:endParaRPr lang="ru-RU"/>
            </a:p>
          </p:txBody>
        </p:sp>
        <p:sp>
          <p:nvSpPr>
            <p:cNvPr id="10" name="Line 20"/>
            <p:cNvSpPr>
              <a:spLocks noChangeShapeType="1"/>
            </p:cNvSpPr>
            <p:nvPr/>
          </p:nvSpPr>
          <p:spPr bwMode="auto">
            <a:xfrm flipH="1">
              <a:off x="1927" y="1525"/>
              <a:ext cx="409" cy="0"/>
            </a:xfrm>
            <a:prstGeom prst="line">
              <a:avLst/>
            </a:prstGeom>
            <a:noFill/>
            <a:ln w="9525">
              <a:solidFill>
                <a:schemeClr val="tx1"/>
              </a:solidFill>
              <a:round/>
              <a:headEnd/>
              <a:tailEnd/>
            </a:ln>
            <a:effectLst>
              <a:outerShdw dist="35921" dir="2700000" algn="ctr" rotWithShape="0">
                <a:srgbClr val="FFCCFF"/>
              </a:outerShdw>
            </a:effectLst>
          </p:spPr>
          <p:txBody>
            <a:bodyPr/>
            <a:lstStyle/>
            <a:p>
              <a:pPr>
                <a:defRPr/>
              </a:pPr>
              <a:endParaRPr lang="ru-RU"/>
            </a:p>
          </p:txBody>
        </p:sp>
        <p:sp>
          <p:nvSpPr>
            <p:cNvPr id="11" name="Line 21"/>
            <p:cNvSpPr>
              <a:spLocks noChangeShapeType="1"/>
            </p:cNvSpPr>
            <p:nvPr/>
          </p:nvSpPr>
          <p:spPr bwMode="auto">
            <a:xfrm flipV="1">
              <a:off x="1791" y="1661"/>
              <a:ext cx="227" cy="226"/>
            </a:xfrm>
            <a:prstGeom prst="line">
              <a:avLst/>
            </a:prstGeom>
            <a:noFill/>
            <a:ln w="9525">
              <a:solidFill>
                <a:schemeClr val="tx1"/>
              </a:solidFill>
              <a:round/>
              <a:headEnd/>
              <a:tailEnd type="triangle" w="med" len="med"/>
            </a:ln>
            <a:effectLst>
              <a:outerShdw dist="35921" dir="2700000" algn="ctr" rotWithShape="0">
                <a:srgbClr val="FFCCFF"/>
              </a:outerShdw>
            </a:effectLst>
          </p:spPr>
          <p:txBody>
            <a:bodyPr/>
            <a:lstStyle/>
            <a:p>
              <a:pPr>
                <a:defRPr/>
              </a:pPr>
              <a:endParaRPr lang="ru-RU"/>
            </a:p>
          </p:txBody>
        </p:sp>
        <p:sp>
          <p:nvSpPr>
            <p:cNvPr id="12" name="Line 22"/>
            <p:cNvSpPr>
              <a:spLocks noChangeShapeType="1"/>
            </p:cNvSpPr>
            <p:nvPr/>
          </p:nvSpPr>
          <p:spPr bwMode="auto">
            <a:xfrm flipH="1">
              <a:off x="2154" y="1389"/>
              <a:ext cx="136" cy="136"/>
            </a:xfrm>
            <a:prstGeom prst="line">
              <a:avLst/>
            </a:prstGeom>
            <a:noFill/>
            <a:ln w="9525">
              <a:solidFill>
                <a:schemeClr val="tx1"/>
              </a:solidFill>
              <a:round/>
              <a:headEnd/>
              <a:tailEnd type="triangle" w="med" len="med"/>
            </a:ln>
            <a:effectLst>
              <a:outerShdw dist="35921" dir="2700000" algn="ctr" rotWithShape="0">
                <a:srgbClr val="FFCCFF"/>
              </a:outerShdw>
            </a:effectLst>
          </p:spPr>
          <p:txBody>
            <a:bodyPr/>
            <a:lstStyle/>
            <a:p>
              <a:pPr>
                <a:defRPr/>
              </a:pPr>
              <a:endParaRPr lang="ru-RU"/>
            </a:p>
          </p:txBody>
        </p:sp>
        <p:graphicFrame>
          <p:nvGraphicFramePr>
            <p:cNvPr id="13" name="Object 23"/>
            <p:cNvGraphicFramePr>
              <a:graphicFrameLocks noChangeAspect="1"/>
            </p:cNvGraphicFramePr>
            <p:nvPr/>
          </p:nvGraphicFramePr>
          <p:xfrm>
            <a:off x="1903" y="1714"/>
            <a:ext cx="329" cy="297"/>
          </p:xfrm>
          <a:graphic>
            <a:graphicData uri="http://schemas.openxmlformats.org/presentationml/2006/ole">
              <mc:AlternateContent xmlns:mc="http://schemas.openxmlformats.org/markup-compatibility/2006">
                <mc:Choice xmlns:v="urn:schemas-microsoft-com:vml" Requires="v">
                  <p:oleObj spid="_x0000_s188435" name="Equation" r:id="rId6" imgW="253890" imgH="228501" progId="Equation.DSMT4">
                    <p:embed/>
                  </p:oleObj>
                </mc:Choice>
                <mc:Fallback>
                  <p:oleObj name="Equation" r:id="rId6" imgW="253890" imgH="228501" progId="Equation.DSMT4">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3" y="1714"/>
                          <a:ext cx="329" cy="297"/>
                        </a:xfrm>
                        <a:prstGeom prst="rect">
                          <a:avLst/>
                        </a:prstGeom>
                        <a:noFill/>
                        <a:effectLst>
                          <a:outerShdw dist="35921" dir="2700000" algn="ctr" rotWithShape="0">
                            <a:srgbClr val="FFCCFF"/>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24"/>
            <p:cNvSpPr>
              <a:spLocks noChangeArrowheads="1"/>
            </p:cNvSpPr>
            <p:nvPr/>
          </p:nvSpPr>
          <p:spPr bwMode="auto">
            <a:xfrm>
              <a:off x="1519" y="1026"/>
              <a:ext cx="1951" cy="499"/>
            </a:xfrm>
            <a:prstGeom prst="rect">
              <a:avLst/>
            </a:prstGeom>
            <a:noFill/>
            <a:ln w="28575">
              <a:solidFill>
                <a:schemeClr val="bg2"/>
              </a:solidFill>
              <a:miter lim="800000"/>
              <a:headEnd/>
              <a:tailEnd/>
            </a:ln>
            <a:effectLst>
              <a:outerShdw dist="35921" dir="2700000" algn="ctr" rotWithShape="0">
                <a:srgbClr val="FFCCFF"/>
              </a:outerShdw>
            </a:effectLst>
          </p:spPr>
          <p:txBody>
            <a:bodyPr wrap="none" anchor="ctr"/>
            <a:lstStyle/>
            <a:p>
              <a:pPr>
                <a:defRPr/>
              </a:pPr>
              <a:endParaRPr lang="ru-RU"/>
            </a:p>
          </p:txBody>
        </p:sp>
        <p:sp>
          <p:nvSpPr>
            <p:cNvPr id="15" name="Line 25"/>
            <p:cNvSpPr>
              <a:spLocks noChangeShapeType="1"/>
            </p:cNvSpPr>
            <p:nvPr/>
          </p:nvSpPr>
          <p:spPr bwMode="auto">
            <a:xfrm flipV="1">
              <a:off x="2199" y="1207"/>
              <a:ext cx="862" cy="453"/>
            </a:xfrm>
            <a:prstGeom prst="line">
              <a:avLst/>
            </a:prstGeom>
            <a:noFill/>
            <a:ln w="38100">
              <a:solidFill>
                <a:srgbClr val="FF0000"/>
              </a:solidFill>
              <a:round/>
              <a:headEnd/>
              <a:tailEnd type="triangle" w="med" len="med"/>
            </a:ln>
            <a:effectLst>
              <a:outerShdw dist="35921" dir="2700000" algn="ctr" rotWithShape="0">
                <a:srgbClr val="FFCCFF"/>
              </a:outerShdw>
            </a:effectLst>
          </p:spPr>
          <p:txBody>
            <a:bodyPr/>
            <a:lstStyle/>
            <a:p>
              <a:pPr>
                <a:defRPr/>
              </a:pPr>
              <a:endParaRPr lang="ru-RU"/>
            </a:p>
          </p:txBody>
        </p:sp>
        <p:sp>
          <p:nvSpPr>
            <p:cNvPr id="16" name="Line 26"/>
            <p:cNvSpPr>
              <a:spLocks noChangeShapeType="1"/>
            </p:cNvSpPr>
            <p:nvPr/>
          </p:nvSpPr>
          <p:spPr bwMode="auto">
            <a:xfrm>
              <a:off x="1701" y="1117"/>
              <a:ext cx="635" cy="408"/>
            </a:xfrm>
            <a:prstGeom prst="line">
              <a:avLst/>
            </a:prstGeom>
            <a:noFill/>
            <a:ln w="38100">
              <a:solidFill>
                <a:srgbClr val="FF0000"/>
              </a:solidFill>
              <a:round/>
              <a:headEnd/>
              <a:tailEnd type="triangle" w="med" len="med"/>
            </a:ln>
            <a:effectLst>
              <a:outerShdw dist="35921" dir="2700000" algn="ctr" rotWithShape="0">
                <a:srgbClr val="FFCCFF"/>
              </a:outerShdw>
            </a:effectLst>
          </p:spPr>
          <p:txBody>
            <a:bodyPr/>
            <a:lstStyle/>
            <a:p>
              <a:pPr>
                <a:defRPr/>
              </a:pPr>
              <a:endParaRPr lang="ru-RU"/>
            </a:p>
          </p:txBody>
        </p:sp>
      </p:grpSp>
      <p:cxnSp>
        <p:nvCxnSpPr>
          <p:cNvPr id="17" name="Прямая со стрелкой 3"/>
          <p:cNvCxnSpPr>
            <a:cxnSpLocks noChangeShapeType="1"/>
            <a:endCxn id="4" idx="1"/>
          </p:cNvCxnSpPr>
          <p:nvPr/>
        </p:nvCxnSpPr>
        <p:spPr bwMode="auto">
          <a:xfrm>
            <a:off x="4576745" y="1210216"/>
            <a:ext cx="1352577" cy="504263"/>
          </a:xfrm>
          <a:prstGeom prst="straightConnector1">
            <a:avLst/>
          </a:prstGeom>
          <a:noFill/>
          <a:ln w="57150" algn="ctr">
            <a:solidFill>
              <a:srgbClr val="800000"/>
            </a:solidFill>
            <a:round/>
            <a:headEnd/>
            <a:tailEnd type="arrow" w="med" len="med"/>
          </a:ln>
        </p:spPr>
      </p:cxnSp>
      <p:cxnSp>
        <p:nvCxnSpPr>
          <p:cNvPr id="18" name="Прямая со стрелкой 3"/>
          <p:cNvCxnSpPr>
            <a:cxnSpLocks noChangeShapeType="1"/>
          </p:cNvCxnSpPr>
          <p:nvPr/>
        </p:nvCxnSpPr>
        <p:spPr bwMode="auto">
          <a:xfrm>
            <a:off x="4932040" y="2852936"/>
            <a:ext cx="1140158" cy="792088"/>
          </a:xfrm>
          <a:prstGeom prst="straightConnector1">
            <a:avLst/>
          </a:prstGeom>
          <a:noFill/>
          <a:ln w="57150" algn="ctr">
            <a:solidFill>
              <a:srgbClr val="800000"/>
            </a:solidFill>
            <a:round/>
            <a:headEnd/>
            <a:tailEnd type="arrow" w="med" len="med"/>
          </a:ln>
        </p:spPr>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5" name="Rectangle 5"/>
          <p:cNvSpPr>
            <a:spLocks noGrp="1" noChangeArrowheads="1"/>
          </p:cNvSpPr>
          <p:nvPr>
            <p:ph type="title"/>
          </p:nvPr>
        </p:nvSpPr>
        <p:spPr>
          <a:xfrm>
            <a:off x="323850" y="908050"/>
            <a:ext cx="8496300" cy="1143000"/>
          </a:xfrm>
        </p:spPr>
        <p:txBody>
          <a:bodyPr/>
          <a:lstStyle/>
          <a:p>
            <a:r>
              <a:rPr lang="ru-RU" sz="3200" dirty="0" smtClean="0">
                <a:solidFill>
                  <a:srgbClr val="800000"/>
                </a:solidFill>
                <a:effectLst>
                  <a:outerShdw blurRad="38100" dist="38100" dir="2700000" algn="tl">
                    <a:srgbClr val="000000">
                      <a:alpha val="43137"/>
                    </a:srgbClr>
                  </a:outerShdw>
                </a:effectLst>
              </a:rPr>
              <a:t>Поперечный сдвиг при </a:t>
            </a:r>
            <a:r>
              <a:rPr lang="ru-RU" sz="3200" dirty="0">
                <a:solidFill>
                  <a:srgbClr val="800000"/>
                </a:solidFill>
                <a:effectLst>
                  <a:outerShdw blurRad="38100" dist="38100" dir="2700000" algn="tl">
                    <a:srgbClr val="000000">
                      <a:alpha val="43137"/>
                    </a:srgbClr>
                  </a:outerShdw>
                </a:effectLst>
              </a:rPr>
              <a:t>полном внутреннем отражении </a:t>
            </a:r>
            <a:r>
              <a:rPr lang="ru-RU" sz="3200" dirty="0" smtClean="0">
                <a:solidFill>
                  <a:srgbClr val="800000"/>
                </a:solidFill>
                <a:effectLst>
                  <a:outerShdw blurRad="38100" dist="38100" dir="2700000" algn="tl">
                    <a:srgbClr val="000000">
                      <a:alpha val="43137"/>
                    </a:srgbClr>
                  </a:outerShdw>
                </a:effectLst>
              </a:rPr>
              <a:t/>
            </a:r>
            <a:br>
              <a:rPr lang="ru-RU" sz="3200" dirty="0" smtClean="0">
                <a:solidFill>
                  <a:srgbClr val="800000"/>
                </a:solidFill>
                <a:effectLst>
                  <a:outerShdw blurRad="38100" dist="38100" dir="2700000" algn="tl">
                    <a:srgbClr val="000000">
                      <a:alpha val="43137"/>
                    </a:srgbClr>
                  </a:outerShdw>
                </a:effectLst>
              </a:rPr>
            </a:br>
            <a:r>
              <a:rPr lang="ru-RU" sz="3200" dirty="0" smtClean="0">
                <a:solidFill>
                  <a:srgbClr val="800000"/>
                </a:solidFill>
                <a:effectLst>
                  <a:outerShdw blurRad="38100" dist="38100" dir="2700000" algn="tl">
                    <a:srgbClr val="000000">
                      <a:alpha val="43137"/>
                    </a:srgbClr>
                  </a:outerShdw>
                </a:effectLst>
              </a:rPr>
              <a:t>Эксперимент - </a:t>
            </a:r>
            <a:r>
              <a:rPr lang="ru-RU" altLang="ru-RU" sz="3200" dirty="0" err="1" smtClean="0">
                <a:solidFill>
                  <a:srgbClr val="800000"/>
                </a:solidFill>
                <a:effectLst>
                  <a:outerShdw blurRad="38100" dist="38100" dir="2700000" algn="tl">
                    <a:srgbClr val="000000">
                      <a:alpha val="43137"/>
                    </a:srgbClr>
                  </a:outerShdw>
                </a:effectLst>
              </a:rPr>
              <a:t>Имбер</a:t>
            </a:r>
            <a:r>
              <a:rPr lang="ru-RU" altLang="ru-RU" sz="3200" dirty="0" smtClean="0">
                <a:solidFill>
                  <a:srgbClr val="800000"/>
                </a:solidFill>
                <a:effectLst>
                  <a:outerShdw blurRad="38100" dist="38100" dir="2700000" algn="tl">
                    <a:srgbClr val="000000">
                      <a:alpha val="43137"/>
                    </a:srgbClr>
                  </a:outerShdw>
                </a:effectLst>
              </a:rPr>
              <a:t> 1978</a:t>
            </a:r>
            <a:r>
              <a:rPr lang="en-US" altLang="ru-RU" sz="3200" u="sng" dirty="0">
                <a:solidFill>
                  <a:srgbClr val="001E60"/>
                </a:solidFill>
              </a:rPr>
              <a:t/>
            </a:r>
            <a:br>
              <a:rPr lang="en-US" altLang="ru-RU" sz="3200" u="sng" dirty="0">
                <a:solidFill>
                  <a:srgbClr val="001E60"/>
                </a:solidFill>
              </a:rPr>
            </a:br>
            <a:r>
              <a:rPr lang="ru-RU" altLang="ru-RU" sz="2800" dirty="0" smtClean="0">
                <a:solidFill>
                  <a:srgbClr val="001E60"/>
                </a:solidFill>
                <a:effectLst>
                  <a:outerShdw blurRad="38100" dist="38100" dir="2700000" algn="tl">
                    <a:srgbClr val="C0C0C0"/>
                  </a:outerShdw>
                </a:effectLst>
              </a:rPr>
              <a:t>Разные </a:t>
            </a:r>
            <a:r>
              <a:rPr lang="ru-RU" altLang="ru-RU" sz="2800" dirty="0">
                <a:solidFill>
                  <a:srgbClr val="001E60"/>
                </a:solidFill>
                <a:effectLst>
                  <a:outerShdw blurRad="38100" dist="38100" dir="2700000" algn="tl">
                    <a:srgbClr val="C0C0C0"/>
                  </a:outerShdw>
                </a:effectLst>
              </a:rPr>
              <a:t>направления  для </a:t>
            </a:r>
            <a:r>
              <a:rPr lang="ru-RU" altLang="ru-RU" sz="2800" u="sng" dirty="0">
                <a:solidFill>
                  <a:srgbClr val="001E60"/>
                </a:solidFill>
                <a:effectLst>
                  <a:outerShdw blurRad="38100" dist="38100" dir="2700000" algn="tl">
                    <a:srgbClr val="C0C0C0"/>
                  </a:outerShdw>
                </a:effectLst>
              </a:rPr>
              <a:t>лево</a:t>
            </a:r>
            <a:r>
              <a:rPr lang="ru-RU" altLang="ru-RU" sz="2800" dirty="0">
                <a:solidFill>
                  <a:srgbClr val="001E60"/>
                </a:solidFill>
                <a:effectLst>
                  <a:outerShdw blurRad="38100" dist="38100" dir="2700000" algn="tl">
                    <a:srgbClr val="C0C0C0"/>
                  </a:outerShdw>
                </a:effectLst>
              </a:rPr>
              <a:t>  и  </a:t>
            </a:r>
            <a:r>
              <a:rPr lang="ru-RU" altLang="ru-RU" sz="2800" u="sng" dirty="0">
                <a:solidFill>
                  <a:srgbClr val="001E60"/>
                </a:solidFill>
                <a:effectLst>
                  <a:outerShdw blurRad="38100" dist="38100" dir="2700000" algn="tl">
                    <a:srgbClr val="C0C0C0"/>
                  </a:outerShdw>
                </a:effectLst>
              </a:rPr>
              <a:t>право</a:t>
            </a:r>
            <a:r>
              <a:rPr lang="ru-RU" altLang="ru-RU" sz="2800" dirty="0">
                <a:solidFill>
                  <a:srgbClr val="001E60"/>
                </a:solidFill>
                <a:effectLst>
                  <a:outerShdw blurRad="38100" dist="38100" dir="2700000" algn="tl">
                    <a:srgbClr val="C0C0C0"/>
                  </a:outerShdw>
                </a:effectLst>
              </a:rPr>
              <a:t> циркулярной поляризации света</a:t>
            </a:r>
            <a:r>
              <a:rPr lang="ru-RU" altLang="ru-RU" sz="3200" dirty="0">
                <a:solidFill>
                  <a:srgbClr val="001E60"/>
                </a:solidFill>
                <a:effectLst>
                  <a:outerShdw blurRad="38100" dist="38100" dir="2700000" algn="tl">
                    <a:srgbClr val="C0C0C0"/>
                  </a:outerShdw>
                </a:effectLst>
              </a:rPr>
              <a:t/>
            </a:r>
            <a:br>
              <a:rPr lang="ru-RU" altLang="ru-RU" sz="3200" dirty="0">
                <a:solidFill>
                  <a:srgbClr val="001E60"/>
                </a:solidFill>
                <a:effectLst>
                  <a:outerShdw blurRad="38100" dist="38100" dir="2700000" algn="tl">
                    <a:srgbClr val="C0C0C0"/>
                  </a:outerShdw>
                </a:effectLst>
              </a:rPr>
            </a:br>
            <a:endParaRPr lang="en-US" altLang="ru-RU" sz="3200" dirty="0">
              <a:solidFill>
                <a:srgbClr val="001E60"/>
              </a:solidFill>
              <a:effectLst>
                <a:outerShdw blurRad="38100" dist="38100" dir="2700000" algn="tl">
                  <a:srgbClr val="C0C0C0"/>
                </a:outerShdw>
              </a:effectLst>
            </a:endParaRPr>
          </a:p>
        </p:txBody>
      </p:sp>
      <p:pic>
        <p:nvPicPr>
          <p:cNvPr id="256004"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508104" y="2492896"/>
            <a:ext cx="3492500" cy="4114800"/>
          </a:xfrm>
          <a:noFill/>
          <a:ln/>
        </p:spPr>
      </p:pic>
      <p:pic>
        <p:nvPicPr>
          <p:cNvPr id="256007"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9218"/>
          <a:stretch>
            <a:fillRect/>
          </a:stretch>
        </p:blipFill>
        <p:spPr>
          <a:xfrm>
            <a:off x="107504" y="2504371"/>
            <a:ext cx="5435600" cy="3049588"/>
          </a:xfrm>
          <a:noFill/>
          <a:ln>
            <a:solidFill>
              <a:srgbClr val="FFCC00"/>
            </a:solidFill>
            <a:miter lim="800000"/>
            <a:headEnd/>
            <a:tailEnd/>
          </a:ln>
        </p:spPr>
      </p:pic>
      <p:sp>
        <p:nvSpPr>
          <p:cNvPr id="2" name="Прямоугольник 1"/>
          <p:cNvSpPr/>
          <p:nvPr/>
        </p:nvSpPr>
        <p:spPr>
          <a:xfrm>
            <a:off x="35496" y="5766355"/>
            <a:ext cx="5976664" cy="830997"/>
          </a:xfrm>
          <a:prstGeom prst="rect">
            <a:avLst/>
          </a:prstGeom>
        </p:spPr>
        <p:txBody>
          <a:bodyPr wrap="square">
            <a:spAutoFit/>
          </a:bodyPr>
          <a:lstStyle/>
          <a:p>
            <a:r>
              <a:rPr lang="en-US" dirty="0"/>
              <a:t>C. </a:t>
            </a:r>
            <a:r>
              <a:rPr lang="en-US" dirty="0" err="1"/>
              <a:t>Imbert</a:t>
            </a:r>
            <a:r>
              <a:rPr lang="en-US" dirty="0"/>
              <a:t>, Phys. </a:t>
            </a:r>
            <a:r>
              <a:rPr lang="en-US" dirty="0" err="1"/>
              <a:t>Lett</a:t>
            </a:r>
            <a:r>
              <a:rPr lang="en-US" dirty="0"/>
              <a:t>. A 31, 337 (1970). </a:t>
            </a:r>
            <a:endParaRPr lang="ru-RU" dirty="0"/>
          </a:p>
          <a:p>
            <a:r>
              <a:rPr lang="en-US" dirty="0" smtClean="0"/>
              <a:t>C</a:t>
            </a:r>
            <a:r>
              <a:rPr lang="en-US" dirty="0"/>
              <a:t>. </a:t>
            </a:r>
            <a:r>
              <a:rPr lang="en-US" dirty="0" err="1"/>
              <a:t>Imbert</a:t>
            </a:r>
            <a:r>
              <a:rPr lang="en-US" dirty="0"/>
              <a:t>, Phys. Rev. D 5, 787 (1972).</a:t>
            </a:r>
            <a:endParaRPr lang="ru-RU" dirty="0"/>
          </a:p>
        </p:txBody>
      </p:sp>
    </p:spTree>
    <p:extLst>
      <p:ext uri="{BB962C8B-B14F-4D97-AF65-F5344CB8AC3E}">
        <p14:creationId xmlns:p14="http://schemas.microsoft.com/office/powerpoint/2010/main" val="342555414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4" descr="PanoramaIEP_100.jpg"/>
          <p:cNvPicPr>
            <a:picLocks noChangeAspect="1"/>
          </p:cNvPicPr>
          <p:nvPr/>
        </p:nvPicPr>
        <p:blipFill>
          <a:blip r:embed="rId2" cstate="print"/>
          <a:srcRect l="7483" r="7483" b="748"/>
          <a:stretch>
            <a:fillRect/>
          </a:stretch>
        </p:blipFill>
        <p:spPr bwMode="auto">
          <a:xfrm>
            <a:off x="2428875" y="4494213"/>
            <a:ext cx="6715125" cy="2363787"/>
          </a:xfrm>
          <a:prstGeom prst="rect">
            <a:avLst/>
          </a:prstGeom>
          <a:noFill/>
          <a:ln w="9525">
            <a:noFill/>
            <a:miter lim="800000"/>
            <a:headEnd/>
            <a:tailEnd/>
          </a:ln>
        </p:spPr>
      </p:pic>
      <p:pic>
        <p:nvPicPr>
          <p:cNvPr id="6147" name="Picture 2" descr="DSC01409"/>
          <p:cNvPicPr>
            <a:picLocks noChangeAspect="1" noChangeArrowheads="1"/>
          </p:cNvPicPr>
          <p:nvPr/>
        </p:nvPicPr>
        <p:blipFill>
          <a:blip r:embed="rId3" cstate="print"/>
          <a:srcRect/>
          <a:stretch>
            <a:fillRect/>
          </a:stretch>
        </p:blipFill>
        <p:spPr bwMode="auto">
          <a:xfrm>
            <a:off x="0" y="1844824"/>
            <a:ext cx="4214813" cy="3162300"/>
          </a:xfrm>
          <a:prstGeom prst="rect">
            <a:avLst/>
          </a:prstGeom>
          <a:noFill/>
          <a:ln w="38100">
            <a:solidFill>
              <a:srgbClr val="DDDDDD"/>
            </a:solidFill>
            <a:miter lim="800000"/>
            <a:headEnd/>
            <a:tailEnd/>
          </a:ln>
        </p:spPr>
      </p:pic>
      <p:sp>
        <p:nvSpPr>
          <p:cNvPr id="2" name="Заголовок 1"/>
          <p:cNvSpPr>
            <a:spLocks noGrp="1"/>
          </p:cNvSpPr>
          <p:nvPr>
            <p:ph type="title"/>
          </p:nvPr>
        </p:nvSpPr>
        <p:spPr>
          <a:xfrm>
            <a:off x="4211961" y="2132856"/>
            <a:ext cx="3888432" cy="500062"/>
          </a:xfrm>
        </p:spPr>
        <p:txBody>
          <a:bodyPr/>
          <a:lstStyle/>
          <a:p>
            <a:pPr>
              <a:defRPr/>
            </a:pPr>
            <a:r>
              <a:rPr lang="ru-RU" sz="3200" dirty="0" smtClean="0">
                <a:solidFill>
                  <a:srgbClr val="001E60"/>
                </a:solidFill>
                <a:effectLst>
                  <a:outerShdw blurRad="38100" dist="38100" dir="2700000" algn="tl">
                    <a:srgbClr val="C0C0C0"/>
                  </a:outerShdw>
                </a:effectLst>
              </a:rPr>
              <a:t>Южно-Уральский государственный университет</a:t>
            </a:r>
            <a:endParaRPr lang="ru-RU" sz="3200" dirty="0" smtClean="0"/>
          </a:p>
        </p:txBody>
      </p:sp>
      <p:sp>
        <p:nvSpPr>
          <p:cNvPr id="5" name="Прямоугольник 4"/>
          <p:cNvSpPr/>
          <p:nvPr/>
        </p:nvSpPr>
        <p:spPr>
          <a:xfrm>
            <a:off x="5508104" y="3356992"/>
            <a:ext cx="3635896" cy="1569660"/>
          </a:xfrm>
          <a:prstGeom prst="rect">
            <a:avLst/>
          </a:prstGeom>
        </p:spPr>
        <p:txBody>
          <a:bodyPr wrap="square">
            <a:spAutoFit/>
          </a:bodyPr>
          <a:lstStyle/>
          <a:p>
            <a:pPr algn="ctr" eaLnBrk="1" hangingPunct="1">
              <a:defRPr/>
            </a:pPr>
            <a:r>
              <a:rPr lang="ru-RU" sz="3200" dirty="0" smtClean="0">
                <a:solidFill>
                  <a:srgbClr val="001E60"/>
                </a:solidFill>
                <a:effectLst>
                  <a:outerShdw blurRad="38100" dist="38100" dir="2700000" algn="tl">
                    <a:srgbClr val="000000">
                      <a:alpha val="43137"/>
                    </a:srgbClr>
                  </a:outerShdw>
                </a:effectLst>
              </a:rPr>
              <a:t>Институт электрофизики </a:t>
            </a:r>
          </a:p>
          <a:p>
            <a:pPr algn="ctr" eaLnBrk="1" hangingPunct="1">
              <a:defRPr/>
            </a:pPr>
            <a:r>
              <a:rPr lang="ru-RU" sz="3200" dirty="0" err="1" smtClean="0">
                <a:solidFill>
                  <a:srgbClr val="001E60"/>
                </a:solidFill>
                <a:effectLst>
                  <a:outerShdw blurRad="38100" dist="38100" dir="2700000" algn="tl">
                    <a:srgbClr val="000000">
                      <a:alpha val="43137"/>
                    </a:srgbClr>
                  </a:outerShdw>
                </a:effectLst>
              </a:rPr>
              <a:t>УрО</a:t>
            </a:r>
            <a:r>
              <a:rPr lang="ru-RU" sz="3200" dirty="0" smtClean="0">
                <a:solidFill>
                  <a:srgbClr val="001E60"/>
                </a:solidFill>
                <a:effectLst>
                  <a:outerShdw blurRad="38100" dist="38100" dir="2700000" algn="tl">
                    <a:srgbClr val="000000">
                      <a:alpha val="43137"/>
                    </a:srgbClr>
                  </a:outerShdw>
                </a:effectLst>
              </a:rPr>
              <a:t> РАН</a:t>
            </a:r>
            <a:endParaRPr lang="en-US" sz="3200" dirty="0">
              <a:solidFill>
                <a:srgbClr val="001E60"/>
              </a:solidFill>
              <a:effectLst>
                <a:outerShdw blurRad="38100" dist="38100" dir="2700000" algn="tl">
                  <a:srgbClr val="000000">
                    <a:alpha val="43137"/>
                  </a:srgbClr>
                </a:outerShdw>
              </a:effectLst>
            </a:endParaRPr>
          </a:p>
        </p:txBody>
      </p:sp>
      <p:sp>
        <p:nvSpPr>
          <p:cNvPr id="6" name="Прямоугольник 5"/>
          <p:cNvSpPr/>
          <p:nvPr/>
        </p:nvSpPr>
        <p:spPr>
          <a:xfrm>
            <a:off x="216024" y="620688"/>
            <a:ext cx="8676456" cy="707886"/>
          </a:xfrm>
          <a:prstGeom prst="rect">
            <a:avLst/>
          </a:prstGeom>
        </p:spPr>
        <p:txBody>
          <a:bodyPr wrap="square">
            <a:spAutoFit/>
          </a:bodyPr>
          <a:lstStyle/>
          <a:p>
            <a:pPr algn="ctr" eaLnBrk="1" hangingPunct="1">
              <a:defRPr/>
            </a:pPr>
            <a:r>
              <a:rPr lang="ru-RU" sz="4000" b="1" dirty="0" smtClean="0">
                <a:solidFill>
                  <a:srgbClr val="800000"/>
                </a:solidFill>
                <a:effectLst>
                  <a:outerShdw blurRad="38100" dist="38100" dir="2700000" algn="tl">
                    <a:srgbClr val="C0C0C0"/>
                  </a:outerShdw>
                </a:effectLst>
              </a:rPr>
              <a:t>Лаборатория нелинейной оптики</a:t>
            </a:r>
            <a:endParaRPr lang="en-US" sz="4000" b="1" dirty="0">
              <a:solidFill>
                <a:srgbClr val="800000"/>
              </a:solidFill>
              <a:effectLst>
                <a:outerShdw blurRad="38100" dist="38100" dir="2700000" algn="tl">
                  <a:srgbClr val="C0C0C0"/>
                </a:outerShdw>
              </a:effectLst>
            </a:endParaRPr>
          </a:p>
        </p:txBody>
      </p:sp>
      <p:sp>
        <p:nvSpPr>
          <p:cNvPr id="7" name="Номер слайда 6"/>
          <p:cNvSpPr>
            <a:spLocks noGrp="1"/>
          </p:cNvSpPr>
          <p:nvPr>
            <p:ph type="sldNum" sz="quarter" idx="12"/>
          </p:nvPr>
        </p:nvSpPr>
        <p:spPr/>
        <p:txBody>
          <a:bodyPr/>
          <a:lstStyle/>
          <a:p>
            <a:pPr>
              <a:defRPr/>
            </a:pPr>
            <a:fld id="{BDC0366F-5438-49FA-A484-891F9C53C8AF}" type="slidenum">
              <a:rPr lang="ru-RU" smtClean="0"/>
              <a:pPr>
                <a:defRPr/>
              </a:pPr>
              <a:t>2</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5"/>
          <p:cNvSpPr>
            <a:spLocks noGrp="1"/>
          </p:cNvSpPr>
          <p:nvPr>
            <p:ph type="title"/>
          </p:nvPr>
        </p:nvSpPr>
        <p:spPr/>
        <p:txBody>
          <a:bodyPr/>
          <a:lstStyle/>
          <a:p>
            <a:pPr algn="l"/>
            <a:r>
              <a:rPr lang="en-US" dirty="0" smtClean="0">
                <a:solidFill>
                  <a:srgbClr val="5E0000"/>
                </a:solidFill>
              </a:rPr>
              <a:t>      </a:t>
            </a:r>
            <a:endParaRPr lang="ru-RU" dirty="0" smtClean="0">
              <a:solidFill>
                <a:srgbClr val="5E0000"/>
              </a:solidFill>
            </a:endParaRPr>
          </a:p>
        </p:txBody>
      </p:sp>
      <p:sp>
        <p:nvSpPr>
          <p:cNvPr id="11267" name="Содержимое 6"/>
          <p:cNvSpPr>
            <a:spLocks noGrp="1"/>
          </p:cNvSpPr>
          <p:nvPr>
            <p:ph idx="1"/>
          </p:nvPr>
        </p:nvSpPr>
        <p:spPr>
          <a:xfrm>
            <a:off x="539552" y="1061244"/>
            <a:ext cx="5544616" cy="4014788"/>
          </a:xfrm>
        </p:spPr>
        <p:txBody>
          <a:bodyPr/>
          <a:lstStyle/>
          <a:p>
            <a:pPr marL="0" indent="0">
              <a:buFontTx/>
              <a:buNone/>
              <a:defRPr/>
            </a:pPr>
            <a:r>
              <a:rPr lang="ru-RU" b="1" dirty="0" smtClean="0">
                <a:solidFill>
                  <a:srgbClr val="001E60"/>
                </a:solidFill>
              </a:rPr>
              <a:t>Сергей Михайлович Рытов</a:t>
            </a:r>
            <a:r>
              <a:rPr lang="en-US" b="1" noProof="1" smtClean="0">
                <a:solidFill>
                  <a:srgbClr val="001E60"/>
                </a:solidFill>
                <a:effectLst>
                  <a:outerShdw blurRad="38100" dist="38100" dir="2700000" algn="tl">
                    <a:srgbClr val="C0C0C0"/>
                  </a:outerShdw>
                </a:effectLst>
              </a:rPr>
              <a:t> 1938</a:t>
            </a:r>
            <a:endParaRPr lang="en-US" b="1" dirty="0" smtClean="0">
              <a:solidFill>
                <a:srgbClr val="001E60"/>
              </a:solidFill>
            </a:endParaRPr>
          </a:p>
          <a:p>
            <a:pPr marL="0" indent="0">
              <a:buFontTx/>
              <a:buNone/>
              <a:defRPr/>
            </a:pPr>
            <a:endParaRPr lang="ru-RU" b="1" dirty="0" smtClean="0">
              <a:solidFill>
                <a:srgbClr val="001E60"/>
              </a:solidFill>
            </a:endParaRPr>
          </a:p>
          <a:p>
            <a:pPr marL="0" indent="0">
              <a:buFontTx/>
              <a:buNone/>
              <a:defRPr/>
            </a:pPr>
            <a:r>
              <a:rPr lang="ru-RU" b="1" dirty="0" smtClean="0">
                <a:solidFill>
                  <a:srgbClr val="001E60"/>
                </a:solidFill>
              </a:rPr>
              <a:t>Василий Васильевич Владимирский</a:t>
            </a:r>
            <a:r>
              <a:rPr lang="en-US" b="1" noProof="1" smtClean="0">
                <a:solidFill>
                  <a:srgbClr val="001E60"/>
                </a:solidFill>
                <a:effectLst>
                  <a:outerShdw blurRad="38100" dist="38100" dir="2700000" algn="tl">
                    <a:srgbClr val="C0C0C0"/>
                  </a:outerShdw>
                </a:effectLst>
              </a:rPr>
              <a:t>  1941</a:t>
            </a:r>
            <a:r>
              <a:rPr lang="ru-RU" b="1" dirty="0" smtClean="0">
                <a:solidFill>
                  <a:srgbClr val="001E60"/>
                </a:solidFill>
              </a:rPr>
              <a:t> </a:t>
            </a:r>
          </a:p>
          <a:p>
            <a:pPr>
              <a:defRPr/>
            </a:pPr>
            <a:endParaRPr lang="ru-RU" b="1" dirty="0" smtClean="0">
              <a:solidFill>
                <a:srgbClr val="001E60"/>
              </a:solidFill>
            </a:endParaRPr>
          </a:p>
          <a:p>
            <a:pPr marL="0" indent="0">
              <a:buFontTx/>
              <a:buNone/>
              <a:defRPr/>
            </a:pPr>
            <a:r>
              <a:rPr lang="ru-RU" b="1" dirty="0" smtClean="0">
                <a:solidFill>
                  <a:srgbClr val="001E60"/>
                </a:solidFill>
              </a:rPr>
              <a:t>Поворот плоскости поляризации при распространении света по неплоской траектории</a:t>
            </a:r>
            <a:endParaRPr lang="ru-RU" dirty="0" smtClean="0">
              <a:solidFill>
                <a:srgbClr val="001E60"/>
              </a:solidFill>
            </a:endParaRPr>
          </a:p>
        </p:txBody>
      </p:sp>
      <p:sp>
        <p:nvSpPr>
          <p:cNvPr id="23556" name="Номер слайда 4"/>
          <p:cNvSpPr>
            <a:spLocks noGrp="1"/>
          </p:cNvSpPr>
          <p:nvPr>
            <p:ph type="sldNum" sz="quarter" idx="12"/>
          </p:nvPr>
        </p:nvSpPr>
        <p:spPr>
          <a:noFill/>
        </p:spPr>
        <p:txBody>
          <a:bodyPr/>
          <a:lstStyle/>
          <a:p>
            <a:fld id="{7E3B4353-4373-4580-9EB4-B34D1BC60457}" type="slidenum">
              <a:rPr lang="ru-RU" smtClean="0"/>
              <a:pPr/>
              <a:t>20</a:t>
            </a:fld>
            <a:endParaRPr lang="ru-RU" smtClean="0"/>
          </a:p>
        </p:txBody>
      </p:sp>
      <p:pic>
        <p:nvPicPr>
          <p:cNvPr id="23557" name="Рисунок 7" descr="200px-Rytov_S_M.JPG"/>
          <p:cNvPicPr>
            <a:picLocks noChangeAspect="1"/>
          </p:cNvPicPr>
          <p:nvPr/>
        </p:nvPicPr>
        <p:blipFill>
          <a:blip r:embed="rId2" cstate="print"/>
          <a:srcRect/>
          <a:stretch>
            <a:fillRect/>
          </a:stretch>
        </p:blipFill>
        <p:spPr bwMode="auto">
          <a:xfrm>
            <a:off x="6524625" y="549275"/>
            <a:ext cx="1905000" cy="2752725"/>
          </a:xfrm>
          <a:prstGeom prst="rect">
            <a:avLst/>
          </a:prstGeom>
          <a:noFill/>
          <a:ln w="38100">
            <a:solidFill>
              <a:srgbClr val="800000"/>
            </a:solidFill>
            <a:miter lim="800000"/>
            <a:headEnd/>
            <a:tailEnd/>
          </a:ln>
        </p:spPr>
      </p:pic>
      <p:pic>
        <p:nvPicPr>
          <p:cNvPr id="23558" name="Рисунок 1"/>
          <p:cNvPicPr>
            <a:picLocks noChangeAspect="1"/>
          </p:cNvPicPr>
          <p:nvPr/>
        </p:nvPicPr>
        <p:blipFill>
          <a:blip r:embed="rId3" cstate="print"/>
          <a:srcRect/>
          <a:stretch>
            <a:fillRect/>
          </a:stretch>
        </p:blipFill>
        <p:spPr bwMode="auto">
          <a:xfrm>
            <a:off x="6559550" y="3716338"/>
            <a:ext cx="1984375" cy="2736850"/>
          </a:xfrm>
          <a:prstGeom prst="rect">
            <a:avLst/>
          </a:prstGeom>
          <a:noFill/>
          <a:ln w="38100">
            <a:solidFill>
              <a:srgbClr val="800000"/>
            </a:solidFill>
            <a:miter lim="800000"/>
            <a:headEnd/>
            <a:tailEnd/>
          </a:ln>
        </p:spPr>
      </p:pic>
      <p:cxnSp>
        <p:nvCxnSpPr>
          <p:cNvPr id="23559" name="Прямая со стрелкой 3"/>
          <p:cNvCxnSpPr>
            <a:cxnSpLocks noChangeShapeType="1"/>
          </p:cNvCxnSpPr>
          <p:nvPr/>
        </p:nvCxnSpPr>
        <p:spPr bwMode="auto">
          <a:xfrm>
            <a:off x="4398963" y="1628800"/>
            <a:ext cx="1901825" cy="792138"/>
          </a:xfrm>
          <a:prstGeom prst="straightConnector1">
            <a:avLst/>
          </a:prstGeom>
          <a:noFill/>
          <a:ln w="57150" algn="ctr">
            <a:solidFill>
              <a:srgbClr val="800000"/>
            </a:solidFill>
            <a:round/>
            <a:headEnd/>
            <a:tailEnd type="arrow" w="med" len="med"/>
          </a:ln>
        </p:spPr>
      </p:cxnSp>
      <p:cxnSp>
        <p:nvCxnSpPr>
          <p:cNvPr id="23560" name="Прямая со стрелкой 8"/>
          <p:cNvCxnSpPr>
            <a:cxnSpLocks noChangeShapeType="1"/>
          </p:cNvCxnSpPr>
          <p:nvPr/>
        </p:nvCxnSpPr>
        <p:spPr bwMode="auto">
          <a:xfrm>
            <a:off x="4398963" y="3068638"/>
            <a:ext cx="2160587" cy="1512887"/>
          </a:xfrm>
          <a:prstGeom prst="straightConnector1">
            <a:avLst/>
          </a:prstGeom>
          <a:noFill/>
          <a:ln w="57150" algn="ctr">
            <a:solidFill>
              <a:srgbClr val="800000"/>
            </a:solidFill>
            <a:round/>
            <a:headEnd/>
            <a:tailEnd type="arrow" w="med" len="med"/>
          </a:ln>
        </p:spPr>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50825" y="188913"/>
            <a:ext cx="7772400" cy="1143000"/>
          </a:xfrm>
        </p:spPr>
        <p:txBody>
          <a:bodyPr/>
          <a:lstStyle/>
          <a:p>
            <a:pPr>
              <a:defRPr/>
            </a:pPr>
            <a:r>
              <a:rPr lang="ru-RU" altLang="ja-JP" sz="4000" dirty="0" smtClean="0">
                <a:solidFill>
                  <a:srgbClr val="800000"/>
                </a:solidFill>
                <a:effectLst>
                  <a:outerShdw blurRad="38100" dist="38100" dir="2700000" algn="tl">
                    <a:srgbClr val="C0C0C0"/>
                  </a:outerShdw>
                </a:effectLst>
                <a:ea typeface="MS PGothic" pitchFamily="34" charset="-128"/>
              </a:rPr>
              <a:t>Оптический эффект </a:t>
            </a:r>
            <a:r>
              <a:rPr lang="ru-RU" altLang="ja-JP" sz="4000" dirty="0" err="1" smtClean="0">
                <a:solidFill>
                  <a:srgbClr val="800000"/>
                </a:solidFill>
                <a:effectLst>
                  <a:outerShdw blurRad="38100" dist="38100" dir="2700000" algn="tl">
                    <a:srgbClr val="C0C0C0"/>
                  </a:outerShdw>
                </a:effectLst>
                <a:ea typeface="MS PGothic" pitchFamily="34" charset="-128"/>
              </a:rPr>
              <a:t>Магнуса</a:t>
            </a:r>
            <a:endParaRPr lang="ru-RU" sz="4000" dirty="0" smtClean="0">
              <a:solidFill>
                <a:srgbClr val="800000"/>
              </a:solidFill>
              <a:effectLst>
                <a:outerShdw blurRad="38100" dist="38100" dir="2700000" algn="tl">
                  <a:srgbClr val="C0C0C0"/>
                </a:outerShdw>
              </a:effectLst>
            </a:endParaRPr>
          </a:p>
        </p:txBody>
      </p:sp>
      <p:sp>
        <p:nvSpPr>
          <p:cNvPr id="2053" name="Rectangle 3"/>
          <p:cNvSpPr>
            <a:spLocks noChangeArrowheads="1"/>
          </p:cNvSpPr>
          <p:nvPr/>
        </p:nvSpPr>
        <p:spPr bwMode="auto">
          <a:xfrm>
            <a:off x="179388" y="1706563"/>
            <a:ext cx="1298575" cy="609600"/>
          </a:xfrm>
          <a:prstGeom prst="rect">
            <a:avLst/>
          </a:prstGeom>
          <a:solidFill>
            <a:srgbClr val="C1DCE1"/>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1DCE1"/>
            </a:extrusionClr>
          </a:sp3d>
        </p:spPr>
        <p:txBody>
          <a:bodyPr wrap="none" anchor="ctr">
            <a:flatTx/>
          </a:bodyPr>
          <a:lstStyle/>
          <a:p>
            <a:endParaRPr lang="ru-RU"/>
          </a:p>
        </p:txBody>
      </p:sp>
      <p:sp>
        <p:nvSpPr>
          <p:cNvPr id="2054" name="Rectangle 4"/>
          <p:cNvSpPr>
            <a:spLocks noChangeArrowheads="1"/>
          </p:cNvSpPr>
          <p:nvPr/>
        </p:nvSpPr>
        <p:spPr bwMode="auto">
          <a:xfrm>
            <a:off x="2060575" y="1706563"/>
            <a:ext cx="520700" cy="609600"/>
          </a:xfrm>
          <a:prstGeom prst="rect">
            <a:avLst/>
          </a:prstGeom>
          <a:solidFill>
            <a:srgbClr val="C1DCE1"/>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1DCE1"/>
            </a:extrusionClr>
          </a:sp3d>
        </p:spPr>
        <p:txBody>
          <a:bodyPr wrap="none" anchor="ctr">
            <a:flatTx/>
          </a:bodyPr>
          <a:lstStyle/>
          <a:p>
            <a:endParaRPr lang="ru-RU"/>
          </a:p>
        </p:txBody>
      </p:sp>
      <p:sp>
        <p:nvSpPr>
          <p:cNvPr id="2055" name="AutoShape 5"/>
          <p:cNvSpPr>
            <a:spLocks noChangeArrowheads="1"/>
          </p:cNvSpPr>
          <p:nvPr/>
        </p:nvSpPr>
        <p:spPr bwMode="auto">
          <a:xfrm rot="5400000" flipH="1">
            <a:off x="4271963" y="1236662"/>
            <a:ext cx="122238" cy="1427163"/>
          </a:xfrm>
          <a:prstGeom prst="can">
            <a:avLst>
              <a:gd name="adj" fmla="val 291882"/>
            </a:avLst>
          </a:prstGeom>
          <a:solidFill>
            <a:srgbClr val="C1DCE1"/>
          </a:solidFill>
          <a:ln w="9525">
            <a:solidFill>
              <a:schemeClr val="tx1"/>
            </a:solidFill>
            <a:round/>
            <a:headEnd/>
            <a:tailEnd/>
          </a:ln>
        </p:spPr>
        <p:txBody>
          <a:bodyPr wrap="none" anchor="ctr"/>
          <a:lstStyle/>
          <a:p>
            <a:endParaRPr lang="ru-RU"/>
          </a:p>
        </p:txBody>
      </p:sp>
      <p:sp>
        <p:nvSpPr>
          <p:cNvPr id="2056" name="Rectangle 6"/>
          <p:cNvSpPr>
            <a:spLocks noChangeArrowheads="1"/>
          </p:cNvSpPr>
          <p:nvPr/>
        </p:nvSpPr>
        <p:spPr bwMode="auto">
          <a:xfrm>
            <a:off x="6019800" y="1463675"/>
            <a:ext cx="65088" cy="1095375"/>
          </a:xfrm>
          <a:prstGeom prst="rect">
            <a:avLst/>
          </a:prstGeom>
          <a:solidFill>
            <a:srgbClr val="C1DCE1"/>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1DCE1"/>
            </a:extrusionClr>
          </a:sp3d>
        </p:spPr>
        <p:txBody>
          <a:bodyPr wrap="none" anchor="ctr">
            <a:flatTx/>
          </a:bodyPr>
          <a:lstStyle/>
          <a:p>
            <a:endParaRPr lang="ru-RU"/>
          </a:p>
        </p:txBody>
      </p:sp>
      <p:sp>
        <p:nvSpPr>
          <p:cNvPr id="2057" name="Line 7"/>
          <p:cNvSpPr>
            <a:spLocks noChangeShapeType="1"/>
          </p:cNvSpPr>
          <p:nvPr/>
        </p:nvSpPr>
        <p:spPr bwMode="auto">
          <a:xfrm>
            <a:off x="1541463" y="1951038"/>
            <a:ext cx="519112" cy="0"/>
          </a:xfrm>
          <a:prstGeom prst="line">
            <a:avLst/>
          </a:prstGeom>
          <a:noFill/>
          <a:ln w="76200">
            <a:solidFill>
              <a:srgbClr val="FF0000"/>
            </a:solidFill>
            <a:round/>
            <a:headEnd/>
            <a:tailEnd/>
          </a:ln>
        </p:spPr>
        <p:txBody>
          <a:bodyPr wrap="none"/>
          <a:lstStyle/>
          <a:p>
            <a:endParaRPr lang="ru-RU"/>
          </a:p>
        </p:txBody>
      </p:sp>
      <p:sp>
        <p:nvSpPr>
          <p:cNvPr id="2058" name="Oval 8"/>
          <p:cNvSpPr>
            <a:spLocks noChangeArrowheads="1"/>
          </p:cNvSpPr>
          <p:nvPr/>
        </p:nvSpPr>
        <p:spPr bwMode="auto">
          <a:xfrm>
            <a:off x="3033713" y="1341438"/>
            <a:ext cx="66675" cy="1219200"/>
          </a:xfrm>
          <a:prstGeom prst="ellipse">
            <a:avLst/>
          </a:prstGeom>
          <a:solidFill>
            <a:srgbClr val="C1DCE1"/>
          </a:solidFill>
          <a:ln w="9525">
            <a:solidFill>
              <a:srgbClr val="C1DCE1"/>
            </a:solidFill>
            <a:round/>
            <a:headEnd/>
            <a:tailEnd/>
          </a:ln>
        </p:spPr>
        <p:txBody>
          <a:bodyPr wrap="none" anchor="ctr"/>
          <a:lstStyle/>
          <a:p>
            <a:endParaRPr lang="ru-RU"/>
          </a:p>
        </p:txBody>
      </p:sp>
      <p:sp>
        <p:nvSpPr>
          <p:cNvPr id="2059" name="Line 9"/>
          <p:cNvSpPr>
            <a:spLocks noChangeShapeType="1"/>
          </p:cNvSpPr>
          <p:nvPr/>
        </p:nvSpPr>
        <p:spPr bwMode="auto">
          <a:xfrm>
            <a:off x="2681288" y="1951038"/>
            <a:ext cx="339725" cy="0"/>
          </a:xfrm>
          <a:prstGeom prst="line">
            <a:avLst/>
          </a:prstGeom>
          <a:noFill/>
          <a:ln w="76200">
            <a:solidFill>
              <a:srgbClr val="FF0000"/>
            </a:solidFill>
            <a:round/>
            <a:headEnd/>
            <a:tailEnd/>
          </a:ln>
        </p:spPr>
        <p:txBody>
          <a:bodyPr wrap="none"/>
          <a:lstStyle/>
          <a:p>
            <a:endParaRPr lang="ru-RU"/>
          </a:p>
        </p:txBody>
      </p:sp>
      <p:sp>
        <p:nvSpPr>
          <p:cNvPr id="2060" name="Line 10"/>
          <p:cNvSpPr>
            <a:spLocks noChangeShapeType="1"/>
          </p:cNvSpPr>
          <p:nvPr/>
        </p:nvSpPr>
        <p:spPr bwMode="auto">
          <a:xfrm>
            <a:off x="3100388" y="1951038"/>
            <a:ext cx="519112" cy="0"/>
          </a:xfrm>
          <a:prstGeom prst="line">
            <a:avLst/>
          </a:prstGeom>
          <a:noFill/>
          <a:ln w="76200">
            <a:solidFill>
              <a:srgbClr val="FF0000"/>
            </a:solidFill>
            <a:round/>
            <a:headEnd/>
            <a:tailEnd/>
          </a:ln>
        </p:spPr>
        <p:txBody>
          <a:bodyPr wrap="none"/>
          <a:lstStyle/>
          <a:p>
            <a:endParaRPr lang="ru-RU"/>
          </a:p>
        </p:txBody>
      </p:sp>
      <p:sp>
        <p:nvSpPr>
          <p:cNvPr id="2061" name="Line 11"/>
          <p:cNvSpPr>
            <a:spLocks noChangeShapeType="1"/>
          </p:cNvSpPr>
          <p:nvPr/>
        </p:nvSpPr>
        <p:spPr bwMode="auto">
          <a:xfrm flipV="1">
            <a:off x="4852988" y="1646238"/>
            <a:ext cx="1166812" cy="304800"/>
          </a:xfrm>
          <a:prstGeom prst="line">
            <a:avLst/>
          </a:prstGeom>
          <a:noFill/>
          <a:ln w="9525">
            <a:solidFill>
              <a:srgbClr val="FF0000"/>
            </a:solidFill>
            <a:round/>
            <a:headEnd/>
            <a:tailEnd/>
          </a:ln>
        </p:spPr>
        <p:txBody>
          <a:bodyPr wrap="none"/>
          <a:lstStyle/>
          <a:p>
            <a:endParaRPr lang="ru-RU"/>
          </a:p>
        </p:txBody>
      </p:sp>
      <p:sp>
        <p:nvSpPr>
          <p:cNvPr id="2062" name="Line 12"/>
          <p:cNvSpPr>
            <a:spLocks noChangeShapeType="1"/>
          </p:cNvSpPr>
          <p:nvPr/>
        </p:nvSpPr>
        <p:spPr bwMode="auto">
          <a:xfrm>
            <a:off x="4852988" y="1951038"/>
            <a:ext cx="1166812" cy="182562"/>
          </a:xfrm>
          <a:prstGeom prst="line">
            <a:avLst/>
          </a:prstGeom>
          <a:noFill/>
          <a:ln w="9525">
            <a:solidFill>
              <a:srgbClr val="FF0000"/>
            </a:solidFill>
            <a:round/>
            <a:headEnd/>
            <a:tailEnd/>
          </a:ln>
        </p:spPr>
        <p:txBody>
          <a:bodyPr wrap="none"/>
          <a:lstStyle/>
          <a:p>
            <a:endParaRPr lang="ru-RU"/>
          </a:p>
        </p:txBody>
      </p:sp>
      <p:sp>
        <p:nvSpPr>
          <p:cNvPr id="2063" name="Text Box 13"/>
          <p:cNvSpPr txBox="1">
            <a:spLocks noChangeArrowheads="1"/>
          </p:cNvSpPr>
          <p:nvPr/>
        </p:nvSpPr>
        <p:spPr bwMode="auto">
          <a:xfrm>
            <a:off x="223838" y="2882900"/>
            <a:ext cx="1037463" cy="461665"/>
          </a:xfrm>
          <a:prstGeom prst="rect">
            <a:avLst/>
          </a:prstGeom>
          <a:solidFill>
            <a:srgbClr val="C1DCE1"/>
          </a:solidFill>
          <a:ln w="9525">
            <a:solidFill>
              <a:srgbClr val="C1DCE1"/>
            </a:solidFill>
            <a:miter lim="800000"/>
            <a:headEnd/>
            <a:tailEnd/>
          </a:ln>
        </p:spPr>
        <p:txBody>
          <a:bodyPr wrap="none">
            <a:spAutoFit/>
          </a:bodyPr>
          <a:lstStyle/>
          <a:p>
            <a:pPr eaLnBrk="1" hangingPunct="1"/>
            <a:r>
              <a:rPr lang="ru-RU" dirty="0" smtClean="0"/>
              <a:t>Лазер</a:t>
            </a:r>
            <a:endParaRPr lang="ru-RU" dirty="0"/>
          </a:p>
        </p:txBody>
      </p:sp>
      <p:sp>
        <p:nvSpPr>
          <p:cNvPr id="2064" name="Text Box 14"/>
          <p:cNvSpPr txBox="1">
            <a:spLocks noChangeArrowheads="1"/>
          </p:cNvSpPr>
          <p:nvPr/>
        </p:nvSpPr>
        <p:spPr bwMode="auto">
          <a:xfrm>
            <a:off x="1403649" y="2863850"/>
            <a:ext cx="2929433" cy="830997"/>
          </a:xfrm>
          <a:prstGeom prst="rect">
            <a:avLst/>
          </a:prstGeom>
          <a:solidFill>
            <a:srgbClr val="C1DCE1"/>
          </a:solidFill>
          <a:ln w="9525">
            <a:solidFill>
              <a:srgbClr val="C1DCE1"/>
            </a:solidFill>
            <a:miter lim="800000"/>
            <a:headEnd/>
            <a:tailEnd/>
          </a:ln>
        </p:spPr>
        <p:txBody>
          <a:bodyPr wrap="square">
            <a:spAutoFit/>
          </a:bodyPr>
          <a:lstStyle/>
          <a:p>
            <a:pPr algn="ctr" eaLnBrk="1" hangingPunct="1"/>
            <a:r>
              <a:rPr lang="ru-RU" dirty="0"/>
              <a:t>П</a:t>
            </a:r>
            <a:r>
              <a:rPr lang="ru-RU" dirty="0" smtClean="0"/>
              <a:t>оляризационная система</a:t>
            </a:r>
            <a:endParaRPr lang="ru-RU" dirty="0"/>
          </a:p>
        </p:txBody>
      </p:sp>
      <p:sp>
        <p:nvSpPr>
          <p:cNvPr id="2065" name="Line 15"/>
          <p:cNvSpPr>
            <a:spLocks noChangeShapeType="1"/>
          </p:cNvSpPr>
          <p:nvPr/>
        </p:nvSpPr>
        <p:spPr bwMode="auto">
          <a:xfrm flipV="1">
            <a:off x="698500" y="2316163"/>
            <a:ext cx="195263" cy="547687"/>
          </a:xfrm>
          <a:prstGeom prst="line">
            <a:avLst/>
          </a:prstGeom>
          <a:noFill/>
          <a:ln w="76200">
            <a:solidFill>
              <a:srgbClr val="C1DCE1"/>
            </a:solidFill>
            <a:round/>
            <a:headEnd/>
            <a:tailEnd type="triangle" w="med" len="med"/>
          </a:ln>
        </p:spPr>
        <p:txBody>
          <a:bodyPr wrap="none"/>
          <a:lstStyle/>
          <a:p>
            <a:endParaRPr lang="ru-RU"/>
          </a:p>
        </p:txBody>
      </p:sp>
      <p:sp>
        <p:nvSpPr>
          <p:cNvPr id="2066" name="Line 16"/>
          <p:cNvSpPr>
            <a:spLocks noChangeShapeType="1"/>
          </p:cNvSpPr>
          <p:nvPr/>
        </p:nvSpPr>
        <p:spPr bwMode="auto">
          <a:xfrm flipV="1">
            <a:off x="2386013" y="2316163"/>
            <a:ext cx="0" cy="547687"/>
          </a:xfrm>
          <a:prstGeom prst="line">
            <a:avLst/>
          </a:prstGeom>
          <a:noFill/>
          <a:ln w="76200">
            <a:solidFill>
              <a:srgbClr val="C1DCE1"/>
            </a:solidFill>
            <a:round/>
            <a:headEnd/>
            <a:tailEnd type="triangle" w="med" len="med"/>
          </a:ln>
        </p:spPr>
        <p:txBody>
          <a:bodyPr wrap="none"/>
          <a:lstStyle/>
          <a:p>
            <a:endParaRPr lang="ru-RU"/>
          </a:p>
        </p:txBody>
      </p:sp>
      <p:sp>
        <p:nvSpPr>
          <p:cNvPr id="2067" name="Text Box 17"/>
          <p:cNvSpPr txBox="1">
            <a:spLocks noChangeArrowheads="1"/>
          </p:cNvSpPr>
          <p:nvPr/>
        </p:nvSpPr>
        <p:spPr bwMode="auto">
          <a:xfrm>
            <a:off x="4333082" y="2943225"/>
            <a:ext cx="1686718" cy="461665"/>
          </a:xfrm>
          <a:prstGeom prst="rect">
            <a:avLst/>
          </a:prstGeom>
          <a:solidFill>
            <a:srgbClr val="C1DCE1"/>
          </a:solidFill>
          <a:ln w="9525">
            <a:solidFill>
              <a:srgbClr val="C1DCE1"/>
            </a:solidFill>
            <a:miter lim="800000"/>
            <a:headEnd/>
            <a:tailEnd/>
          </a:ln>
        </p:spPr>
        <p:txBody>
          <a:bodyPr wrap="square">
            <a:spAutoFit/>
          </a:bodyPr>
          <a:lstStyle/>
          <a:p>
            <a:pPr eaLnBrk="1" hangingPunct="1"/>
            <a:r>
              <a:rPr lang="ru-RU" dirty="0" smtClean="0"/>
              <a:t>Волокно</a:t>
            </a:r>
            <a:endParaRPr lang="ru-RU" dirty="0"/>
          </a:p>
        </p:txBody>
      </p:sp>
      <p:sp>
        <p:nvSpPr>
          <p:cNvPr id="2068" name="Line 18"/>
          <p:cNvSpPr>
            <a:spLocks noChangeShapeType="1"/>
          </p:cNvSpPr>
          <p:nvPr/>
        </p:nvSpPr>
        <p:spPr bwMode="auto">
          <a:xfrm flipH="1" flipV="1">
            <a:off x="4592638" y="2011363"/>
            <a:ext cx="63500" cy="914400"/>
          </a:xfrm>
          <a:prstGeom prst="line">
            <a:avLst/>
          </a:prstGeom>
          <a:noFill/>
          <a:ln w="76200">
            <a:solidFill>
              <a:srgbClr val="C1DCE1"/>
            </a:solidFill>
            <a:round/>
            <a:headEnd/>
            <a:tailEnd type="triangle" w="med" len="med"/>
          </a:ln>
        </p:spPr>
        <p:txBody>
          <a:bodyPr wrap="none"/>
          <a:lstStyle/>
          <a:p>
            <a:endParaRPr lang="ru-RU"/>
          </a:p>
        </p:txBody>
      </p:sp>
      <p:grpSp>
        <p:nvGrpSpPr>
          <p:cNvPr id="2069" name="Group 19"/>
          <p:cNvGrpSpPr>
            <a:grpSpLocks/>
          </p:cNvGrpSpPr>
          <p:nvPr/>
        </p:nvGrpSpPr>
        <p:grpSpPr bwMode="auto">
          <a:xfrm>
            <a:off x="1477963" y="3838575"/>
            <a:ext cx="2139950" cy="669925"/>
            <a:chOff x="2608" y="2069"/>
            <a:chExt cx="1995" cy="680"/>
          </a:xfrm>
        </p:grpSpPr>
        <p:sp>
          <p:nvSpPr>
            <p:cNvPr id="2076" name="Oval 20"/>
            <p:cNvSpPr>
              <a:spLocks noChangeArrowheads="1"/>
            </p:cNvSpPr>
            <p:nvPr/>
          </p:nvSpPr>
          <p:spPr bwMode="auto">
            <a:xfrm>
              <a:off x="2608" y="2069"/>
              <a:ext cx="680" cy="680"/>
            </a:xfrm>
            <a:prstGeom prst="ellipse">
              <a:avLst/>
            </a:prstGeom>
            <a:noFill/>
            <a:ln w="28575">
              <a:solidFill>
                <a:schemeClr val="tx1"/>
              </a:solidFill>
              <a:round/>
              <a:headEnd/>
              <a:tailEnd/>
            </a:ln>
          </p:spPr>
          <p:txBody>
            <a:bodyPr wrap="none" anchor="ctr"/>
            <a:lstStyle/>
            <a:p>
              <a:endParaRPr lang="ru-RU"/>
            </a:p>
          </p:txBody>
        </p:sp>
        <p:sp>
          <p:nvSpPr>
            <p:cNvPr id="2077" name="Oval 21"/>
            <p:cNvSpPr>
              <a:spLocks noChangeArrowheads="1"/>
            </p:cNvSpPr>
            <p:nvPr/>
          </p:nvSpPr>
          <p:spPr bwMode="auto">
            <a:xfrm>
              <a:off x="3923" y="2069"/>
              <a:ext cx="680" cy="680"/>
            </a:xfrm>
            <a:prstGeom prst="ellipse">
              <a:avLst/>
            </a:prstGeom>
            <a:noFill/>
            <a:ln w="28575">
              <a:solidFill>
                <a:schemeClr val="tx1"/>
              </a:solidFill>
              <a:round/>
              <a:headEnd/>
              <a:tailEnd/>
            </a:ln>
          </p:spPr>
          <p:txBody>
            <a:bodyPr wrap="none" anchor="ctr"/>
            <a:lstStyle/>
            <a:p>
              <a:endParaRPr lang="ru-RU"/>
            </a:p>
          </p:txBody>
        </p:sp>
        <p:sp>
          <p:nvSpPr>
            <p:cNvPr id="2078" name="Line 22"/>
            <p:cNvSpPr>
              <a:spLocks noChangeShapeType="1"/>
            </p:cNvSpPr>
            <p:nvPr/>
          </p:nvSpPr>
          <p:spPr bwMode="auto">
            <a:xfrm flipH="1">
              <a:off x="2925" y="2069"/>
              <a:ext cx="46" cy="0"/>
            </a:xfrm>
            <a:prstGeom prst="line">
              <a:avLst/>
            </a:prstGeom>
            <a:noFill/>
            <a:ln w="38100">
              <a:solidFill>
                <a:schemeClr val="tx1"/>
              </a:solidFill>
              <a:round/>
              <a:headEnd/>
              <a:tailEnd type="triangle" w="med" len="med"/>
            </a:ln>
          </p:spPr>
          <p:txBody>
            <a:bodyPr wrap="none"/>
            <a:lstStyle/>
            <a:p>
              <a:endParaRPr lang="ru-RU"/>
            </a:p>
          </p:txBody>
        </p:sp>
        <p:sp>
          <p:nvSpPr>
            <p:cNvPr id="2079" name="Line 23"/>
            <p:cNvSpPr>
              <a:spLocks noChangeShapeType="1"/>
            </p:cNvSpPr>
            <p:nvPr/>
          </p:nvSpPr>
          <p:spPr bwMode="auto">
            <a:xfrm>
              <a:off x="4286" y="2069"/>
              <a:ext cx="0" cy="0"/>
            </a:xfrm>
            <a:prstGeom prst="line">
              <a:avLst/>
            </a:prstGeom>
            <a:noFill/>
            <a:ln w="38100">
              <a:solidFill>
                <a:schemeClr val="tx1"/>
              </a:solidFill>
              <a:round/>
              <a:headEnd/>
              <a:tailEnd type="triangle" w="med" len="med"/>
            </a:ln>
          </p:spPr>
          <p:txBody>
            <a:bodyPr wrap="none"/>
            <a:lstStyle/>
            <a:p>
              <a:endParaRPr lang="ru-RU"/>
            </a:p>
          </p:txBody>
        </p:sp>
        <p:sp>
          <p:nvSpPr>
            <p:cNvPr id="2080" name="Line 24"/>
            <p:cNvSpPr>
              <a:spLocks noChangeShapeType="1"/>
            </p:cNvSpPr>
            <p:nvPr/>
          </p:nvSpPr>
          <p:spPr bwMode="auto">
            <a:xfrm>
              <a:off x="4286" y="2069"/>
              <a:ext cx="45" cy="0"/>
            </a:xfrm>
            <a:prstGeom prst="line">
              <a:avLst/>
            </a:prstGeom>
            <a:noFill/>
            <a:ln w="38100">
              <a:solidFill>
                <a:schemeClr val="tx1"/>
              </a:solidFill>
              <a:round/>
              <a:headEnd/>
              <a:tailEnd type="triangle" w="med" len="med"/>
            </a:ln>
          </p:spPr>
          <p:txBody>
            <a:bodyPr wrap="none"/>
            <a:lstStyle/>
            <a:p>
              <a:endParaRPr lang="ru-RU"/>
            </a:p>
          </p:txBody>
        </p:sp>
      </p:grpSp>
      <p:sp>
        <p:nvSpPr>
          <p:cNvPr id="2070" name="AutoShape 25"/>
          <p:cNvSpPr>
            <a:spLocks noChangeArrowheads="1"/>
          </p:cNvSpPr>
          <p:nvPr/>
        </p:nvSpPr>
        <p:spPr bwMode="auto">
          <a:xfrm>
            <a:off x="2319338" y="4081463"/>
            <a:ext cx="455612" cy="122237"/>
          </a:xfrm>
          <a:prstGeom prst="leftRightArrow">
            <a:avLst>
              <a:gd name="adj1" fmla="val 50000"/>
              <a:gd name="adj2" fmla="val 74546"/>
            </a:avLst>
          </a:prstGeom>
          <a:solidFill>
            <a:srgbClr val="C1DCE1"/>
          </a:solidFill>
          <a:ln w="9525">
            <a:solidFill>
              <a:srgbClr val="C1DCE1"/>
            </a:solidFill>
            <a:miter lim="800000"/>
            <a:headEnd/>
            <a:tailEnd/>
          </a:ln>
        </p:spPr>
        <p:txBody>
          <a:bodyPr wrap="none" anchor="ctr"/>
          <a:lstStyle/>
          <a:p>
            <a:endParaRPr lang="ru-RU"/>
          </a:p>
        </p:txBody>
      </p:sp>
      <p:grpSp>
        <p:nvGrpSpPr>
          <p:cNvPr id="2071" name="Group 27"/>
          <p:cNvGrpSpPr>
            <a:grpSpLocks/>
          </p:cNvGrpSpPr>
          <p:nvPr/>
        </p:nvGrpSpPr>
        <p:grpSpPr bwMode="auto">
          <a:xfrm>
            <a:off x="3924300" y="3702050"/>
            <a:ext cx="4754563" cy="3155950"/>
            <a:chOff x="793" y="2160"/>
            <a:chExt cx="2995" cy="1988"/>
          </a:xfrm>
        </p:grpSpPr>
        <p:pic>
          <p:nvPicPr>
            <p:cNvPr id="2074" name="Picture 28" descr="magn_l"/>
            <p:cNvPicPr>
              <a:picLocks noChangeAspect="1" noChangeArrowheads="1"/>
            </p:cNvPicPr>
            <p:nvPr/>
          </p:nvPicPr>
          <p:blipFill>
            <a:blip r:embed="rId3" cstate="print"/>
            <a:srcRect l="50017" t="21011"/>
            <a:stretch>
              <a:fillRect/>
            </a:stretch>
          </p:blipFill>
          <p:spPr bwMode="auto">
            <a:xfrm>
              <a:off x="793" y="2160"/>
              <a:ext cx="1480" cy="1624"/>
            </a:xfrm>
            <a:prstGeom prst="rect">
              <a:avLst/>
            </a:prstGeom>
            <a:noFill/>
            <a:ln w="38100">
              <a:solidFill>
                <a:srgbClr val="C1DCE1"/>
              </a:solidFill>
              <a:miter lim="800000"/>
              <a:headEnd/>
              <a:tailEnd/>
            </a:ln>
          </p:spPr>
        </p:pic>
        <p:pic>
          <p:nvPicPr>
            <p:cNvPr id="2075" name="Picture 29" descr="magn_r"/>
            <p:cNvPicPr>
              <a:picLocks noChangeAspect="1" noChangeArrowheads="1"/>
            </p:cNvPicPr>
            <p:nvPr/>
          </p:nvPicPr>
          <p:blipFill>
            <a:blip r:embed="rId4" cstate="print"/>
            <a:srcRect l="50000" t="22890"/>
            <a:stretch>
              <a:fillRect/>
            </a:stretch>
          </p:blipFill>
          <p:spPr bwMode="auto">
            <a:xfrm>
              <a:off x="2290" y="2160"/>
              <a:ext cx="1498" cy="1617"/>
            </a:xfrm>
            <a:prstGeom prst="rect">
              <a:avLst/>
            </a:prstGeom>
            <a:noFill/>
            <a:ln w="38100">
              <a:solidFill>
                <a:srgbClr val="C1DCE1"/>
              </a:solidFill>
              <a:miter lim="800000"/>
              <a:headEnd/>
              <a:tailEnd/>
            </a:ln>
          </p:spPr>
        </p:pic>
        <p:graphicFrame>
          <p:nvGraphicFramePr>
            <p:cNvPr id="2050" name="Object 30"/>
            <p:cNvGraphicFramePr>
              <a:graphicFrameLocks noChangeAspect="1"/>
            </p:cNvGraphicFramePr>
            <p:nvPr/>
          </p:nvGraphicFramePr>
          <p:xfrm>
            <a:off x="1111" y="3884"/>
            <a:ext cx="680" cy="264"/>
          </p:xfrm>
          <a:graphic>
            <a:graphicData uri="http://schemas.openxmlformats.org/presentationml/2006/ole">
              <mc:AlternateContent xmlns:mc="http://schemas.openxmlformats.org/markup-compatibility/2006">
                <mc:Choice xmlns:v="urn:schemas-microsoft-com:vml" Requires="v">
                  <p:oleObj spid="_x0000_s194578" name="Equation" r:id="rId5" imgW="457002" imgH="177723" progId="Equation.DSMT4">
                    <p:embed/>
                  </p:oleObj>
                </mc:Choice>
                <mc:Fallback>
                  <p:oleObj name="Equation" r:id="rId5" imgW="457002" imgH="17772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 y="3884"/>
                          <a:ext cx="680" cy="264"/>
                        </a:xfrm>
                        <a:prstGeom prst="rect">
                          <a:avLst/>
                        </a:prstGeom>
                        <a:noFill/>
                        <a:ln w="9525">
                          <a:solidFill>
                            <a:srgbClr val="C1DCE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1"/>
            <p:cNvGraphicFramePr>
              <a:graphicFrameLocks noChangeAspect="1"/>
            </p:cNvGraphicFramePr>
            <p:nvPr/>
          </p:nvGraphicFramePr>
          <p:xfrm>
            <a:off x="2699" y="3884"/>
            <a:ext cx="606" cy="235"/>
          </p:xfrm>
          <a:graphic>
            <a:graphicData uri="http://schemas.openxmlformats.org/presentationml/2006/ole">
              <mc:AlternateContent xmlns:mc="http://schemas.openxmlformats.org/markup-compatibility/2006">
                <mc:Choice xmlns:v="urn:schemas-microsoft-com:vml" Requires="v">
                  <p:oleObj spid="_x0000_s194579" name="Equation" r:id="rId7" imgW="457002" imgH="177723" progId="Equation.DSMT4">
                    <p:embed/>
                  </p:oleObj>
                </mc:Choice>
                <mc:Fallback>
                  <p:oleObj name="Equation" r:id="rId7" imgW="457002" imgH="17772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 y="3884"/>
                          <a:ext cx="606" cy="235"/>
                        </a:xfrm>
                        <a:prstGeom prst="rect">
                          <a:avLst/>
                        </a:prstGeom>
                        <a:noFill/>
                        <a:ln w="9525">
                          <a:solidFill>
                            <a:srgbClr val="C1DCE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72" name="AutoShape 32"/>
          <p:cNvSpPr>
            <a:spLocks noChangeArrowheads="1"/>
          </p:cNvSpPr>
          <p:nvPr/>
        </p:nvSpPr>
        <p:spPr bwMode="auto">
          <a:xfrm rot="19679992" flipH="1">
            <a:off x="6715125" y="1539875"/>
            <a:ext cx="504825" cy="1943100"/>
          </a:xfrm>
          <a:prstGeom prst="curvedRightArrow">
            <a:avLst>
              <a:gd name="adj1" fmla="val 76981"/>
              <a:gd name="adj2" fmla="val 153962"/>
              <a:gd name="adj3" fmla="val 33333"/>
            </a:avLst>
          </a:prstGeom>
          <a:solidFill>
            <a:srgbClr val="C1DCE1"/>
          </a:solidFill>
          <a:ln w="9525">
            <a:solidFill>
              <a:schemeClr val="tx1"/>
            </a:solidFill>
            <a:miter lim="800000"/>
            <a:headEnd/>
            <a:tailEnd/>
          </a:ln>
        </p:spPr>
        <p:txBody>
          <a:bodyPr wrap="none" anchor="ctr"/>
          <a:lstStyle/>
          <a:p>
            <a:endParaRPr lang="ru-RU"/>
          </a:p>
        </p:txBody>
      </p:sp>
      <p:sp>
        <p:nvSpPr>
          <p:cNvPr id="2073" name="Text Box 33"/>
          <p:cNvSpPr txBox="1">
            <a:spLocks noChangeArrowheads="1"/>
          </p:cNvSpPr>
          <p:nvPr/>
        </p:nvSpPr>
        <p:spPr bwMode="auto">
          <a:xfrm>
            <a:off x="246290" y="4956485"/>
            <a:ext cx="3563938" cy="1323439"/>
          </a:xfrm>
          <a:prstGeom prst="rect">
            <a:avLst/>
          </a:prstGeom>
          <a:noFill/>
          <a:ln w="9525">
            <a:noFill/>
            <a:miter lim="800000"/>
            <a:headEnd/>
            <a:tailEnd/>
          </a:ln>
        </p:spPr>
        <p:txBody>
          <a:bodyPr>
            <a:spAutoFit/>
          </a:bodyPr>
          <a:lstStyle/>
          <a:p>
            <a:r>
              <a:rPr lang="ru-RU" sz="2000" i="1" noProof="1" smtClean="0">
                <a:solidFill>
                  <a:srgbClr val="001E60"/>
                </a:solidFill>
              </a:rPr>
              <a:t>Фрагменты спекл-картин для право и лево циркулярно поляризованного света</a:t>
            </a:r>
            <a:endParaRPr lang="en-US" sz="2000" i="1" dirty="0">
              <a:solidFill>
                <a:srgbClr val="001E60"/>
              </a:solidFill>
            </a:endParaRPr>
          </a:p>
        </p:txBody>
      </p:sp>
    </p:spTree>
    <p:extLst>
      <p:ext uri="{BB962C8B-B14F-4D97-AF65-F5344CB8AC3E}">
        <p14:creationId xmlns:p14="http://schemas.microsoft.com/office/powerpoint/2010/main" val="1363236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20150" y="549052"/>
            <a:ext cx="9123850" cy="647700"/>
          </a:xfrm>
        </p:spPr>
        <p:txBody>
          <a:bodyPr/>
          <a:lstStyle/>
          <a:p>
            <a:pPr>
              <a:defRPr/>
            </a:pPr>
            <a:r>
              <a:rPr lang="ru-RU" sz="4800" dirty="0" smtClean="0">
                <a:solidFill>
                  <a:srgbClr val="800000"/>
                </a:solidFill>
                <a:effectLst>
                  <a:outerShdw blurRad="38100" dist="38100" dir="2700000" algn="tl">
                    <a:srgbClr val="000000">
                      <a:alpha val="43137"/>
                    </a:srgbClr>
                  </a:outerShdw>
                </a:effectLst>
              </a:rPr>
              <a:t>Оптический эффект </a:t>
            </a:r>
            <a:r>
              <a:rPr lang="ru-RU" sz="4800" dirty="0" err="1" smtClean="0">
                <a:solidFill>
                  <a:srgbClr val="800000"/>
                </a:solidFill>
                <a:effectLst>
                  <a:outerShdw blurRad="38100" dist="38100" dir="2700000" algn="tl">
                    <a:srgbClr val="000000">
                      <a:alpha val="43137"/>
                    </a:srgbClr>
                  </a:outerShdw>
                </a:effectLst>
              </a:rPr>
              <a:t>Магнуса</a:t>
            </a:r>
            <a:endParaRPr lang="en-US" sz="3200" u="sng" dirty="0" smtClean="0">
              <a:solidFill>
                <a:srgbClr val="800000"/>
              </a:solidFill>
              <a:latin typeface="Monotype Corsiva" pitchFamily="66" charset="0"/>
            </a:endParaRPr>
          </a:p>
        </p:txBody>
      </p:sp>
      <p:pic>
        <p:nvPicPr>
          <p:cNvPr id="28675" name="Picture 9" descr="2"/>
          <p:cNvPicPr>
            <a:picLocks noGrp="1" noChangeAspect="1" noChangeArrowheads="1"/>
          </p:cNvPicPr>
          <p:nvPr>
            <p:ph sz="quarter" idx="3"/>
          </p:nvPr>
        </p:nvPicPr>
        <p:blipFill>
          <a:blip r:embed="rId3" cstate="print">
            <a:clrChange>
              <a:clrFrom>
                <a:srgbClr val="000000"/>
              </a:clrFrom>
              <a:clrTo>
                <a:srgbClr val="000000">
                  <a:alpha val="0"/>
                </a:srgbClr>
              </a:clrTo>
            </a:clrChange>
          </a:blip>
          <a:srcRect/>
          <a:stretch>
            <a:fillRect/>
          </a:stretch>
        </p:blipFill>
        <p:spPr>
          <a:xfrm>
            <a:off x="3059113" y="3429000"/>
            <a:ext cx="2951162" cy="2844800"/>
          </a:xfrm>
          <a:noFill/>
        </p:spPr>
      </p:pic>
      <p:sp>
        <p:nvSpPr>
          <p:cNvPr id="8203" name="Text Box 11"/>
          <p:cNvSpPr txBox="1">
            <a:spLocks noChangeArrowheads="1"/>
          </p:cNvSpPr>
          <p:nvPr/>
        </p:nvSpPr>
        <p:spPr bwMode="auto">
          <a:xfrm>
            <a:off x="0" y="1428736"/>
            <a:ext cx="9144000" cy="2012859"/>
          </a:xfrm>
          <a:prstGeom prst="rect">
            <a:avLst/>
          </a:prstGeom>
          <a:noFill/>
          <a:ln w="9525">
            <a:noFill/>
            <a:miter lim="800000"/>
            <a:headEnd/>
            <a:tailEnd/>
          </a:ln>
          <a:effectLst/>
        </p:spPr>
        <p:txBody>
          <a:bodyPr wrap="square">
            <a:spAutoFit/>
          </a:bodyPr>
          <a:lstStyle/>
          <a:p>
            <a:pPr algn="ctr">
              <a:spcBef>
                <a:spcPct val="20000"/>
              </a:spcBef>
              <a:defRPr/>
            </a:pPr>
            <a:r>
              <a:rPr lang="ru-RU" altLang="ja-JP" b="1" dirty="0" err="1" smtClean="0">
                <a:solidFill>
                  <a:srgbClr val="001E60"/>
                </a:solidFill>
                <a:ea typeface="MS PGothic" pitchFamily="34" charset="-128"/>
              </a:rPr>
              <a:t>А.В.Дугин</a:t>
            </a:r>
            <a:r>
              <a:rPr lang="en-US" altLang="ja-JP" b="1" dirty="0" smtClean="0">
                <a:solidFill>
                  <a:srgbClr val="001E60"/>
                </a:solidFill>
                <a:ea typeface="MS PGothic" pitchFamily="34" charset="-128"/>
              </a:rPr>
              <a:t>, </a:t>
            </a:r>
            <a:r>
              <a:rPr lang="ru-RU" altLang="ja-JP" b="1" dirty="0" err="1" smtClean="0">
                <a:solidFill>
                  <a:srgbClr val="001E60"/>
                </a:solidFill>
                <a:ea typeface="MS PGothic" pitchFamily="34" charset="-128"/>
              </a:rPr>
              <a:t>Б.Я.Зельдович</a:t>
            </a:r>
            <a:r>
              <a:rPr lang="en-US" altLang="ja-JP" b="1" dirty="0" smtClean="0">
                <a:solidFill>
                  <a:srgbClr val="001E60"/>
                </a:solidFill>
                <a:ea typeface="MS PGothic" pitchFamily="34" charset="-128"/>
              </a:rPr>
              <a:t>, </a:t>
            </a:r>
            <a:r>
              <a:rPr lang="ru-RU" altLang="ja-JP" b="1" dirty="0" smtClean="0">
                <a:solidFill>
                  <a:srgbClr val="001E60"/>
                </a:solidFill>
                <a:ea typeface="MS PGothic" pitchFamily="34" charset="-128"/>
              </a:rPr>
              <a:t>Н.Д. </a:t>
            </a:r>
            <a:r>
              <a:rPr lang="ru-RU" altLang="ja-JP" b="1" dirty="0" err="1" smtClean="0">
                <a:solidFill>
                  <a:srgbClr val="001E60"/>
                </a:solidFill>
                <a:ea typeface="MS PGothic" pitchFamily="34" charset="-128"/>
              </a:rPr>
              <a:t>Кундикова</a:t>
            </a:r>
            <a:r>
              <a:rPr lang="en-US" altLang="ja-JP" b="1" dirty="0" smtClean="0">
                <a:solidFill>
                  <a:srgbClr val="001E60"/>
                </a:solidFill>
                <a:ea typeface="MS PGothic" pitchFamily="34" charset="-128"/>
              </a:rPr>
              <a:t>, </a:t>
            </a:r>
            <a:r>
              <a:rPr lang="ru-RU" altLang="ja-JP" b="1" dirty="0" err="1" smtClean="0">
                <a:solidFill>
                  <a:srgbClr val="001E60"/>
                </a:solidFill>
                <a:ea typeface="MS PGothic" pitchFamily="34" charset="-128"/>
              </a:rPr>
              <a:t>В.С.Либерман</a:t>
            </a:r>
            <a:r>
              <a:rPr lang="en-US" altLang="ja-JP" b="1" dirty="0" smtClean="0">
                <a:solidFill>
                  <a:srgbClr val="001E60"/>
                </a:solidFill>
                <a:ea typeface="MS PGothic" pitchFamily="34" charset="-128"/>
              </a:rPr>
              <a:t> </a:t>
            </a:r>
            <a:r>
              <a:rPr lang="ru-RU" altLang="ja-JP" b="1" dirty="0">
                <a:solidFill>
                  <a:srgbClr val="001E60"/>
                </a:solidFill>
              </a:rPr>
              <a:t>-</a:t>
            </a:r>
            <a:r>
              <a:rPr lang="en-US" altLang="ja-JP" dirty="0">
                <a:solidFill>
                  <a:srgbClr val="001E60"/>
                </a:solidFill>
                <a:ea typeface="MS PGothic" pitchFamily="34" charset="-128"/>
              </a:rPr>
              <a:t> </a:t>
            </a:r>
            <a:r>
              <a:rPr lang="ru-RU" b="1" dirty="0">
                <a:solidFill>
                  <a:srgbClr val="001E60"/>
                </a:solidFill>
              </a:rPr>
              <a:t> 1991</a:t>
            </a:r>
            <a:endParaRPr lang="ru-RU" dirty="0">
              <a:solidFill>
                <a:srgbClr val="001E60"/>
              </a:solidFill>
            </a:endParaRPr>
          </a:p>
          <a:p>
            <a:pPr algn="ctr">
              <a:spcBef>
                <a:spcPct val="20000"/>
              </a:spcBef>
              <a:defRPr/>
            </a:pPr>
            <a:r>
              <a:rPr lang="ru-RU" dirty="0" smtClean="0">
                <a:solidFill>
                  <a:srgbClr val="001E60"/>
                </a:solidFill>
                <a:latin typeface="+mn-lt"/>
              </a:rPr>
              <a:t>Поворот </a:t>
            </a:r>
            <a:r>
              <a:rPr lang="ru-RU" dirty="0" err="1" smtClean="0">
                <a:solidFill>
                  <a:srgbClr val="001E60"/>
                </a:solidFill>
                <a:latin typeface="+mn-lt"/>
              </a:rPr>
              <a:t>спекл</a:t>
            </a:r>
            <a:r>
              <a:rPr lang="ru-RU" dirty="0" smtClean="0">
                <a:solidFill>
                  <a:srgbClr val="001E60"/>
                </a:solidFill>
                <a:latin typeface="+mn-lt"/>
              </a:rPr>
              <a:t>-картины </a:t>
            </a:r>
            <a:r>
              <a:rPr lang="ru-RU" dirty="0" err="1" smtClean="0">
                <a:solidFill>
                  <a:srgbClr val="001E60"/>
                </a:solidFill>
                <a:latin typeface="+mn-lt"/>
              </a:rPr>
              <a:t>циркулярно</a:t>
            </a:r>
            <a:r>
              <a:rPr lang="ru-RU" dirty="0" smtClean="0">
                <a:solidFill>
                  <a:srgbClr val="001E60"/>
                </a:solidFill>
                <a:latin typeface="+mn-lt"/>
              </a:rPr>
              <a:t> поляризованного света, прошедшего через оптическое волокно, при смене знака циркулярной поляризации</a:t>
            </a:r>
            <a:endParaRPr lang="ru-RU" dirty="0">
              <a:solidFill>
                <a:srgbClr val="001E60"/>
              </a:solidFill>
              <a:latin typeface="+mn-lt"/>
            </a:endParaRPr>
          </a:p>
        </p:txBody>
      </p:sp>
    </p:spTree>
    <p:extLst>
      <p:ext uri="{BB962C8B-B14F-4D97-AF65-F5344CB8AC3E}">
        <p14:creationId xmlns:p14="http://schemas.microsoft.com/office/powerpoint/2010/main" val="1122709948"/>
      </p:ext>
    </p:extLst>
  </p:cSld>
  <p:clrMapOvr>
    <a:masterClrMapping/>
  </p:clrMapOvr>
  <p:transition>
    <p:wipe/>
    <p:sndAc>
      <p:stSnd>
        <p:snd r:embed="rId2" name="recycle.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4"/>
          <p:cNvSpPr>
            <a:spLocks noGrp="1" noChangeArrowheads="1"/>
          </p:cNvSpPr>
          <p:nvPr>
            <p:ph type="title" idx="4294967295"/>
          </p:nvPr>
        </p:nvSpPr>
        <p:spPr>
          <a:xfrm>
            <a:off x="34002" y="765076"/>
            <a:ext cx="9109997" cy="647700"/>
          </a:xfrm>
        </p:spPr>
        <p:txBody>
          <a:bodyPr/>
          <a:lstStyle/>
          <a:p>
            <a:pPr>
              <a:defRPr/>
            </a:pPr>
            <a:r>
              <a:rPr lang="ru-RU" sz="4800" dirty="0">
                <a:solidFill>
                  <a:srgbClr val="800000"/>
                </a:solidFill>
                <a:effectLst>
                  <a:outerShdw blurRad="38100" dist="38100" dir="2700000" algn="tl">
                    <a:srgbClr val="000000">
                      <a:alpha val="43137"/>
                    </a:srgbClr>
                  </a:outerShdw>
                </a:effectLst>
              </a:rPr>
              <a:t>Оптический эффект </a:t>
            </a:r>
            <a:r>
              <a:rPr lang="ru-RU" sz="4800" dirty="0" err="1">
                <a:solidFill>
                  <a:srgbClr val="800000"/>
                </a:solidFill>
                <a:effectLst>
                  <a:outerShdw blurRad="38100" dist="38100" dir="2700000" algn="tl">
                    <a:srgbClr val="000000">
                      <a:alpha val="43137"/>
                    </a:srgbClr>
                  </a:outerShdw>
                </a:effectLst>
              </a:rPr>
              <a:t>Магнуса</a:t>
            </a:r>
            <a:r>
              <a:rPr lang="ru-RU" sz="4800" u="sng" dirty="0" smtClean="0">
                <a:solidFill>
                  <a:srgbClr val="993300"/>
                </a:solidFill>
                <a:latin typeface="Monotype Corsiva" pitchFamily="66" charset="0"/>
              </a:rPr>
              <a:t/>
            </a:r>
            <a:br>
              <a:rPr lang="ru-RU" sz="4800" u="sng" dirty="0" smtClean="0">
                <a:solidFill>
                  <a:srgbClr val="993300"/>
                </a:solidFill>
                <a:latin typeface="Monotype Corsiva" pitchFamily="66" charset="0"/>
              </a:rPr>
            </a:br>
            <a:endParaRPr lang="en-US" sz="3200" u="sng" dirty="0" smtClean="0">
              <a:solidFill>
                <a:srgbClr val="993300"/>
              </a:solidFill>
              <a:latin typeface="Monotype Corsiva" pitchFamily="66" charset="0"/>
            </a:endParaRPr>
          </a:p>
        </p:txBody>
      </p:sp>
      <p:sp>
        <p:nvSpPr>
          <p:cNvPr id="8203" name="Text Box 11"/>
          <p:cNvSpPr txBox="1">
            <a:spLocks noChangeArrowheads="1"/>
          </p:cNvSpPr>
          <p:nvPr/>
        </p:nvSpPr>
        <p:spPr bwMode="auto">
          <a:xfrm>
            <a:off x="0" y="1428736"/>
            <a:ext cx="9144000" cy="2012859"/>
          </a:xfrm>
          <a:prstGeom prst="rect">
            <a:avLst/>
          </a:prstGeom>
          <a:noFill/>
          <a:ln w="9525">
            <a:noFill/>
            <a:miter lim="800000"/>
            <a:headEnd/>
            <a:tailEnd/>
          </a:ln>
          <a:effectLst/>
        </p:spPr>
        <p:txBody>
          <a:bodyPr wrap="square">
            <a:spAutoFit/>
          </a:bodyPr>
          <a:lstStyle/>
          <a:p>
            <a:pPr algn="ctr">
              <a:spcBef>
                <a:spcPct val="20000"/>
              </a:spcBef>
              <a:defRPr/>
            </a:pPr>
            <a:r>
              <a:rPr lang="ru-RU" altLang="ja-JP" b="1" dirty="0" err="1">
                <a:solidFill>
                  <a:srgbClr val="001E60"/>
                </a:solidFill>
                <a:ea typeface="MS PGothic" pitchFamily="34" charset="-128"/>
              </a:rPr>
              <a:t>А.В.Дугин</a:t>
            </a:r>
            <a:r>
              <a:rPr lang="en-US" altLang="ja-JP" b="1" dirty="0">
                <a:solidFill>
                  <a:srgbClr val="001E60"/>
                </a:solidFill>
                <a:ea typeface="MS PGothic" pitchFamily="34" charset="-128"/>
              </a:rPr>
              <a:t>, </a:t>
            </a:r>
            <a:r>
              <a:rPr lang="ru-RU" altLang="ja-JP" b="1" dirty="0" err="1">
                <a:solidFill>
                  <a:srgbClr val="001E60"/>
                </a:solidFill>
                <a:ea typeface="MS PGothic" pitchFamily="34" charset="-128"/>
              </a:rPr>
              <a:t>Б.Я.Зельдович</a:t>
            </a:r>
            <a:r>
              <a:rPr lang="en-US" altLang="ja-JP" b="1" dirty="0">
                <a:solidFill>
                  <a:srgbClr val="001E60"/>
                </a:solidFill>
                <a:ea typeface="MS PGothic" pitchFamily="34" charset="-128"/>
              </a:rPr>
              <a:t>, </a:t>
            </a:r>
            <a:r>
              <a:rPr lang="ru-RU" altLang="ja-JP" b="1" dirty="0">
                <a:solidFill>
                  <a:srgbClr val="001E60"/>
                </a:solidFill>
                <a:ea typeface="MS PGothic" pitchFamily="34" charset="-128"/>
              </a:rPr>
              <a:t>Н.Д. </a:t>
            </a:r>
            <a:r>
              <a:rPr lang="ru-RU" altLang="ja-JP" b="1" dirty="0" err="1">
                <a:solidFill>
                  <a:srgbClr val="001E60"/>
                </a:solidFill>
                <a:ea typeface="MS PGothic" pitchFamily="34" charset="-128"/>
              </a:rPr>
              <a:t>Кундикова</a:t>
            </a:r>
            <a:r>
              <a:rPr lang="en-US" altLang="ja-JP" b="1" dirty="0">
                <a:solidFill>
                  <a:srgbClr val="001E60"/>
                </a:solidFill>
                <a:ea typeface="MS PGothic" pitchFamily="34" charset="-128"/>
              </a:rPr>
              <a:t>, </a:t>
            </a:r>
            <a:r>
              <a:rPr lang="ru-RU" altLang="ja-JP" b="1" dirty="0" err="1">
                <a:solidFill>
                  <a:srgbClr val="001E60"/>
                </a:solidFill>
                <a:ea typeface="MS PGothic" pitchFamily="34" charset="-128"/>
              </a:rPr>
              <a:t>В.С.Либерман</a:t>
            </a:r>
            <a:r>
              <a:rPr lang="en-US" altLang="ja-JP" b="1" dirty="0">
                <a:solidFill>
                  <a:srgbClr val="001E60"/>
                </a:solidFill>
                <a:ea typeface="MS PGothic" pitchFamily="34" charset="-128"/>
              </a:rPr>
              <a:t> </a:t>
            </a:r>
            <a:r>
              <a:rPr lang="ru-RU" altLang="ja-JP" b="1" dirty="0">
                <a:solidFill>
                  <a:srgbClr val="001E60"/>
                </a:solidFill>
              </a:rPr>
              <a:t>-</a:t>
            </a:r>
            <a:r>
              <a:rPr lang="en-US" altLang="ja-JP" dirty="0">
                <a:solidFill>
                  <a:srgbClr val="001E60"/>
                </a:solidFill>
                <a:ea typeface="MS PGothic" pitchFamily="34" charset="-128"/>
              </a:rPr>
              <a:t> </a:t>
            </a:r>
            <a:r>
              <a:rPr lang="ru-RU" b="1" dirty="0">
                <a:solidFill>
                  <a:srgbClr val="001E60"/>
                </a:solidFill>
              </a:rPr>
              <a:t> 1991</a:t>
            </a:r>
            <a:endParaRPr lang="ru-RU" dirty="0">
              <a:solidFill>
                <a:srgbClr val="001E60"/>
              </a:solidFill>
            </a:endParaRPr>
          </a:p>
          <a:p>
            <a:pPr algn="ctr">
              <a:spcBef>
                <a:spcPct val="20000"/>
              </a:spcBef>
              <a:defRPr/>
            </a:pPr>
            <a:r>
              <a:rPr lang="ru-RU" dirty="0">
                <a:solidFill>
                  <a:srgbClr val="001E60"/>
                </a:solidFill>
              </a:rPr>
              <a:t>Поворот </a:t>
            </a:r>
            <a:r>
              <a:rPr lang="ru-RU" dirty="0" err="1">
                <a:solidFill>
                  <a:srgbClr val="001E60"/>
                </a:solidFill>
              </a:rPr>
              <a:t>спекл</a:t>
            </a:r>
            <a:r>
              <a:rPr lang="ru-RU" dirty="0">
                <a:solidFill>
                  <a:srgbClr val="001E60"/>
                </a:solidFill>
              </a:rPr>
              <a:t>-картины </a:t>
            </a:r>
            <a:r>
              <a:rPr lang="ru-RU" dirty="0" err="1">
                <a:solidFill>
                  <a:srgbClr val="001E60"/>
                </a:solidFill>
              </a:rPr>
              <a:t>циркулярно</a:t>
            </a:r>
            <a:r>
              <a:rPr lang="ru-RU" dirty="0">
                <a:solidFill>
                  <a:srgbClr val="001E60"/>
                </a:solidFill>
              </a:rPr>
              <a:t> поляризованного света, прошедшего через оптическое волокно, при смене знака циркулярной поляризации</a:t>
            </a:r>
          </a:p>
        </p:txBody>
      </p:sp>
      <p:pic>
        <p:nvPicPr>
          <p:cNvPr id="29700" name="Picture 7" descr="1"/>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132138" y="3429000"/>
            <a:ext cx="2879725" cy="2879725"/>
          </a:xfrm>
          <a:prstGeom prst="rect">
            <a:avLst/>
          </a:prstGeom>
          <a:noFill/>
          <a:ln w="9525">
            <a:noFill/>
            <a:miter lim="800000"/>
            <a:headEnd/>
            <a:tailEnd/>
          </a:ln>
        </p:spPr>
      </p:pic>
    </p:spTree>
    <p:extLst>
      <p:ext uri="{BB962C8B-B14F-4D97-AF65-F5344CB8AC3E}">
        <p14:creationId xmlns:p14="http://schemas.microsoft.com/office/powerpoint/2010/main" val="563582505"/>
      </p:ext>
    </p:extLst>
  </p:cSld>
  <p:clrMapOvr>
    <a:masterClrMapping/>
  </p:clrMapOvr>
  <p:transition>
    <p:wipe/>
    <p:sndAc>
      <p:stSnd>
        <p:snd r:embed="rId2" name="recycle.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685800" y="404813"/>
            <a:ext cx="7772400" cy="1143000"/>
          </a:xfrm>
        </p:spPr>
        <p:txBody>
          <a:bodyPr/>
          <a:lstStyle/>
          <a:p>
            <a:r>
              <a:rPr lang="ru-RU" altLang="ru-RU" sz="4000" dirty="0">
                <a:solidFill>
                  <a:srgbClr val="800000"/>
                </a:solidFill>
                <a:effectLst>
                  <a:outerShdw blurRad="38100" dist="38100" dir="2700000" algn="tl">
                    <a:srgbClr val="000000">
                      <a:alpha val="43137"/>
                    </a:srgbClr>
                  </a:outerShdw>
                </a:effectLst>
              </a:rPr>
              <a:t>Момент импульса фотона</a:t>
            </a:r>
          </a:p>
        </p:txBody>
      </p:sp>
      <p:pic>
        <p:nvPicPr>
          <p:cNvPr id="27033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3676" r="5536"/>
          <a:stretch>
            <a:fillRect/>
          </a:stretch>
        </p:blipFill>
        <p:spPr>
          <a:xfrm>
            <a:off x="125413" y="1844675"/>
            <a:ext cx="8893175" cy="3479800"/>
          </a:xfrm>
          <a:noFill/>
          <a:ln w="57150">
            <a:solidFill>
              <a:schemeClr val="bg2"/>
            </a:solidFill>
            <a:miter lim="800000"/>
            <a:headEnd/>
            <a:tailEnd/>
          </a:ln>
        </p:spPr>
      </p:pic>
      <p:sp>
        <p:nvSpPr>
          <p:cNvPr id="270340" name="Line 4"/>
          <p:cNvSpPr>
            <a:spLocks noChangeShapeType="1"/>
          </p:cNvSpPr>
          <p:nvPr/>
        </p:nvSpPr>
        <p:spPr bwMode="auto">
          <a:xfrm>
            <a:off x="7885113" y="2492375"/>
            <a:ext cx="93503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0341" name="Text Box 5"/>
          <p:cNvSpPr txBox="1">
            <a:spLocks noChangeArrowheads="1"/>
          </p:cNvSpPr>
          <p:nvPr/>
        </p:nvSpPr>
        <p:spPr bwMode="auto">
          <a:xfrm>
            <a:off x="950913" y="5830888"/>
            <a:ext cx="69897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a:solidFill>
                  <a:srgbClr val="001E60"/>
                </a:solidFill>
                <a:cs typeface="Arial" charset="0"/>
              </a:rPr>
              <a:t>L.Allen, M.W.Beijersbergen, </a:t>
            </a:r>
          </a:p>
          <a:p>
            <a:r>
              <a:rPr lang="en-US" altLang="ru-RU">
                <a:solidFill>
                  <a:srgbClr val="001E60"/>
                </a:solidFill>
                <a:cs typeface="Arial" charset="0"/>
              </a:rPr>
              <a:t>R.J.C.Spreeuw, J.P.Woerdman, Phys.Rev.A, 1992</a:t>
            </a:r>
          </a:p>
        </p:txBody>
      </p:sp>
    </p:spTree>
    <p:extLst>
      <p:ext uri="{BB962C8B-B14F-4D97-AF65-F5344CB8AC3E}">
        <p14:creationId xmlns:p14="http://schemas.microsoft.com/office/powerpoint/2010/main" val="3882992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solidFill>
                  <a:srgbClr val="800000"/>
                </a:solidFill>
                <a:effectLst>
                  <a:outerShdw blurRad="38100" dist="38100" dir="2700000" algn="tl">
                    <a:srgbClr val="000000">
                      <a:alpha val="43137"/>
                    </a:srgbClr>
                  </a:outerShdw>
                </a:effectLst>
              </a:rPr>
              <a:t>Оптический эффект Холла</a:t>
            </a:r>
            <a:endParaRPr lang="ru-RU" dirty="0">
              <a:solidFill>
                <a:srgbClr val="800000"/>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BD30F037-BCFF-4032-A60E-E412A253B615}" type="slidenum">
              <a:rPr lang="ru-RU" smtClean="0"/>
              <a:pPr>
                <a:defRPr/>
              </a:pPr>
              <a:t>25</a:t>
            </a:fld>
            <a:endParaRPr lang="ru-RU"/>
          </a:p>
        </p:txBody>
      </p:sp>
      <p:pic>
        <p:nvPicPr>
          <p:cNvPr id="194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060849"/>
            <a:ext cx="8948928" cy="3688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25302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body" idx="1"/>
          </p:nvPr>
        </p:nvSpPr>
        <p:spPr>
          <a:xfrm>
            <a:off x="214313" y="260350"/>
            <a:ext cx="8713787" cy="1519238"/>
          </a:xfrm>
        </p:spPr>
        <p:txBody>
          <a:bodyPr/>
          <a:lstStyle/>
          <a:p>
            <a:pPr algn="ctr">
              <a:lnSpc>
                <a:spcPct val="90000"/>
              </a:lnSpc>
              <a:buFontTx/>
              <a:buNone/>
            </a:pPr>
            <a:r>
              <a:rPr lang="ru-RU" dirty="0">
                <a:solidFill>
                  <a:srgbClr val="800000"/>
                </a:solidFill>
                <a:effectLst>
                  <a:outerShdw blurRad="38100" dist="38100" dir="2700000" algn="tl">
                    <a:srgbClr val="C0C0C0"/>
                  </a:outerShdw>
                </a:effectLst>
              </a:rPr>
              <a:t>Поперечный сдвиг </a:t>
            </a:r>
            <a:r>
              <a:rPr lang="ru-RU" dirty="0" err="1">
                <a:solidFill>
                  <a:srgbClr val="800000"/>
                </a:solidFill>
                <a:effectLst>
                  <a:outerShdw blurRad="38100" dist="38100" dir="2700000" algn="tl">
                    <a:srgbClr val="C0C0C0"/>
                  </a:outerShdw>
                </a:effectLst>
              </a:rPr>
              <a:t>циркулярно</a:t>
            </a:r>
            <a:r>
              <a:rPr lang="ru-RU" dirty="0">
                <a:solidFill>
                  <a:srgbClr val="800000"/>
                </a:solidFill>
                <a:effectLst>
                  <a:outerShdw blurRad="38100" dist="38100" dir="2700000" algn="tl">
                    <a:srgbClr val="C0C0C0"/>
                  </a:outerShdw>
                </a:effectLst>
              </a:rPr>
              <a:t> поляризованного луча при отражении и преломлении</a:t>
            </a:r>
            <a:endParaRPr lang="ru-RU" sz="2800" dirty="0">
              <a:solidFill>
                <a:srgbClr val="800000"/>
              </a:solidFill>
            </a:endParaRPr>
          </a:p>
        </p:txBody>
      </p:sp>
      <p:sp>
        <p:nvSpPr>
          <p:cNvPr id="356355" name="Rectangle 3"/>
          <p:cNvSpPr>
            <a:spLocks noChangeArrowheads="1"/>
          </p:cNvSpPr>
          <p:nvPr/>
        </p:nvSpPr>
        <p:spPr bwMode="auto">
          <a:xfrm>
            <a:off x="395288" y="6308725"/>
            <a:ext cx="8748712" cy="288925"/>
          </a:xfrm>
          <a:prstGeom prst="rect">
            <a:avLst/>
          </a:prstGeom>
          <a:noFill/>
          <a:ln w="9525">
            <a:noFill/>
            <a:miter lim="800000"/>
            <a:headEnd/>
            <a:tailEnd/>
          </a:ln>
          <a:effectLst/>
        </p:spPr>
        <p:txBody>
          <a:bodyPr/>
          <a:lstStyle/>
          <a:p>
            <a:pPr marL="342900" indent="-342900">
              <a:lnSpc>
                <a:spcPct val="80000"/>
              </a:lnSpc>
              <a:spcBef>
                <a:spcPct val="20000"/>
              </a:spcBef>
            </a:pPr>
            <a:r>
              <a:rPr lang="ru-RU" sz="2000">
                <a:solidFill>
                  <a:srgbClr val="001E60"/>
                </a:solidFill>
              </a:rPr>
              <a:t>Masaru Onoda, Shuichi Murakami, Naoto Nagaosa, P</a:t>
            </a:r>
            <a:r>
              <a:rPr lang="en-US" sz="2000">
                <a:solidFill>
                  <a:srgbClr val="001E60"/>
                </a:solidFill>
              </a:rPr>
              <a:t>hys. </a:t>
            </a:r>
            <a:r>
              <a:rPr lang="ru-RU" sz="2000">
                <a:solidFill>
                  <a:srgbClr val="001E60"/>
                </a:solidFill>
              </a:rPr>
              <a:t>R</a:t>
            </a:r>
            <a:r>
              <a:rPr lang="en-US" sz="2000">
                <a:solidFill>
                  <a:srgbClr val="001E60"/>
                </a:solidFill>
              </a:rPr>
              <a:t>ev. </a:t>
            </a:r>
            <a:r>
              <a:rPr lang="ru-RU" sz="2000">
                <a:solidFill>
                  <a:srgbClr val="001E60"/>
                </a:solidFill>
              </a:rPr>
              <a:t>L</a:t>
            </a:r>
            <a:r>
              <a:rPr lang="en-US" sz="2000">
                <a:solidFill>
                  <a:srgbClr val="001E60"/>
                </a:solidFill>
              </a:rPr>
              <a:t>ett,</a:t>
            </a:r>
            <a:r>
              <a:rPr lang="ru-RU" sz="2000">
                <a:solidFill>
                  <a:srgbClr val="001E60"/>
                </a:solidFill>
              </a:rPr>
              <a:t> </a:t>
            </a:r>
            <a:r>
              <a:rPr lang="ru-RU" sz="2000">
                <a:solidFill>
                  <a:srgbClr val="001E60"/>
                </a:solidFill>
                <a:effectLst>
                  <a:outerShdw blurRad="38100" dist="38100" dir="2700000" algn="tl">
                    <a:srgbClr val="C0C0C0"/>
                  </a:outerShdw>
                </a:effectLst>
              </a:rPr>
              <a:t>2004</a:t>
            </a:r>
            <a:endParaRPr lang="en-US" sz="2000">
              <a:solidFill>
                <a:srgbClr val="001E60"/>
              </a:solidFill>
              <a:effectLst>
                <a:outerShdw blurRad="38100" dist="38100" dir="2700000" algn="tl">
                  <a:srgbClr val="C0C0C0"/>
                </a:outerShdw>
              </a:effectLst>
            </a:endParaRPr>
          </a:p>
          <a:p>
            <a:pPr marL="342900" indent="-342900">
              <a:lnSpc>
                <a:spcPct val="80000"/>
              </a:lnSpc>
              <a:spcBef>
                <a:spcPct val="20000"/>
              </a:spcBef>
              <a:buFontTx/>
              <a:buChar char="•"/>
            </a:pPr>
            <a:endParaRPr lang="en-US" sz="2000">
              <a:solidFill>
                <a:srgbClr val="001E60"/>
              </a:solidFill>
            </a:endParaRPr>
          </a:p>
        </p:txBody>
      </p:sp>
      <p:sp>
        <p:nvSpPr>
          <p:cNvPr id="356356" name="Text Box 4"/>
          <p:cNvSpPr txBox="1">
            <a:spLocks noChangeArrowheads="1"/>
          </p:cNvSpPr>
          <p:nvPr/>
        </p:nvSpPr>
        <p:spPr bwMode="auto">
          <a:xfrm>
            <a:off x="6300192" y="2132856"/>
            <a:ext cx="2376487" cy="860425"/>
          </a:xfrm>
          <a:prstGeom prst="rect">
            <a:avLst/>
          </a:prstGeom>
          <a:noFill/>
          <a:ln w="38100">
            <a:solidFill>
              <a:schemeClr val="bg2"/>
            </a:solidFill>
            <a:miter lim="800000"/>
            <a:headEnd/>
            <a:tailEnd/>
          </a:ln>
          <a:effectLst/>
        </p:spPr>
        <p:txBody>
          <a:bodyPr>
            <a:spAutoFit/>
          </a:bodyPr>
          <a:lstStyle/>
          <a:p>
            <a:r>
              <a:rPr lang="ru-RU" dirty="0">
                <a:solidFill>
                  <a:srgbClr val="001E60"/>
                </a:solidFill>
              </a:rPr>
              <a:t>Оптический эффект Холла</a:t>
            </a:r>
            <a:endParaRPr lang="en-US" dirty="0">
              <a:solidFill>
                <a:srgbClr val="001E60"/>
              </a:solidFill>
            </a:endParaRPr>
          </a:p>
        </p:txBody>
      </p:sp>
      <p:grpSp>
        <p:nvGrpSpPr>
          <p:cNvPr id="25" name="Группа 24"/>
          <p:cNvGrpSpPr/>
          <p:nvPr/>
        </p:nvGrpSpPr>
        <p:grpSpPr>
          <a:xfrm>
            <a:off x="251520" y="1844824"/>
            <a:ext cx="5904656" cy="4104456"/>
            <a:chOff x="-324544" y="1844824"/>
            <a:chExt cx="5904656" cy="4104456"/>
          </a:xfrm>
        </p:grpSpPr>
        <p:sp>
          <p:nvSpPr>
            <p:cNvPr id="24" name="Скругленный прямоугольник 23"/>
            <p:cNvSpPr/>
            <p:nvPr/>
          </p:nvSpPr>
          <p:spPr bwMode="auto">
            <a:xfrm>
              <a:off x="-324544" y="1844824"/>
              <a:ext cx="5904656" cy="410445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p:txBody>
        </p:sp>
        <p:grpSp>
          <p:nvGrpSpPr>
            <p:cNvPr id="2" name="Group 5"/>
            <p:cNvGrpSpPr>
              <a:grpSpLocks/>
            </p:cNvGrpSpPr>
            <p:nvPr/>
          </p:nvGrpSpPr>
          <p:grpSpPr bwMode="auto">
            <a:xfrm>
              <a:off x="0" y="2060575"/>
              <a:ext cx="5292725" cy="3840163"/>
              <a:chOff x="0" y="1102"/>
              <a:chExt cx="3696" cy="2796"/>
            </a:xfrm>
          </p:grpSpPr>
          <p:sp>
            <p:nvSpPr>
              <p:cNvPr id="356358" name="Line 6"/>
              <p:cNvSpPr>
                <a:spLocks noChangeShapeType="1"/>
              </p:cNvSpPr>
              <p:nvPr/>
            </p:nvSpPr>
            <p:spPr bwMode="auto">
              <a:xfrm>
                <a:off x="1626" y="2792"/>
                <a:ext cx="347" cy="1046"/>
              </a:xfrm>
              <a:prstGeom prst="line">
                <a:avLst/>
              </a:prstGeom>
              <a:noFill/>
              <a:ln w="38100">
                <a:solidFill>
                  <a:srgbClr val="FF0000"/>
                </a:solidFill>
                <a:round/>
                <a:headEnd/>
                <a:tailEnd type="triangle" w="med" len="med"/>
              </a:ln>
              <a:effectLst/>
            </p:spPr>
            <p:txBody>
              <a:bodyPr/>
              <a:lstStyle/>
              <a:p>
                <a:endParaRPr lang="ru-RU"/>
              </a:p>
            </p:txBody>
          </p:sp>
          <p:sp>
            <p:nvSpPr>
              <p:cNvPr id="356359" name="AutoShape 7"/>
              <p:cNvSpPr>
                <a:spLocks noChangeArrowheads="1"/>
              </p:cNvSpPr>
              <p:nvPr/>
            </p:nvSpPr>
            <p:spPr bwMode="auto">
              <a:xfrm>
                <a:off x="0" y="1990"/>
                <a:ext cx="3696" cy="1004"/>
              </a:xfrm>
              <a:prstGeom prst="parallelogram">
                <a:avLst>
                  <a:gd name="adj" fmla="val 92032"/>
                </a:avLst>
              </a:prstGeom>
              <a:noFill/>
              <a:ln w="38100">
                <a:solidFill>
                  <a:schemeClr val="accent2"/>
                </a:solidFill>
                <a:miter lim="800000"/>
                <a:headEnd/>
                <a:tailEnd/>
              </a:ln>
              <a:effectLst/>
            </p:spPr>
            <p:txBody>
              <a:bodyPr wrap="none" anchor="ctr"/>
              <a:lstStyle/>
              <a:p>
                <a:endParaRPr lang="ru-RU"/>
              </a:p>
            </p:txBody>
          </p:sp>
          <p:sp>
            <p:nvSpPr>
              <p:cNvPr id="356360" name="Line 8"/>
              <p:cNvSpPr>
                <a:spLocks noChangeShapeType="1"/>
              </p:cNvSpPr>
              <p:nvPr/>
            </p:nvSpPr>
            <p:spPr bwMode="auto">
              <a:xfrm flipH="1">
                <a:off x="921" y="2792"/>
                <a:ext cx="707" cy="0"/>
              </a:xfrm>
              <a:prstGeom prst="line">
                <a:avLst/>
              </a:prstGeom>
              <a:noFill/>
              <a:ln w="9525">
                <a:solidFill>
                  <a:schemeClr val="tx1"/>
                </a:solidFill>
                <a:round/>
                <a:headEnd/>
                <a:tailEnd/>
              </a:ln>
              <a:effectLst/>
            </p:spPr>
            <p:txBody>
              <a:bodyPr/>
              <a:lstStyle/>
              <a:p>
                <a:endParaRPr lang="ru-RU"/>
              </a:p>
            </p:txBody>
          </p:sp>
          <p:sp>
            <p:nvSpPr>
              <p:cNvPr id="356361" name="Line 9"/>
              <p:cNvSpPr>
                <a:spLocks noChangeShapeType="1"/>
              </p:cNvSpPr>
              <p:nvPr/>
            </p:nvSpPr>
            <p:spPr bwMode="auto">
              <a:xfrm flipH="1">
                <a:off x="1203" y="2492"/>
                <a:ext cx="637" cy="0"/>
              </a:xfrm>
              <a:prstGeom prst="line">
                <a:avLst/>
              </a:prstGeom>
              <a:noFill/>
              <a:ln w="9525">
                <a:solidFill>
                  <a:schemeClr val="tx1"/>
                </a:solidFill>
                <a:round/>
                <a:headEnd/>
                <a:tailEnd/>
              </a:ln>
              <a:effectLst/>
            </p:spPr>
            <p:txBody>
              <a:bodyPr/>
              <a:lstStyle/>
              <a:p>
                <a:endParaRPr lang="ru-RU"/>
              </a:p>
            </p:txBody>
          </p:sp>
          <p:sp>
            <p:nvSpPr>
              <p:cNvPr id="356362" name="Line 10"/>
              <p:cNvSpPr>
                <a:spLocks noChangeShapeType="1"/>
              </p:cNvSpPr>
              <p:nvPr/>
            </p:nvSpPr>
            <p:spPr bwMode="auto">
              <a:xfrm>
                <a:off x="850" y="1590"/>
                <a:ext cx="990" cy="902"/>
              </a:xfrm>
              <a:prstGeom prst="line">
                <a:avLst/>
              </a:prstGeom>
              <a:noFill/>
              <a:ln w="38100">
                <a:solidFill>
                  <a:srgbClr val="FF0000"/>
                </a:solidFill>
                <a:round/>
                <a:headEnd/>
                <a:tailEnd type="triangle" w="med" len="med"/>
              </a:ln>
              <a:effectLst/>
            </p:spPr>
            <p:txBody>
              <a:bodyPr/>
              <a:lstStyle/>
              <a:p>
                <a:endParaRPr lang="ru-RU"/>
              </a:p>
            </p:txBody>
          </p:sp>
          <p:sp>
            <p:nvSpPr>
              <p:cNvPr id="356363" name="Rectangle 11"/>
              <p:cNvSpPr>
                <a:spLocks noChangeArrowheads="1"/>
              </p:cNvSpPr>
              <p:nvPr/>
            </p:nvSpPr>
            <p:spPr bwMode="auto">
              <a:xfrm>
                <a:off x="748" y="1102"/>
                <a:ext cx="2766" cy="1103"/>
              </a:xfrm>
              <a:prstGeom prst="rect">
                <a:avLst/>
              </a:prstGeom>
              <a:noFill/>
              <a:ln w="28575">
                <a:solidFill>
                  <a:schemeClr val="bg2"/>
                </a:solidFill>
                <a:miter lim="800000"/>
                <a:headEnd/>
                <a:tailEnd/>
              </a:ln>
              <a:effectLst/>
            </p:spPr>
            <p:txBody>
              <a:bodyPr wrap="none" anchor="ctr"/>
              <a:lstStyle/>
              <a:p>
                <a:endParaRPr lang="ru-RU"/>
              </a:p>
            </p:txBody>
          </p:sp>
          <p:sp>
            <p:nvSpPr>
              <p:cNvPr id="356364" name="Rectangle 12"/>
              <p:cNvSpPr>
                <a:spLocks noChangeArrowheads="1"/>
              </p:cNvSpPr>
              <p:nvPr/>
            </p:nvSpPr>
            <p:spPr bwMode="auto">
              <a:xfrm>
                <a:off x="204" y="2795"/>
                <a:ext cx="2721" cy="1103"/>
              </a:xfrm>
              <a:prstGeom prst="rect">
                <a:avLst/>
              </a:prstGeom>
              <a:noFill/>
              <a:ln w="28575">
                <a:solidFill>
                  <a:schemeClr val="bg2"/>
                </a:solidFill>
                <a:miter lim="800000"/>
                <a:headEnd/>
                <a:tailEnd/>
              </a:ln>
              <a:effectLst/>
            </p:spPr>
            <p:txBody>
              <a:bodyPr wrap="none" anchor="ctr"/>
              <a:lstStyle/>
              <a:p>
                <a:endParaRPr lang="ru-RU"/>
              </a:p>
            </p:txBody>
          </p:sp>
          <p:sp>
            <p:nvSpPr>
              <p:cNvPr id="356365" name="Line 13"/>
              <p:cNvSpPr>
                <a:spLocks noChangeShapeType="1"/>
              </p:cNvSpPr>
              <p:nvPr/>
            </p:nvSpPr>
            <p:spPr bwMode="auto">
              <a:xfrm flipV="1">
                <a:off x="1973" y="1207"/>
                <a:ext cx="1343" cy="1003"/>
              </a:xfrm>
              <a:prstGeom prst="line">
                <a:avLst/>
              </a:prstGeom>
              <a:noFill/>
              <a:ln w="38100">
                <a:solidFill>
                  <a:srgbClr val="FF0000"/>
                </a:solidFill>
                <a:round/>
                <a:headEnd/>
                <a:tailEnd type="triangle" w="med" len="med"/>
              </a:ln>
              <a:effectLst/>
            </p:spPr>
            <p:txBody>
              <a:bodyPr/>
              <a:lstStyle/>
              <a:p>
                <a:endParaRPr lang="ru-RU"/>
              </a:p>
            </p:txBody>
          </p:sp>
          <p:sp>
            <p:nvSpPr>
              <p:cNvPr id="356366" name="Rectangle 14"/>
              <p:cNvSpPr>
                <a:spLocks noChangeArrowheads="1"/>
              </p:cNvSpPr>
              <p:nvPr/>
            </p:nvSpPr>
            <p:spPr bwMode="auto">
              <a:xfrm>
                <a:off x="476" y="1389"/>
                <a:ext cx="2767" cy="1103"/>
              </a:xfrm>
              <a:prstGeom prst="rect">
                <a:avLst/>
              </a:prstGeom>
              <a:noFill/>
              <a:ln w="28575">
                <a:solidFill>
                  <a:schemeClr val="bg2"/>
                </a:solidFill>
                <a:miter lim="800000"/>
                <a:headEnd/>
                <a:tailEnd/>
              </a:ln>
              <a:effectLst/>
            </p:spPr>
            <p:txBody>
              <a:bodyPr wrap="none" anchor="ctr"/>
              <a:lstStyle/>
              <a:p>
                <a:endParaRPr lang="ru-RU"/>
              </a:p>
            </p:txBody>
          </p:sp>
          <p:sp>
            <p:nvSpPr>
              <p:cNvPr id="356367" name="Line 15"/>
              <p:cNvSpPr>
                <a:spLocks noChangeShapeType="1"/>
              </p:cNvSpPr>
              <p:nvPr/>
            </p:nvSpPr>
            <p:spPr bwMode="auto">
              <a:xfrm flipV="1">
                <a:off x="1837" y="1389"/>
                <a:ext cx="0" cy="1089"/>
              </a:xfrm>
              <a:prstGeom prst="line">
                <a:avLst/>
              </a:prstGeom>
              <a:noFill/>
              <a:ln w="9525">
                <a:solidFill>
                  <a:schemeClr val="bg2"/>
                </a:solidFill>
                <a:round/>
                <a:headEnd/>
                <a:tailEnd/>
              </a:ln>
              <a:effectLst/>
            </p:spPr>
            <p:txBody>
              <a:bodyPr/>
              <a:lstStyle/>
              <a:p>
                <a:endParaRPr lang="ru-RU"/>
              </a:p>
            </p:txBody>
          </p:sp>
          <p:sp>
            <p:nvSpPr>
              <p:cNvPr id="356368" name="Line 16"/>
              <p:cNvSpPr>
                <a:spLocks noChangeShapeType="1"/>
              </p:cNvSpPr>
              <p:nvPr/>
            </p:nvSpPr>
            <p:spPr bwMode="auto">
              <a:xfrm flipV="1">
                <a:off x="1973" y="1116"/>
                <a:ext cx="0" cy="1089"/>
              </a:xfrm>
              <a:prstGeom prst="line">
                <a:avLst/>
              </a:prstGeom>
              <a:noFill/>
              <a:ln w="9525">
                <a:solidFill>
                  <a:schemeClr val="bg2"/>
                </a:solidFill>
                <a:round/>
                <a:headEnd/>
                <a:tailEnd/>
              </a:ln>
              <a:effectLst/>
            </p:spPr>
            <p:txBody>
              <a:bodyPr/>
              <a:lstStyle/>
              <a:p>
                <a:endParaRPr lang="ru-RU"/>
              </a:p>
            </p:txBody>
          </p:sp>
          <p:sp>
            <p:nvSpPr>
              <p:cNvPr id="356369" name="Line 17"/>
              <p:cNvSpPr>
                <a:spLocks noChangeShapeType="1"/>
              </p:cNvSpPr>
              <p:nvPr/>
            </p:nvSpPr>
            <p:spPr bwMode="auto">
              <a:xfrm flipV="1">
                <a:off x="1610" y="2795"/>
                <a:ext cx="0" cy="1089"/>
              </a:xfrm>
              <a:prstGeom prst="line">
                <a:avLst/>
              </a:prstGeom>
              <a:noFill/>
              <a:ln w="9525">
                <a:solidFill>
                  <a:schemeClr val="bg2"/>
                </a:solidFill>
                <a:round/>
                <a:headEnd/>
                <a:tailEnd/>
              </a:ln>
              <a:effectLst/>
            </p:spPr>
            <p:txBody>
              <a:bodyPr/>
              <a:lstStyle/>
              <a:p>
                <a:endParaRPr lang="ru-RU"/>
              </a:p>
            </p:txBody>
          </p:sp>
          <p:sp>
            <p:nvSpPr>
              <p:cNvPr id="356370" name="Line 18"/>
              <p:cNvSpPr>
                <a:spLocks noChangeShapeType="1"/>
              </p:cNvSpPr>
              <p:nvPr/>
            </p:nvSpPr>
            <p:spPr bwMode="auto">
              <a:xfrm>
                <a:off x="3651" y="2568"/>
                <a:ext cx="0" cy="0"/>
              </a:xfrm>
              <a:prstGeom prst="line">
                <a:avLst/>
              </a:prstGeom>
              <a:noFill/>
              <a:ln w="9525">
                <a:solidFill>
                  <a:schemeClr val="tx1"/>
                </a:solidFill>
                <a:round/>
                <a:headEnd type="triangle" w="med" len="med"/>
                <a:tailEnd type="triangle" w="med" len="med"/>
              </a:ln>
              <a:effectLst/>
            </p:spPr>
            <p:txBody>
              <a:bodyPr/>
              <a:lstStyle/>
              <a:p>
                <a:endParaRPr lang="ru-RU"/>
              </a:p>
            </p:txBody>
          </p:sp>
          <p:sp>
            <p:nvSpPr>
              <p:cNvPr id="356371" name="Line 19"/>
              <p:cNvSpPr>
                <a:spLocks noChangeShapeType="1"/>
              </p:cNvSpPr>
              <p:nvPr/>
            </p:nvSpPr>
            <p:spPr bwMode="auto">
              <a:xfrm flipV="1">
                <a:off x="2381" y="2205"/>
                <a:ext cx="272" cy="318"/>
              </a:xfrm>
              <a:prstGeom prst="line">
                <a:avLst/>
              </a:prstGeom>
              <a:noFill/>
              <a:ln w="28575">
                <a:solidFill>
                  <a:schemeClr val="tx1"/>
                </a:solidFill>
                <a:round/>
                <a:headEnd type="triangle" w="med" len="med"/>
                <a:tailEnd type="triangle" w="med" len="med"/>
              </a:ln>
              <a:effectLst/>
            </p:spPr>
            <p:txBody>
              <a:bodyPr/>
              <a:lstStyle/>
              <a:p>
                <a:endParaRPr lang="ru-RU"/>
              </a:p>
            </p:txBody>
          </p:sp>
          <p:sp>
            <p:nvSpPr>
              <p:cNvPr id="356372" name="Line 20"/>
              <p:cNvSpPr>
                <a:spLocks noChangeShapeType="1"/>
              </p:cNvSpPr>
              <p:nvPr/>
            </p:nvSpPr>
            <p:spPr bwMode="auto">
              <a:xfrm flipV="1">
                <a:off x="2154" y="2478"/>
                <a:ext cx="272" cy="318"/>
              </a:xfrm>
              <a:prstGeom prst="line">
                <a:avLst/>
              </a:prstGeom>
              <a:noFill/>
              <a:ln w="28575">
                <a:solidFill>
                  <a:schemeClr val="tx1"/>
                </a:solidFill>
                <a:round/>
                <a:headEnd type="triangle" w="med" len="med"/>
                <a:tailEnd type="triangle" w="med" len="med"/>
              </a:ln>
              <a:effectLst/>
            </p:spPr>
            <p:txBody>
              <a:bodyPr/>
              <a:lstStyle/>
              <a:p>
                <a:endParaRPr lang="ru-RU"/>
              </a:p>
            </p:txBody>
          </p:sp>
          <p:graphicFrame>
            <p:nvGraphicFramePr>
              <p:cNvPr id="356373" name="Object 21"/>
              <p:cNvGraphicFramePr>
                <a:graphicFrameLocks noChangeAspect="1"/>
              </p:cNvGraphicFramePr>
              <p:nvPr/>
            </p:nvGraphicFramePr>
            <p:xfrm>
              <a:off x="1927" y="2160"/>
              <a:ext cx="454" cy="392"/>
            </p:xfrm>
            <a:graphic>
              <a:graphicData uri="http://schemas.openxmlformats.org/presentationml/2006/ole">
                <mc:AlternateContent xmlns:mc="http://schemas.openxmlformats.org/markup-compatibility/2006">
                  <mc:Choice xmlns:v="urn:schemas-microsoft-com:vml" Requires="v">
                    <p:oleObj spid="_x0000_s193572" name="Equation" r:id="rId4" imgW="279360" imgH="241200" progId="Equation.DSMT4">
                      <p:embed/>
                    </p:oleObj>
                  </mc:Choice>
                  <mc:Fallback>
                    <p:oleObj name="Equation" r:id="rId4" imgW="279360" imgH="2412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7" y="2160"/>
                            <a:ext cx="454" cy="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74" name="Object 22"/>
              <p:cNvGraphicFramePr>
                <a:graphicFrameLocks noChangeAspect="1"/>
              </p:cNvGraphicFramePr>
              <p:nvPr/>
            </p:nvGraphicFramePr>
            <p:xfrm>
              <a:off x="2434" y="2455"/>
              <a:ext cx="446" cy="385"/>
            </p:xfrm>
            <a:graphic>
              <a:graphicData uri="http://schemas.openxmlformats.org/presentationml/2006/ole">
                <mc:AlternateContent xmlns:mc="http://schemas.openxmlformats.org/markup-compatibility/2006">
                  <mc:Choice xmlns:v="urn:schemas-microsoft-com:vml" Requires="v">
                    <p:oleObj spid="_x0000_s193573" name="Equation" r:id="rId6" imgW="279360" imgH="241200" progId="Equation.DSMT4">
                      <p:embed/>
                    </p:oleObj>
                  </mc:Choice>
                  <mc:Fallback>
                    <p:oleObj name="Equation" r:id="rId6" imgW="279360" imgH="2412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4" y="2455"/>
                            <a:ext cx="446" cy="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356377" name="Text Box 25"/>
          <p:cNvSpPr txBox="1">
            <a:spLocks noChangeArrowheads="1"/>
          </p:cNvSpPr>
          <p:nvPr/>
        </p:nvSpPr>
        <p:spPr bwMode="auto">
          <a:xfrm>
            <a:off x="6099175" y="3284984"/>
            <a:ext cx="3044825" cy="1552575"/>
          </a:xfrm>
          <a:prstGeom prst="rect">
            <a:avLst/>
          </a:prstGeom>
          <a:noFill/>
          <a:ln w="9525">
            <a:noFill/>
            <a:miter lim="800000"/>
            <a:headEnd/>
            <a:tailEnd/>
          </a:ln>
          <a:effectLst/>
        </p:spPr>
        <p:txBody>
          <a:bodyPr>
            <a:spAutoFit/>
          </a:bodyPr>
          <a:lstStyle/>
          <a:p>
            <a:r>
              <a:rPr lang="ru-RU" dirty="0">
                <a:solidFill>
                  <a:srgbClr val="001E60"/>
                </a:solidFill>
                <a:effectLst>
                  <a:outerShdw blurRad="38100" dist="38100" dir="2700000" algn="tl">
                    <a:srgbClr val="C0C0C0"/>
                  </a:outerShdw>
                </a:effectLst>
              </a:rPr>
              <a:t>В фотонных кристаллах сдвиг может быть макроскопическим</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93205" y="476672"/>
            <a:ext cx="7772400" cy="1143000"/>
          </a:xfrm>
        </p:spPr>
        <p:txBody>
          <a:bodyPr/>
          <a:lstStyle/>
          <a:p>
            <a:r>
              <a:rPr lang="ru-RU" sz="4000" dirty="0" smtClean="0">
                <a:solidFill>
                  <a:srgbClr val="800000"/>
                </a:solidFill>
                <a:effectLst>
                  <a:outerShdw blurRad="38100" dist="38100" dir="2700000" algn="tl">
                    <a:srgbClr val="000000">
                      <a:alpha val="43137"/>
                    </a:srgbClr>
                  </a:outerShdw>
                </a:effectLst>
              </a:rPr>
              <a:t>Угол </a:t>
            </a:r>
            <a:r>
              <a:rPr lang="ru-RU" sz="4000" dirty="0">
                <a:solidFill>
                  <a:srgbClr val="800000"/>
                </a:solidFill>
                <a:effectLst>
                  <a:outerShdw blurRad="38100" dist="38100" dir="2700000" algn="tl">
                    <a:srgbClr val="000000">
                      <a:alpha val="43137"/>
                    </a:srgbClr>
                  </a:outerShdw>
                </a:effectLst>
              </a:rPr>
              <a:t>падения</a:t>
            </a:r>
            <a:br>
              <a:rPr lang="ru-RU" sz="4000" dirty="0">
                <a:solidFill>
                  <a:srgbClr val="800000"/>
                </a:solidFill>
                <a:effectLst>
                  <a:outerShdw blurRad="38100" dist="38100" dir="2700000" algn="tl">
                    <a:srgbClr val="000000">
                      <a:alpha val="43137"/>
                    </a:srgbClr>
                  </a:outerShdw>
                </a:effectLst>
              </a:rPr>
            </a:br>
            <a:r>
              <a:rPr lang="ru-RU" sz="4000" dirty="0" smtClean="0">
                <a:solidFill>
                  <a:srgbClr val="800000"/>
                </a:solidFill>
                <a:effectLst>
                  <a:outerShdw blurRad="38100" dist="38100" dir="2700000" algn="tl">
                    <a:srgbClr val="000000">
                      <a:alpha val="43137"/>
                    </a:srgbClr>
                  </a:outerShdw>
                </a:effectLst>
              </a:rPr>
              <a:t>не равен углу отражения</a:t>
            </a:r>
            <a:endParaRPr lang="ru-RU" sz="4000" dirty="0">
              <a:solidFill>
                <a:srgbClr val="800000"/>
              </a:solidFill>
              <a:effectLst>
                <a:outerShdw blurRad="38100" dist="38100" dir="2700000" algn="tl">
                  <a:srgbClr val="000000">
                    <a:alpha val="43137"/>
                  </a:srgbClr>
                </a:outerShdw>
              </a:effectLst>
            </a:endParaRPr>
          </a:p>
        </p:txBody>
      </p:sp>
      <p:sp>
        <p:nvSpPr>
          <p:cNvPr id="2" name="Нижний колонтитул 1"/>
          <p:cNvSpPr>
            <a:spLocks noGrp="1"/>
          </p:cNvSpPr>
          <p:nvPr>
            <p:ph type="ftr" sz="quarter" idx="11"/>
          </p:nvPr>
        </p:nvSpPr>
        <p:spPr>
          <a:xfrm>
            <a:off x="3124200" y="6248400"/>
            <a:ext cx="3824064" cy="457200"/>
          </a:xfrm>
        </p:spPr>
        <p:txBody>
          <a:bodyPr/>
          <a:lstStyle/>
          <a:p>
            <a:pPr>
              <a:defRPr/>
            </a:pPr>
            <a:r>
              <a:rPr lang="ru-RU" sz="2400" dirty="0" smtClean="0">
                <a:solidFill>
                  <a:srgbClr val="001E60"/>
                </a:solidFill>
              </a:rPr>
              <a:t>Неполное отражение</a:t>
            </a:r>
            <a:endParaRPr lang="ru-RU" sz="2400" dirty="0">
              <a:solidFill>
                <a:srgbClr val="001E60"/>
              </a:solidFill>
            </a:endParaRPr>
          </a:p>
        </p:txBody>
      </p:sp>
      <p:sp>
        <p:nvSpPr>
          <p:cNvPr id="3" name="Номер слайда 2"/>
          <p:cNvSpPr>
            <a:spLocks noGrp="1"/>
          </p:cNvSpPr>
          <p:nvPr>
            <p:ph type="sldNum" sz="quarter" idx="12"/>
          </p:nvPr>
        </p:nvSpPr>
        <p:spPr/>
        <p:txBody>
          <a:bodyPr/>
          <a:lstStyle/>
          <a:p>
            <a:pPr>
              <a:defRPr/>
            </a:pPr>
            <a:fld id="{48D81A7D-358E-40DA-9CB0-9D93CCB2CC31}" type="slidenum">
              <a:rPr lang="ru-RU" smtClean="0"/>
              <a:pPr>
                <a:defRPr/>
              </a:pPr>
              <a:t>27</a:t>
            </a:fld>
            <a:endParaRPr lang="ru-RU"/>
          </a:p>
        </p:txBody>
      </p:sp>
      <p:pic>
        <p:nvPicPr>
          <p:cNvPr id="244738" name="Picture 2"/>
          <p:cNvPicPr>
            <a:picLocks noChangeAspect="1" noChangeArrowheads="1"/>
          </p:cNvPicPr>
          <p:nvPr/>
        </p:nvPicPr>
        <p:blipFill>
          <a:blip r:embed="rId2" cstate="print"/>
          <a:srcRect/>
          <a:stretch>
            <a:fillRect/>
          </a:stretch>
        </p:blipFill>
        <p:spPr bwMode="auto">
          <a:xfrm>
            <a:off x="13121" y="1700809"/>
            <a:ext cx="8938260" cy="422026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956376" y="3212976"/>
            <a:ext cx="934871" cy="461665"/>
          </a:xfrm>
          <a:prstGeom prst="rect">
            <a:avLst/>
          </a:prstGeom>
          <a:noFill/>
        </p:spPr>
        <p:txBody>
          <a:bodyPr wrap="none" rtlCol="0">
            <a:spAutoFit/>
          </a:bodyPr>
          <a:lstStyle/>
          <a:p>
            <a:r>
              <a:rPr lang="ru-RU" dirty="0" smtClean="0">
                <a:solidFill>
                  <a:srgbClr val="001E60"/>
                </a:solidFill>
              </a:rPr>
              <a:t>2009</a:t>
            </a:r>
            <a:endParaRPr lang="ru-RU" dirty="0">
              <a:solidFill>
                <a:srgbClr val="001E60"/>
              </a:solidFill>
            </a:endParaRPr>
          </a:p>
        </p:txBody>
      </p:sp>
      <p:sp>
        <p:nvSpPr>
          <p:cNvPr id="7" name="TextBox 6"/>
          <p:cNvSpPr txBox="1"/>
          <p:nvPr/>
        </p:nvSpPr>
        <p:spPr>
          <a:xfrm>
            <a:off x="5940152" y="3856811"/>
            <a:ext cx="1696298" cy="584775"/>
          </a:xfrm>
          <a:prstGeom prst="rect">
            <a:avLst/>
          </a:prstGeom>
          <a:noFill/>
        </p:spPr>
        <p:txBody>
          <a:bodyPr wrap="none" rtlCol="0">
            <a:spAutoFit/>
          </a:bodyPr>
          <a:lstStyle/>
          <a:p>
            <a:r>
              <a:rPr lang="ru-RU" sz="3200" dirty="0">
                <a:solidFill>
                  <a:srgbClr val="001E60"/>
                </a:solidFill>
              </a:rPr>
              <a:t>10</a:t>
            </a:r>
            <a:r>
              <a:rPr lang="ru-RU" sz="3200" baseline="30000" dirty="0">
                <a:solidFill>
                  <a:srgbClr val="001E60"/>
                </a:solidFill>
              </a:rPr>
              <a:t>-4</a:t>
            </a:r>
            <a:r>
              <a:rPr lang="ru-RU" sz="3200" dirty="0">
                <a:solidFill>
                  <a:srgbClr val="001E60"/>
                </a:solidFill>
              </a:rPr>
              <a:t> рад</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755576" y="2276872"/>
            <a:ext cx="7772400" cy="1143000"/>
          </a:xfrm>
        </p:spPr>
        <p:txBody>
          <a:bodyPr/>
          <a:lstStyle/>
          <a:p>
            <a:r>
              <a:rPr lang="ru-RU" dirty="0" smtClean="0">
                <a:solidFill>
                  <a:srgbClr val="800000"/>
                </a:solidFill>
              </a:rPr>
              <a:t>Пучки с ненулевым орбитальным моментом</a:t>
            </a:r>
            <a:endParaRPr lang="ru-RU" dirty="0">
              <a:solidFill>
                <a:srgbClr val="800000"/>
              </a:solidFill>
            </a:endParaRPr>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BDC0366F-5438-49FA-A484-891F9C53C8AF}" type="slidenum">
              <a:rPr lang="ru-RU" smtClean="0"/>
              <a:pPr>
                <a:defRPr/>
              </a:pPr>
              <a:t>28</a:t>
            </a:fld>
            <a:endParaRPr lang="ru-RU"/>
          </a:p>
        </p:txBody>
      </p:sp>
    </p:spTree>
    <p:extLst>
      <p:ext uri="{BB962C8B-B14F-4D97-AF65-F5344CB8AC3E}">
        <p14:creationId xmlns:p14="http://schemas.microsoft.com/office/powerpoint/2010/main" val="317992722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solidFill>
                  <a:srgbClr val="800000"/>
                </a:solidFill>
                <a:effectLst>
                  <a:outerShdw blurRad="38100" dist="38100" dir="2700000" algn="tl">
                    <a:srgbClr val="000000">
                      <a:alpha val="43137"/>
                    </a:srgbClr>
                  </a:outerShdw>
                </a:effectLst>
              </a:rPr>
              <a:t>Поперечный пространственный и угловой сдвиги для пучков с ненулевым орбитальным моментом</a:t>
            </a:r>
            <a:endParaRPr lang="ru-RU" dirty="0">
              <a:solidFill>
                <a:srgbClr val="800000"/>
              </a:solidFill>
              <a:effectLst>
                <a:outerShdw blurRad="38100" dist="38100" dir="2700000" algn="tl">
                  <a:srgbClr val="000000">
                    <a:alpha val="43137"/>
                  </a:srgbClr>
                </a:outerShdw>
              </a:effectLst>
            </a:endParaRPr>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BD30F037-BCFF-4032-A60E-E412A253B615}" type="slidenum">
              <a:rPr lang="ru-RU" smtClean="0"/>
              <a:pPr>
                <a:defRPr/>
              </a:pPr>
              <a:t>29</a:t>
            </a:fld>
            <a:endParaRPr lang="ru-RU"/>
          </a:p>
        </p:txBody>
      </p:sp>
      <p:pic>
        <p:nvPicPr>
          <p:cNvPr id="194562" name="Picture 2"/>
          <p:cNvPicPr>
            <a:picLocks noGrp="1" noChangeAspect="1" noChangeArrowheads="1"/>
          </p:cNvPicPr>
          <p:nvPr>
            <p:ph idx="1"/>
          </p:nvPr>
        </p:nvPicPr>
        <p:blipFill>
          <a:blip r:embed="rId3" cstate="print"/>
          <a:srcRect/>
          <a:stretch>
            <a:fillRect/>
          </a:stretch>
        </p:blipFill>
        <p:spPr bwMode="auto">
          <a:xfrm>
            <a:off x="685800" y="2106959"/>
            <a:ext cx="7772400" cy="3863282"/>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339752" y="6165304"/>
            <a:ext cx="4301177" cy="461665"/>
          </a:xfrm>
          <a:prstGeom prst="rect">
            <a:avLst/>
          </a:prstGeom>
          <a:noFill/>
        </p:spPr>
        <p:txBody>
          <a:bodyPr wrap="none" rtlCol="0">
            <a:spAutoFit/>
          </a:bodyPr>
          <a:lstStyle/>
          <a:p>
            <a:r>
              <a:rPr lang="ru-RU" dirty="0" smtClean="0"/>
              <a:t>Не зависит от поляризации</a:t>
            </a:r>
            <a:endParaRPr lang="ru-RU" dirty="0"/>
          </a:p>
        </p:txBody>
      </p:sp>
      <p:sp>
        <p:nvSpPr>
          <p:cNvPr id="6" name="TextBox 5"/>
          <p:cNvSpPr txBox="1"/>
          <p:nvPr/>
        </p:nvSpPr>
        <p:spPr>
          <a:xfrm>
            <a:off x="755576" y="2132856"/>
            <a:ext cx="1119217" cy="584775"/>
          </a:xfrm>
          <a:prstGeom prst="rect">
            <a:avLst/>
          </a:prstGeom>
          <a:noFill/>
        </p:spPr>
        <p:txBody>
          <a:bodyPr wrap="none" rtlCol="0">
            <a:spAutoFit/>
          </a:bodyPr>
          <a:lstStyle/>
          <a:p>
            <a:r>
              <a:rPr lang="ru-RU" sz="3200" dirty="0" smtClean="0">
                <a:solidFill>
                  <a:srgbClr val="001E60"/>
                </a:solidFill>
              </a:rPr>
              <a:t>2001</a:t>
            </a:r>
            <a:endParaRPr lang="ru-RU" sz="3200" dirty="0">
              <a:solidFill>
                <a:srgbClr val="001E6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683568" y="260648"/>
            <a:ext cx="7772400" cy="1143000"/>
          </a:xfrm>
        </p:spPr>
        <p:txBody>
          <a:bodyPr/>
          <a:lstStyle/>
          <a:p>
            <a:pPr>
              <a:defRPr/>
            </a:pPr>
            <a:r>
              <a:rPr lang="ru-RU" dirty="0" smtClean="0">
                <a:solidFill>
                  <a:srgbClr val="800000"/>
                </a:solidFill>
                <a:effectLst>
                  <a:outerShdw blurRad="38100" dist="38100" dir="2700000" algn="tl">
                    <a:srgbClr val="000000">
                      <a:alpha val="43137"/>
                    </a:srgbClr>
                  </a:outerShdw>
                </a:effectLst>
              </a:rPr>
              <a:t>Содержание</a:t>
            </a:r>
            <a:endParaRPr lang="en-US" dirty="0" smtClean="0">
              <a:solidFill>
                <a:srgbClr val="800000"/>
              </a:solidFill>
              <a:effectLst>
                <a:outerShdw blurRad="38100" dist="38100" dir="2700000" algn="tl">
                  <a:srgbClr val="C0C0C0"/>
                </a:outerShdw>
              </a:effectLst>
            </a:endParaRPr>
          </a:p>
        </p:txBody>
      </p:sp>
      <p:sp>
        <p:nvSpPr>
          <p:cNvPr id="41987" name="Rectangle 1027"/>
          <p:cNvSpPr>
            <a:spLocks noGrp="1" noChangeArrowheads="1"/>
          </p:cNvSpPr>
          <p:nvPr>
            <p:ph type="body" idx="1"/>
          </p:nvPr>
        </p:nvSpPr>
        <p:spPr>
          <a:xfrm>
            <a:off x="611560" y="1556792"/>
            <a:ext cx="8208143" cy="4543425"/>
          </a:xfrm>
        </p:spPr>
        <p:txBody>
          <a:bodyPr/>
          <a:lstStyle/>
          <a:p>
            <a:pPr>
              <a:lnSpc>
                <a:spcPct val="90000"/>
              </a:lnSpc>
              <a:defRPr/>
            </a:pPr>
            <a:r>
              <a:rPr lang="ru-RU" dirty="0" smtClean="0">
                <a:solidFill>
                  <a:srgbClr val="002060"/>
                </a:solidFill>
                <a:effectLst>
                  <a:outerShdw blurRad="38100" dist="38100" dir="2700000" algn="tl">
                    <a:srgbClr val="C0C0C0"/>
                  </a:outerShdw>
                </a:effectLst>
              </a:rPr>
              <a:t>Немного истории</a:t>
            </a:r>
          </a:p>
          <a:p>
            <a:pPr>
              <a:lnSpc>
                <a:spcPct val="90000"/>
              </a:lnSpc>
              <a:defRPr/>
            </a:pPr>
            <a:r>
              <a:rPr lang="ru-RU" dirty="0" smtClean="0">
                <a:solidFill>
                  <a:srgbClr val="002060"/>
                </a:solidFill>
                <a:effectLst>
                  <a:outerShdw blurRad="38100" dist="38100" dir="2700000" algn="tl">
                    <a:srgbClr val="C0C0C0"/>
                  </a:outerShdw>
                </a:effectLst>
              </a:rPr>
              <a:t>Граница раздела двух сред</a:t>
            </a:r>
          </a:p>
          <a:p>
            <a:pPr lvl="1">
              <a:lnSpc>
                <a:spcPct val="90000"/>
              </a:lnSpc>
              <a:defRPr/>
            </a:pPr>
            <a:r>
              <a:rPr lang="ru-RU" dirty="0" smtClean="0">
                <a:solidFill>
                  <a:srgbClr val="002060"/>
                </a:solidFill>
                <a:effectLst>
                  <a:outerShdw blurRad="38100" dist="38100" dir="2700000" algn="tl">
                    <a:srgbClr val="C0C0C0"/>
                  </a:outerShdw>
                </a:effectLst>
              </a:rPr>
              <a:t>Пучки с нулевым орбитальным моментом</a:t>
            </a:r>
          </a:p>
          <a:p>
            <a:pPr lvl="1">
              <a:lnSpc>
                <a:spcPct val="90000"/>
              </a:lnSpc>
              <a:defRPr/>
            </a:pPr>
            <a:r>
              <a:rPr lang="ru-RU" dirty="0" smtClean="0">
                <a:solidFill>
                  <a:srgbClr val="002060"/>
                </a:solidFill>
                <a:effectLst>
                  <a:outerShdw blurRad="38100" dist="38100" dir="2700000" algn="tl">
                    <a:srgbClr val="C0C0C0"/>
                  </a:outerShdw>
                </a:effectLst>
              </a:rPr>
              <a:t>Пучки с ненулевым орбитальным моментом</a:t>
            </a:r>
          </a:p>
          <a:p>
            <a:pPr>
              <a:lnSpc>
                <a:spcPct val="90000"/>
              </a:lnSpc>
              <a:defRPr/>
            </a:pPr>
            <a:r>
              <a:rPr lang="ru-RU" dirty="0">
                <a:solidFill>
                  <a:srgbClr val="002060"/>
                </a:solidFill>
                <a:effectLst>
                  <a:outerShdw blurRad="38100" dist="38100" dir="2700000" algn="tl">
                    <a:srgbClr val="C0C0C0"/>
                  </a:outerShdw>
                </a:effectLst>
              </a:rPr>
              <a:t>П</a:t>
            </a:r>
            <a:r>
              <a:rPr lang="ru-RU" dirty="0" smtClean="0">
                <a:solidFill>
                  <a:srgbClr val="002060"/>
                </a:solidFill>
                <a:effectLst>
                  <a:outerShdw blurRad="38100" dist="38100" dir="2700000" algn="tl">
                    <a:srgbClr val="C0C0C0"/>
                  </a:outerShdw>
                </a:effectLst>
              </a:rPr>
              <a:t>ленка на подложке</a:t>
            </a:r>
            <a:endParaRPr lang="ru-RU" dirty="0">
              <a:solidFill>
                <a:srgbClr val="002060"/>
              </a:solidFill>
              <a:effectLst>
                <a:outerShdw blurRad="38100" dist="38100" dir="2700000" algn="tl">
                  <a:srgbClr val="C0C0C0"/>
                </a:outerShdw>
              </a:effectLst>
            </a:endParaRPr>
          </a:p>
          <a:p>
            <a:pPr lvl="1">
              <a:lnSpc>
                <a:spcPct val="90000"/>
              </a:lnSpc>
              <a:defRPr/>
            </a:pPr>
            <a:r>
              <a:rPr lang="ru-RU" dirty="0">
                <a:solidFill>
                  <a:srgbClr val="002060"/>
                </a:solidFill>
                <a:effectLst>
                  <a:outerShdw blurRad="38100" dist="38100" dir="2700000" algn="tl">
                    <a:srgbClr val="C0C0C0"/>
                  </a:outerShdw>
                </a:effectLst>
              </a:rPr>
              <a:t>Пучки с нулевым орбитальным моментом</a:t>
            </a:r>
          </a:p>
          <a:p>
            <a:pPr lvl="1">
              <a:lnSpc>
                <a:spcPct val="90000"/>
              </a:lnSpc>
              <a:defRPr/>
            </a:pPr>
            <a:r>
              <a:rPr lang="ru-RU" dirty="0">
                <a:solidFill>
                  <a:srgbClr val="002060"/>
                </a:solidFill>
                <a:effectLst>
                  <a:outerShdw blurRad="38100" dist="38100" dir="2700000" algn="tl">
                    <a:srgbClr val="C0C0C0"/>
                  </a:outerShdw>
                </a:effectLst>
              </a:rPr>
              <a:t>Пучки с ненулевым орбитальным моментом</a:t>
            </a:r>
          </a:p>
          <a:p>
            <a:pPr lvl="1">
              <a:lnSpc>
                <a:spcPct val="90000"/>
              </a:lnSpc>
              <a:defRPr/>
            </a:pPr>
            <a:endParaRPr lang="ru-RU" dirty="0" smtClean="0">
              <a:solidFill>
                <a:srgbClr val="002060"/>
              </a:solidFill>
              <a:effectLst>
                <a:outerShdw blurRad="38100" dist="38100" dir="2700000" algn="tl">
                  <a:srgbClr val="C0C0C0"/>
                </a:outerShdw>
              </a:effectLst>
            </a:endParaRPr>
          </a:p>
        </p:txBody>
      </p:sp>
      <p:sp>
        <p:nvSpPr>
          <p:cNvPr id="4" name="Номер слайда 3"/>
          <p:cNvSpPr>
            <a:spLocks noGrp="1"/>
          </p:cNvSpPr>
          <p:nvPr>
            <p:ph type="sldNum" sz="quarter" idx="12"/>
          </p:nvPr>
        </p:nvSpPr>
        <p:spPr/>
        <p:txBody>
          <a:bodyPr/>
          <a:lstStyle/>
          <a:p>
            <a:pPr>
              <a:defRPr/>
            </a:pPr>
            <a:fld id="{BD30F037-BCFF-4032-A60E-E412A253B615}" type="slidenum">
              <a:rPr lang="ru-RU" smtClean="0"/>
              <a:pPr>
                <a:defRPr/>
              </a:pPr>
              <a:t>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sz="2800" dirty="0">
                <a:solidFill>
                  <a:srgbClr val="800000"/>
                </a:solidFill>
                <a:effectLst>
                  <a:outerShdw blurRad="38100" dist="38100" dir="2700000" algn="tl">
                    <a:srgbClr val="000000">
                      <a:alpha val="43137"/>
                    </a:srgbClr>
                  </a:outerShdw>
                </a:effectLst>
              </a:rPr>
              <a:t>Поперечный пространственный </a:t>
            </a:r>
            <a:r>
              <a:rPr lang="ru-RU" sz="2800" dirty="0" smtClean="0">
                <a:solidFill>
                  <a:srgbClr val="800000"/>
                </a:solidFill>
                <a:effectLst>
                  <a:outerShdw blurRad="38100" dist="38100" dir="2700000" algn="tl">
                    <a:srgbClr val="000000">
                      <a:alpha val="43137"/>
                    </a:srgbClr>
                  </a:outerShdw>
                </a:effectLst>
              </a:rPr>
              <a:t> сдвиг </a:t>
            </a:r>
            <a:r>
              <a:rPr lang="ru-RU" sz="2800" dirty="0">
                <a:solidFill>
                  <a:srgbClr val="800000"/>
                </a:solidFill>
                <a:effectLst>
                  <a:outerShdw blurRad="38100" dist="38100" dir="2700000" algn="tl">
                    <a:srgbClr val="000000">
                      <a:alpha val="43137"/>
                    </a:srgbClr>
                  </a:outerShdw>
                </a:effectLst>
              </a:rPr>
              <a:t>для пучков с ненулевым орбитальным </a:t>
            </a:r>
            <a:r>
              <a:rPr lang="ru-RU" sz="2800" dirty="0" smtClean="0">
                <a:solidFill>
                  <a:srgbClr val="800000"/>
                </a:solidFill>
                <a:effectLst>
                  <a:outerShdw blurRad="38100" dist="38100" dir="2700000" algn="tl">
                    <a:srgbClr val="000000">
                      <a:alpha val="43137"/>
                    </a:srgbClr>
                  </a:outerShdw>
                </a:effectLst>
              </a:rPr>
              <a:t>моментом - эксперимент</a:t>
            </a:r>
            <a:r>
              <a:rPr lang="ru-RU" sz="3200" dirty="0"/>
              <a:t/>
            </a:r>
            <a:br>
              <a:rPr lang="ru-RU" sz="3200" dirty="0"/>
            </a:br>
            <a:endParaRPr lang="ru-RU" dirty="0"/>
          </a:p>
        </p:txBody>
      </p:sp>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48D81A7D-358E-40DA-9CB0-9D93CCB2CC31}" type="slidenum">
              <a:rPr lang="ru-RU" smtClean="0"/>
              <a:pPr>
                <a:defRPr/>
              </a:pPr>
              <a:t>30</a:t>
            </a:fld>
            <a:endParaRPr lang="ru-RU"/>
          </a:p>
        </p:txBody>
      </p:sp>
      <p:pic>
        <p:nvPicPr>
          <p:cNvPr id="252930" name="Picture 2"/>
          <p:cNvPicPr>
            <a:picLocks noChangeAspect="1" noChangeArrowheads="1"/>
          </p:cNvPicPr>
          <p:nvPr/>
        </p:nvPicPr>
        <p:blipFill>
          <a:blip r:embed="rId2" cstate="print"/>
          <a:srcRect/>
          <a:stretch>
            <a:fillRect/>
          </a:stretch>
        </p:blipFill>
        <p:spPr bwMode="auto">
          <a:xfrm>
            <a:off x="395536" y="1700808"/>
            <a:ext cx="8595360" cy="482772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380312" y="1830015"/>
            <a:ext cx="934871" cy="461665"/>
          </a:xfrm>
          <a:prstGeom prst="rect">
            <a:avLst/>
          </a:prstGeom>
          <a:noFill/>
        </p:spPr>
        <p:txBody>
          <a:bodyPr wrap="none" rtlCol="0">
            <a:spAutoFit/>
          </a:bodyPr>
          <a:lstStyle/>
          <a:p>
            <a:r>
              <a:rPr lang="ru-RU" dirty="0" smtClean="0">
                <a:solidFill>
                  <a:srgbClr val="001E60"/>
                </a:solidFill>
              </a:rPr>
              <a:t>2006</a:t>
            </a:r>
            <a:endParaRPr lang="ru-RU" dirty="0">
              <a:solidFill>
                <a:srgbClr val="001E60"/>
              </a:solidFill>
            </a:endParaRPr>
          </a:p>
        </p:txBody>
      </p:sp>
    </p:spTree>
    <p:extLst>
      <p:ext uri="{BB962C8B-B14F-4D97-AF65-F5344CB8AC3E}">
        <p14:creationId xmlns:p14="http://schemas.microsoft.com/office/powerpoint/2010/main" val="215287590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755576" y="404664"/>
            <a:ext cx="7772400" cy="1143000"/>
          </a:xfrm>
        </p:spPr>
        <p:txBody>
          <a:bodyPr/>
          <a:lstStyle/>
          <a:p>
            <a:r>
              <a:rPr lang="ru-RU" sz="3200" dirty="0">
                <a:solidFill>
                  <a:srgbClr val="800000"/>
                </a:solidFill>
                <a:effectLst>
                  <a:outerShdw blurRad="38100" dist="38100" dir="2700000" algn="tl">
                    <a:srgbClr val="000000">
                      <a:alpha val="43137"/>
                    </a:srgbClr>
                  </a:outerShdw>
                </a:effectLst>
              </a:rPr>
              <a:t>Поперечный пространственный и угловой сдвиги для пучков с ненулевым орбитальным моментом</a:t>
            </a:r>
            <a:endParaRPr lang="ru-RU" sz="3200" dirty="0">
              <a:solidFill>
                <a:srgbClr val="800000"/>
              </a:solidFill>
            </a:endParaRPr>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BD30F037-BCFF-4032-A60E-E412A253B615}" type="slidenum">
              <a:rPr lang="ru-RU" smtClean="0"/>
              <a:pPr>
                <a:defRPr/>
              </a:pPr>
              <a:t>31</a:t>
            </a:fld>
            <a:endParaRPr lang="ru-RU"/>
          </a:p>
        </p:txBody>
      </p:sp>
      <p:pic>
        <p:nvPicPr>
          <p:cNvPr id="7" name="Picture 2"/>
          <p:cNvPicPr>
            <a:picLocks noChangeAspect="1" noChangeArrowheads="1"/>
          </p:cNvPicPr>
          <p:nvPr/>
        </p:nvPicPr>
        <p:blipFill rotWithShape="1">
          <a:blip r:embed="rId2" cstate="print"/>
          <a:srcRect l="3343" t="9674" r="3343" b="-4843"/>
          <a:stretch/>
        </p:blipFill>
        <p:spPr bwMode="auto">
          <a:xfrm>
            <a:off x="897820" y="1802367"/>
            <a:ext cx="7489371" cy="410499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95537" y="5877272"/>
            <a:ext cx="6048672" cy="830997"/>
          </a:xfrm>
          <a:prstGeom prst="rect">
            <a:avLst/>
          </a:prstGeom>
          <a:noFill/>
        </p:spPr>
        <p:txBody>
          <a:bodyPr wrap="square" rtlCol="0">
            <a:spAutoFit/>
          </a:bodyPr>
          <a:lstStyle/>
          <a:p>
            <a:r>
              <a:rPr lang="ru-RU" dirty="0" smtClean="0">
                <a:solidFill>
                  <a:srgbClr val="001E60"/>
                </a:solidFill>
                <a:effectLst>
                  <a:outerShdw blurRad="38100" dist="38100" dir="2700000" algn="tl">
                    <a:srgbClr val="000000">
                      <a:alpha val="43137"/>
                    </a:srgbClr>
                  </a:outerShdw>
                </a:effectLst>
              </a:rPr>
              <a:t>Эксперимент при отражении от металлической поверхности</a:t>
            </a:r>
            <a:endParaRPr lang="ru-RU" dirty="0">
              <a:solidFill>
                <a:srgbClr val="001E60"/>
              </a:solidFill>
              <a:effectLst>
                <a:outerShdw blurRad="38100" dist="38100" dir="2700000" algn="tl">
                  <a:srgbClr val="000000">
                    <a:alpha val="43137"/>
                  </a:srgbClr>
                </a:outerShdw>
              </a:effectLst>
            </a:endParaRPr>
          </a:p>
        </p:txBody>
      </p:sp>
      <p:sp>
        <p:nvSpPr>
          <p:cNvPr id="10" name="TextBox 9"/>
          <p:cNvSpPr txBox="1"/>
          <p:nvPr/>
        </p:nvSpPr>
        <p:spPr>
          <a:xfrm>
            <a:off x="7452320" y="2852936"/>
            <a:ext cx="934871" cy="461665"/>
          </a:xfrm>
          <a:prstGeom prst="rect">
            <a:avLst/>
          </a:prstGeom>
          <a:noFill/>
        </p:spPr>
        <p:txBody>
          <a:bodyPr wrap="none" rtlCol="0">
            <a:spAutoFit/>
          </a:bodyPr>
          <a:lstStyle/>
          <a:p>
            <a:r>
              <a:rPr lang="ru-RU" dirty="0" smtClean="0">
                <a:solidFill>
                  <a:srgbClr val="001E60"/>
                </a:solidFill>
              </a:rPr>
              <a:t>2007</a:t>
            </a:r>
            <a:endParaRPr lang="ru-RU" dirty="0">
              <a:solidFill>
                <a:srgbClr val="001E60"/>
              </a:solidFill>
            </a:endParaRPr>
          </a:p>
        </p:txBody>
      </p:sp>
    </p:spTree>
    <p:extLst>
      <p:ext uri="{BB962C8B-B14F-4D97-AF65-F5344CB8AC3E}">
        <p14:creationId xmlns:p14="http://schemas.microsoft.com/office/powerpoint/2010/main" val="96162454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z="3200" dirty="0" smtClean="0">
                <a:solidFill>
                  <a:srgbClr val="800000"/>
                </a:solidFill>
                <a:effectLst>
                  <a:outerShdw blurRad="38100" dist="38100" dir="2700000" algn="tl">
                    <a:srgbClr val="000000">
                      <a:alpha val="43137"/>
                    </a:srgbClr>
                  </a:outerShdw>
                </a:effectLst>
              </a:rPr>
              <a:t>Поперечные и продольные пространственные и угловые </a:t>
            </a:r>
            <a:r>
              <a:rPr lang="ru-RU" sz="3200" dirty="0">
                <a:solidFill>
                  <a:srgbClr val="800000"/>
                </a:solidFill>
                <a:effectLst>
                  <a:outerShdw blurRad="38100" dist="38100" dir="2700000" algn="tl">
                    <a:srgbClr val="000000">
                      <a:alpha val="43137"/>
                    </a:srgbClr>
                  </a:outerShdw>
                </a:effectLst>
              </a:rPr>
              <a:t>сдвиги для пучков с ненулевым орбитальным моментом</a:t>
            </a:r>
            <a:endParaRPr lang="ru-RU" sz="3200" dirty="0">
              <a:solidFill>
                <a:srgbClr val="800000"/>
              </a:solidFill>
            </a:endParaRPr>
          </a:p>
        </p:txBody>
      </p:sp>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48D81A7D-358E-40DA-9CB0-9D93CCB2CC31}" type="slidenum">
              <a:rPr lang="ru-RU" smtClean="0"/>
              <a:pPr>
                <a:defRPr/>
              </a:pPr>
              <a:t>32</a:t>
            </a:fld>
            <a:endParaRPr lang="ru-RU"/>
          </a:p>
        </p:txBody>
      </p:sp>
      <p:pic>
        <p:nvPicPr>
          <p:cNvPr id="253954" name="Picture 2"/>
          <p:cNvPicPr>
            <a:picLocks noChangeAspect="1" noChangeArrowheads="1"/>
          </p:cNvPicPr>
          <p:nvPr/>
        </p:nvPicPr>
        <p:blipFill rotWithShape="1">
          <a:blip r:embed="rId2" cstate="print"/>
          <a:srcRect l="12452" t="7502" r="9680"/>
          <a:stretch/>
        </p:blipFill>
        <p:spPr bwMode="auto">
          <a:xfrm>
            <a:off x="755576" y="2285062"/>
            <a:ext cx="7712654" cy="393128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331640" y="2406079"/>
            <a:ext cx="934871" cy="461665"/>
          </a:xfrm>
          <a:prstGeom prst="rect">
            <a:avLst/>
          </a:prstGeom>
          <a:noFill/>
        </p:spPr>
        <p:txBody>
          <a:bodyPr wrap="none" rtlCol="0">
            <a:spAutoFit/>
          </a:bodyPr>
          <a:lstStyle/>
          <a:p>
            <a:r>
              <a:rPr lang="ru-RU" dirty="0" smtClean="0"/>
              <a:t>2009</a:t>
            </a:r>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z="3200" dirty="0" smtClean="0">
                <a:solidFill>
                  <a:srgbClr val="800000"/>
                </a:solidFill>
                <a:effectLst>
                  <a:outerShdw blurRad="38100" dist="38100" dir="2700000" algn="tl">
                    <a:srgbClr val="000000">
                      <a:alpha val="43137"/>
                    </a:srgbClr>
                  </a:outerShdw>
                </a:effectLst>
              </a:rPr>
              <a:t>Сдвиги Гуса-</a:t>
            </a:r>
            <a:r>
              <a:rPr lang="ru-RU" sz="3200" dirty="0" err="1" smtClean="0">
                <a:solidFill>
                  <a:srgbClr val="800000"/>
                </a:solidFill>
                <a:effectLst>
                  <a:outerShdw blurRad="38100" dist="38100" dir="2700000" algn="tl">
                    <a:srgbClr val="000000">
                      <a:alpha val="43137"/>
                    </a:srgbClr>
                  </a:outerShdw>
                </a:effectLst>
              </a:rPr>
              <a:t>Ханхена</a:t>
            </a:r>
            <a:r>
              <a:rPr lang="ru-RU" sz="3200" dirty="0" smtClean="0">
                <a:solidFill>
                  <a:srgbClr val="800000"/>
                </a:solidFill>
                <a:effectLst>
                  <a:outerShdw blurRad="38100" dist="38100" dir="2700000" algn="tl">
                    <a:srgbClr val="000000">
                      <a:alpha val="43137"/>
                    </a:srgbClr>
                  </a:outerShdw>
                </a:effectLst>
              </a:rPr>
              <a:t> и Федорова-</a:t>
            </a:r>
            <a:r>
              <a:rPr lang="ru-RU" sz="3200" dirty="0" err="1" smtClean="0">
                <a:solidFill>
                  <a:srgbClr val="800000"/>
                </a:solidFill>
                <a:effectLst>
                  <a:outerShdw blurRad="38100" dist="38100" dir="2700000" algn="tl">
                    <a:srgbClr val="000000">
                      <a:alpha val="43137"/>
                    </a:srgbClr>
                  </a:outerShdw>
                </a:effectLst>
              </a:rPr>
              <a:t>Имбера</a:t>
            </a:r>
            <a:r>
              <a:rPr lang="ru-RU" sz="3200" dirty="0" smtClean="0">
                <a:solidFill>
                  <a:srgbClr val="800000"/>
                </a:solidFill>
                <a:effectLst>
                  <a:outerShdw blurRad="38100" dist="38100" dir="2700000" algn="tl">
                    <a:srgbClr val="000000">
                      <a:alpha val="43137"/>
                    </a:srgbClr>
                  </a:outerShdw>
                </a:effectLst>
              </a:rPr>
              <a:t> для поляризованных пучков с ненулевым орбитальным моментом</a:t>
            </a:r>
            <a:endParaRPr lang="ru-RU" sz="3200" dirty="0">
              <a:solidFill>
                <a:srgbClr val="800000"/>
              </a:solidFill>
              <a:effectLst>
                <a:outerShdw blurRad="38100" dist="38100" dir="2700000" algn="tl">
                  <a:srgbClr val="000000">
                    <a:alpha val="43137"/>
                  </a:srgbClr>
                </a:outerShdw>
              </a:effectLst>
            </a:endParaRPr>
          </a:p>
        </p:txBody>
      </p:sp>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48D81A7D-358E-40DA-9CB0-9D93CCB2CC31}" type="slidenum">
              <a:rPr lang="ru-RU" smtClean="0"/>
              <a:pPr>
                <a:defRPr/>
              </a:pPr>
              <a:t>33</a:t>
            </a:fld>
            <a:endParaRPr lang="ru-RU"/>
          </a:p>
        </p:txBody>
      </p:sp>
      <p:pic>
        <p:nvPicPr>
          <p:cNvPr id="254978" name="Picture 2"/>
          <p:cNvPicPr>
            <a:picLocks noChangeAspect="1" noChangeArrowheads="1"/>
          </p:cNvPicPr>
          <p:nvPr/>
        </p:nvPicPr>
        <p:blipFill rotWithShape="1">
          <a:blip r:embed="rId2" cstate="print"/>
          <a:srcRect l="6665" r="7946" b="32392"/>
          <a:stretch/>
        </p:blipFill>
        <p:spPr bwMode="auto">
          <a:xfrm>
            <a:off x="1545771" y="2348880"/>
            <a:ext cx="6433458" cy="3226254"/>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899592" y="5805264"/>
            <a:ext cx="7488832" cy="584775"/>
          </a:xfrm>
          <a:prstGeom prst="rect">
            <a:avLst/>
          </a:prstGeom>
        </p:spPr>
        <p:txBody>
          <a:bodyPr wrap="square">
            <a:spAutoFit/>
          </a:bodyPr>
          <a:lstStyle/>
          <a:p>
            <a:r>
              <a:rPr lang="en-US" sz="1600" dirty="0"/>
              <a:t>K. Y. </a:t>
            </a:r>
            <a:r>
              <a:rPr lang="en-US" sz="1600" dirty="0" err="1"/>
              <a:t>Bliokh</a:t>
            </a:r>
            <a:r>
              <a:rPr lang="en-US" sz="1600" dirty="0"/>
              <a:t>, I. V. </a:t>
            </a:r>
            <a:r>
              <a:rPr lang="en-US" sz="1600" dirty="0" err="1"/>
              <a:t>Shadrivov</a:t>
            </a:r>
            <a:r>
              <a:rPr lang="en-US" sz="1600" dirty="0"/>
              <a:t>, Yu. S. </a:t>
            </a:r>
            <a:r>
              <a:rPr lang="en-US" sz="1600" dirty="0" err="1"/>
              <a:t>Kivshar</a:t>
            </a:r>
            <a:r>
              <a:rPr lang="en-US" sz="1600" dirty="0"/>
              <a:t>, “</a:t>
            </a:r>
            <a:r>
              <a:rPr lang="en-US" sz="1600" dirty="0" err="1"/>
              <a:t>Goos</a:t>
            </a:r>
            <a:r>
              <a:rPr lang="en-US" sz="1600" dirty="0"/>
              <a:t>–</a:t>
            </a:r>
            <a:r>
              <a:rPr lang="en-US" sz="1600" dirty="0" err="1"/>
              <a:t>Hänchen</a:t>
            </a:r>
            <a:r>
              <a:rPr lang="en-US" sz="1600" dirty="0"/>
              <a:t> and </a:t>
            </a:r>
            <a:r>
              <a:rPr lang="en-US" sz="1600" dirty="0" err="1"/>
              <a:t>Imbert</a:t>
            </a:r>
            <a:r>
              <a:rPr lang="en-US" sz="1600" dirty="0"/>
              <a:t>–</a:t>
            </a:r>
            <a:r>
              <a:rPr lang="en-US" sz="1600" dirty="0" err="1"/>
              <a:t>Fedorov</a:t>
            </a:r>
            <a:r>
              <a:rPr lang="en-US" sz="1600" dirty="0"/>
              <a:t> </a:t>
            </a:r>
            <a:r>
              <a:rPr lang="en-US" sz="1600" dirty="0" smtClean="0"/>
              <a:t>shifts </a:t>
            </a:r>
            <a:r>
              <a:rPr lang="en-US" sz="1600" dirty="0"/>
              <a:t>of polarized vortex beams” Opt. </a:t>
            </a:r>
            <a:r>
              <a:rPr lang="en-US" sz="1600" dirty="0" err="1"/>
              <a:t>Lett</a:t>
            </a:r>
            <a:r>
              <a:rPr lang="en-US" sz="1600" dirty="0"/>
              <a:t>., 34, 389-391 (2009).</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z="3600" dirty="0" smtClean="0">
                <a:solidFill>
                  <a:srgbClr val="800000"/>
                </a:solidFill>
              </a:rPr>
              <a:t>Орбитальный момент увеличивает величину сдвигов</a:t>
            </a:r>
            <a:endParaRPr lang="ru-RU" sz="3600" dirty="0">
              <a:solidFill>
                <a:srgbClr val="800000"/>
              </a:solidFill>
            </a:endParaRPr>
          </a:p>
        </p:txBody>
      </p:sp>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48D81A7D-358E-40DA-9CB0-9D93CCB2CC31}" type="slidenum">
              <a:rPr lang="ru-RU" smtClean="0"/>
              <a:pPr>
                <a:defRPr/>
              </a:pPr>
              <a:t>34</a:t>
            </a:fld>
            <a:endParaRPr lang="ru-RU"/>
          </a:p>
        </p:txBody>
      </p:sp>
      <p:pic>
        <p:nvPicPr>
          <p:cNvPr id="250882" name="Picture 2"/>
          <p:cNvPicPr>
            <a:picLocks noChangeAspect="1" noChangeArrowheads="1"/>
          </p:cNvPicPr>
          <p:nvPr/>
        </p:nvPicPr>
        <p:blipFill>
          <a:blip r:embed="rId2" cstate="print"/>
          <a:srcRect/>
          <a:stretch>
            <a:fillRect/>
          </a:stretch>
        </p:blipFill>
        <p:spPr bwMode="auto">
          <a:xfrm>
            <a:off x="611560" y="1772816"/>
            <a:ext cx="7826197" cy="3899535"/>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1043608" y="5805264"/>
            <a:ext cx="7128792" cy="830997"/>
          </a:xfrm>
          <a:prstGeom prst="rect">
            <a:avLst/>
          </a:prstGeom>
        </p:spPr>
        <p:txBody>
          <a:bodyPr wrap="square">
            <a:spAutoFit/>
          </a:bodyPr>
          <a:lstStyle/>
          <a:p>
            <a:r>
              <a:rPr lang="en-US" sz="1600" dirty="0" smtClean="0">
                <a:solidFill>
                  <a:srgbClr val="001E60"/>
                </a:solidFill>
              </a:rPr>
              <a:t> </a:t>
            </a:r>
            <a:r>
              <a:rPr lang="en-US" sz="1600" dirty="0">
                <a:solidFill>
                  <a:srgbClr val="001E60"/>
                </a:solidFill>
              </a:rPr>
              <a:t>N.  Hermosa, M. </a:t>
            </a:r>
            <a:r>
              <a:rPr lang="en-US" sz="1600" dirty="0" err="1">
                <a:solidFill>
                  <a:srgbClr val="001E60"/>
                </a:solidFill>
              </a:rPr>
              <a:t>Merano</a:t>
            </a:r>
            <a:r>
              <a:rPr lang="en-US" sz="1600" dirty="0">
                <a:solidFill>
                  <a:srgbClr val="001E60"/>
                </a:solidFill>
              </a:rPr>
              <a:t>, A. Aiello, and J. P. </a:t>
            </a:r>
            <a:r>
              <a:rPr lang="en-US" sz="1600" dirty="0" err="1">
                <a:solidFill>
                  <a:srgbClr val="001E60"/>
                </a:solidFill>
              </a:rPr>
              <a:t>Woerdman</a:t>
            </a:r>
            <a:r>
              <a:rPr lang="en-US" sz="1600" dirty="0">
                <a:solidFill>
                  <a:srgbClr val="001E60"/>
                </a:solidFill>
              </a:rPr>
              <a:t>, </a:t>
            </a:r>
          </a:p>
          <a:p>
            <a:r>
              <a:rPr lang="en-US" sz="1600" dirty="0">
                <a:solidFill>
                  <a:srgbClr val="001E60"/>
                </a:solidFill>
              </a:rPr>
              <a:t>“Orbital angular momentum induced beam shifts” Proc. of SPIE, 7950, 79500F-79500F-7 (2011). </a:t>
            </a:r>
            <a:endParaRPr lang="ru-RU" sz="1600" dirty="0">
              <a:solidFill>
                <a:srgbClr val="001E60"/>
              </a:solidFill>
            </a:endParaRPr>
          </a:p>
        </p:txBody>
      </p:sp>
      <p:sp>
        <p:nvSpPr>
          <p:cNvPr id="6" name="TextBox 5"/>
          <p:cNvSpPr txBox="1"/>
          <p:nvPr/>
        </p:nvSpPr>
        <p:spPr>
          <a:xfrm>
            <a:off x="7553414" y="2204864"/>
            <a:ext cx="835485" cy="461665"/>
          </a:xfrm>
          <a:prstGeom prst="rect">
            <a:avLst/>
          </a:prstGeom>
          <a:noFill/>
        </p:spPr>
        <p:txBody>
          <a:bodyPr wrap="none" rtlCol="0">
            <a:spAutoFit/>
          </a:bodyPr>
          <a:lstStyle/>
          <a:p>
            <a:r>
              <a:rPr lang="ru-RU" dirty="0" smtClean="0"/>
              <a:t>2011</a:t>
            </a:r>
            <a:endParaRPr lang="ru-RU"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609600"/>
            <a:ext cx="8064896" cy="1143000"/>
          </a:xfrm>
        </p:spPr>
        <p:txBody>
          <a:bodyPr/>
          <a:lstStyle/>
          <a:p>
            <a:r>
              <a:rPr lang="ru-RU" sz="3200" dirty="0" smtClean="0">
                <a:solidFill>
                  <a:srgbClr val="800000"/>
                </a:solidFill>
              </a:rPr>
              <a:t>Влияние распределения </a:t>
            </a:r>
            <a:r>
              <a:rPr lang="ru-RU" sz="3200" dirty="0">
                <a:solidFill>
                  <a:srgbClr val="800000"/>
                </a:solidFill>
              </a:rPr>
              <a:t>интенсивности в </a:t>
            </a:r>
            <a:r>
              <a:rPr lang="ru-RU" sz="3200" dirty="0" smtClean="0">
                <a:solidFill>
                  <a:srgbClr val="800000"/>
                </a:solidFill>
              </a:rPr>
              <a:t>поперечном сечении </a:t>
            </a:r>
            <a:r>
              <a:rPr lang="ru-RU" sz="3200" dirty="0">
                <a:solidFill>
                  <a:srgbClr val="800000"/>
                </a:solidFill>
              </a:rPr>
              <a:t>светового пучка с дислокацией волнового фронта </a:t>
            </a:r>
            <a:r>
              <a:rPr lang="ru-RU" sz="3200" dirty="0" smtClean="0">
                <a:solidFill>
                  <a:srgbClr val="800000"/>
                </a:solidFill>
              </a:rPr>
              <a:t>на </a:t>
            </a:r>
            <a:r>
              <a:rPr lang="ru-RU" sz="3200" dirty="0">
                <a:solidFill>
                  <a:srgbClr val="800000"/>
                </a:solidFill>
              </a:rPr>
              <a:t>угловой сдвиг </a:t>
            </a:r>
          </a:p>
        </p:txBody>
      </p:sp>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48D81A7D-358E-40DA-9CB0-9D93CCB2CC31}" type="slidenum">
              <a:rPr lang="ru-RU" smtClean="0"/>
              <a:pPr>
                <a:defRPr/>
              </a:pPr>
              <a:t>35</a:t>
            </a:fld>
            <a:endParaRPr lang="ru-RU"/>
          </a:p>
        </p:txBody>
      </p:sp>
      <p:pic>
        <p:nvPicPr>
          <p:cNvPr id="248833" name="Picture 1"/>
          <p:cNvPicPr>
            <a:picLocks noChangeAspect="1" noChangeArrowheads="1"/>
          </p:cNvPicPr>
          <p:nvPr/>
        </p:nvPicPr>
        <p:blipFill rotWithShape="1">
          <a:blip r:embed="rId2" cstate="print"/>
          <a:srcRect l="6720" r="5768"/>
          <a:stretch/>
        </p:blipFill>
        <p:spPr bwMode="auto">
          <a:xfrm>
            <a:off x="179512" y="2239124"/>
            <a:ext cx="8915400" cy="409696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410732" y="2478087"/>
            <a:ext cx="885179" cy="461665"/>
          </a:xfrm>
          <a:prstGeom prst="rect">
            <a:avLst/>
          </a:prstGeom>
          <a:noFill/>
        </p:spPr>
        <p:txBody>
          <a:bodyPr wrap="none" rtlCol="0">
            <a:spAutoFit/>
          </a:bodyPr>
          <a:lstStyle/>
          <a:p>
            <a:r>
              <a:rPr lang="ru-RU" dirty="0" smtClean="0">
                <a:solidFill>
                  <a:srgbClr val="001E60"/>
                </a:solidFill>
              </a:rPr>
              <a:t>2012</a:t>
            </a:r>
            <a:endParaRPr lang="ru-RU" dirty="0">
              <a:solidFill>
                <a:srgbClr val="001E60"/>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55576" y="2348880"/>
            <a:ext cx="7772400" cy="1143000"/>
          </a:xfrm>
        </p:spPr>
        <p:txBody>
          <a:bodyPr/>
          <a:lstStyle/>
          <a:p>
            <a:r>
              <a:rPr lang="ru-RU" dirty="0" smtClean="0">
                <a:solidFill>
                  <a:srgbClr val="800000"/>
                </a:solidFill>
                <a:effectLst>
                  <a:outerShdw blurRad="38100" dist="38100" dir="2700000" algn="tl">
                    <a:srgbClr val="000000">
                      <a:alpha val="43137"/>
                    </a:srgbClr>
                  </a:outerShdw>
                </a:effectLst>
              </a:rPr>
              <a:t>Пленка на поверхности – пучки с нулевым орбитальным моментом</a:t>
            </a:r>
            <a:endParaRPr lang="ru-RU" dirty="0">
              <a:solidFill>
                <a:srgbClr val="800000"/>
              </a:solidFill>
              <a:effectLst>
                <a:outerShdw blurRad="38100" dist="38100" dir="2700000" algn="tl">
                  <a:srgbClr val="000000">
                    <a:alpha val="43137"/>
                  </a:srgbClr>
                </a:outerShdw>
              </a:effectLst>
            </a:endParaRPr>
          </a:p>
        </p:txBody>
      </p:sp>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48D81A7D-358E-40DA-9CB0-9D93CCB2CC31}" type="slidenum">
              <a:rPr lang="ru-RU" smtClean="0"/>
              <a:pPr>
                <a:defRPr/>
              </a:pPr>
              <a:t>36</a:t>
            </a:fld>
            <a:endParaRPr lang="ru-RU"/>
          </a:p>
        </p:txBody>
      </p:sp>
    </p:spTree>
    <p:extLst>
      <p:ext uri="{BB962C8B-B14F-4D97-AF65-F5344CB8AC3E}">
        <p14:creationId xmlns:p14="http://schemas.microsoft.com/office/powerpoint/2010/main" val="66725455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51520" y="332656"/>
            <a:ext cx="8640960" cy="1143000"/>
          </a:xfrm>
        </p:spPr>
        <p:txBody>
          <a:bodyPr/>
          <a:lstStyle/>
          <a:p>
            <a:r>
              <a:rPr lang="ru-RU" dirty="0" smtClean="0"/>
              <a:t> </a:t>
            </a:r>
            <a:r>
              <a:rPr lang="ru-RU" dirty="0"/>
              <a:t/>
            </a:r>
            <a:br>
              <a:rPr lang="ru-RU" dirty="0"/>
            </a:br>
            <a:r>
              <a:rPr lang="ru-RU" sz="3200" dirty="0" smtClean="0">
                <a:solidFill>
                  <a:srgbClr val="800000"/>
                </a:solidFill>
              </a:rPr>
              <a:t>Поперечное </a:t>
            </a:r>
            <a:r>
              <a:rPr lang="ru-RU" sz="3200" dirty="0">
                <a:solidFill>
                  <a:srgbClr val="800000"/>
                </a:solidFill>
              </a:rPr>
              <a:t>расщепление линейно-поляризованного пучка </a:t>
            </a:r>
            <a:r>
              <a:rPr lang="ru-RU" sz="3200" dirty="0" smtClean="0">
                <a:solidFill>
                  <a:srgbClr val="800000"/>
                </a:solidFill>
              </a:rPr>
              <a:t>Гаусса</a:t>
            </a:r>
            <a:br>
              <a:rPr lang="ru-RU" sz="3200" dirty="0" smtClean="0">
                <a:solidFill>
                  <a:srgbClr val="800000"/>
                </a:solidFill>
              </a:rPr>
            </a:br>
            <a:r>
              <a:rPr lang="ru-RU" sz="3200" dirty="0" smtClean="0">
                <a:solidFill>
                  <a:srgbClr val="800000"/>
                </a:solidFill>
              </a:rPr>
              <a:t> </a:t>
            </a:r>
            <a:r>
              <a:rPr lang="ru-RU" sz="3200" dirty="0">
                <a:solidFill>
                  <a:srgbClr val="800000"/>
                </a:solidFill>
              </a:rPr>
              <a:t>на два пучка </a:t>
            </a:r>
            <a:r>
              <a:rPr lang="ru-RU" sz="3200" dirty="0" smtClean="0">
                <a:solidFill>
                  <a:srgbClr val="800000"/>
                </a:solidFill>
              </a:rPr>
              <a:t>с </a:t>
            </a:r>
            <a:r>
              <a:rPr lang="ru-RU" sz="3200" dirty="0">
                <a:solidFill>
                  <a:srgbClr val="800000"/>
                </a:solidFill>
              </a:rPr>
              <a:t>ортогональными циркулярными поляризациями</a:t>
            </a:r>
            <a:endParaRPr lang="ru-RU" sz="2800" dirty="0">
              <a:solidFill>
                <a:srgbClr val="800000"/>
              </a:solidFill>
            </a:endParaRPr>
          </a:p>
        </p:txBody>
      </p:sp>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48D81A7D-358E-40DA-9CB0-9D93CCB2CC31}" type="slidenum">
              <a:rPr lang="ru-RU" smtClean="0"/>
              <a:pPr>
                <a:defRPr/>
              </a:pPr>
              <a:t>37</a:t>
            </a:fld>
            <a:endParaRPr lang="ru-RU"/>
          </a:p>
        </p:txBody>
      </p:sp>
      <p:sp>
        <p:nvSpPr>
          <p:cNvPr id="5" name="Прямоугольник 4"/>
          <p:cNvSpPr/>
          <p:nvPr/>
        </p:nvSpPr>
        <p:spPr>
          <a:xfrm>
            <a:off x="1403648" y="5949280"/>
            <a:ext cx="6912768" cy="461665"/>
          </a:xfrm>
          <a:prstGeom prst="rect">
            <a:avLst/>
          </a:prstGeom>
        </p:spPr>
        <p:txBody>
          <a:bodyPr wrap="square">
            <a:spAutoFit/>
          </a:bodyPr>
          <a:lstStyle/>
          <a:p>
            <a:r>
              <a:rPr lang="ru-RU" dirty="0" smtClean="0">
                <a:solidFill>
                  <a:srgbClr val="001E60"/>
                </a:solidFill>
              </a:rPr>
              <a:t>отражение </a:t>
            </a:r>
            <a:r>
              <a:rPr lang="ru-RU" dirty="0">
                <a:solidFill>
                  <a:srgbClr val="001E60"/>
                </a:solidFill>
              </a:rPr>
              <a:t>от тонкой металлической пле</a:t>
            </a:r>
            <a:r>
              <a:rPr lang="ru-RU" dirty="0"/>
              <a:t>нки </a:t>
            </a:r>
          </a:p>
        </p:txBody>
      </p:sp>
      <p:pic>
        <p:nvPicPr>
          <p:cNvPr id="7" name="Picture 2"/>
          <p:cNvPicPr>
            <a:picLocks noChangeAspect="1" noChangeArrowheads="1"/>
          </p:cNvPicPr>
          <p:nvPr/>
        </p:nvPicPr>
        <p:blipFill>
          <a:blip r:embed="rId2" cstate="print"/>
          <a:srcRect/>
          <a:stretch>
            <a:fillRect/>
          </a:stretch>
        </p:blipFill>
        <p:spPr bwMode="auto">
          <a:xfrm>
            <a:off x="179512" y="2234378"/>
            <a:ext cx="8737397" cy="371490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740352" y="2406079"/>
            <a:ext cx="885179" cy="461665"/>
          </a:xfrm>
          <a:prstGeom prst="rect">
            <a:avLst/>
          </a:prstGeom>
          <a:noFill/>
        </p:spPr>
        <p:txBody>
          <a:bodyPr wrap="none" rtlCol="0">
            <a:spAutoFit/>
          </a:bodyPr>
          <a:lstStyle/>
          <a:p>
            <a:r>
              <a:rPr lang="ru-RU" dirty="0" smtClean="0">
                <a:solidFill>
                  <a:srgbClr val="001E60"/>
                </a:solidFill>
              </a:rPr>
              <a:t>2012</a:t>
            </a:r>
            <a:endParaRPr lang="ru-RU" dirty="0">
              <a:solidFill>
                <a:srgbClr val="001E60"/>
              </a:solidFill>
            </a:endParaRPr>
          </a:p>
        </p:txBody>
      </p:sp>
    </p:spTree>
    <p:extLst>
      <p:ext uri="{BB962C8B-B14F-4D97-AF65-F5344CB8AC3E}">
        <p14:creationId xmlns:p14="http://schemas.microsoft.com/office/powerpoint/2010/main" val="253036838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1115616" y="1878112"/>
            <a:ext cx="6638696" cy="4532833"/>
          </a:xfrm>
          <a:prstGeom prst="rect">
            <a:avLst/>
          </a:prstGeom>
          <a:ln>
            <a:noFill/>
          </a:ln>
          <a:effectLst>
            <a:outerShdw blurRad="292100" dist="139700" dir="2700000" algn="tl" rotWithShape="0">
              <a:srgbClr val="333333">
                <a:alpha val="65000"/>
              </a:srgbClr>
            </a:outerShdw>
          </a:effectLst>
        </p:spPr>
      </p:pic>
      <p:sp>
        <p:nvSpPr>
          <p:cNvPr id="4" name="Заголовок 3"/>
          <p:cNvSpPr>
            <a:spLocks noGrp="1"/>
          </p:cNvSpPr>
          <p:nvPr>
            <p:ph type="title"/>
          </p:nvPr>
        </p:nvSpPr>
        <p:spPr>
          <a:xfrm>
            <a:off x="251520" y="332656"/>
            <a:ext cx="8640960" cy="1143000"/>
          </a:xfrm>
        </p:spPr>
        <p:txBody>
          <a:bodyPr/>
          <a:lstStyle/>
          <a:p>
            <a:r>
              <a:rPr lang="ru-RU" dirty="0" smtClean="0"/>
              <a:t> </a:t>
            </a:r>
            <a:r>
              <a:rPr lang="ru-RU" dirty="0"/>
              <a:t/>
            </a:r>
            <a:br>
              <a:rPr lang="ru-RU" dirty="0"/>
            </a:br>
            <a:r>
              <a:rPr lang="ru-RU" sz="3200" dirty="0" smtClean="0">
                <a:solidFill>
                  <a:srgbClr val="800000"/>
                </a:solidFill>
                <a:effectLst>
                  <a:outerShdw blurRad="38100" dist="38100" dir="2700000" algn="tl">
                    <a:srgbClr val="000000">
                      <a:alpha val="43137"/>
                    </a:srgbClr>
                  </a:outerShdw>
                </a:effectLst>
              </a:rPr>
              <a:t>Поперечное </a:t>
            </a:r>
            <a:r>
              <a:rPr lang="ru-RU" sz="3200" dirty="0">
                <a:solidFill>
                  <a:srgbClr val="800000"/>
                </a:solidFill>
                <a:effectLst>
                  <a:outerShdw blurRad="38100" dist="38100" dir="2700000" algn="tl">
                    <a:srgbClr val="000000">
                      <a:alpha val="43137"/>
                    </a:srgbClr>
                  </a:outerShdw>
                </a:effectLst>
              </a:rPr>
              <a:t>расщепление линейно-поляризованного пучка </a:t>
            </a:r>
            <a:r>
              <a:rPr lang="ru-RU" sz="3200" dirty="0" smtClean="0">
                <a:solidFill>
                  <a:srgbClr val="800000"/>
                </a:solidFill>
                <a:effectLst>
                  <a:outerShdw blurRad="38100" dist="38100" dir="2700000" algn="tl">
                    <a:srgbClr val="000000">
                      <a:alpha val="43137"/>
                    </a:srgbClr>
                  </a:outerShdw>
                </a:effectLst>
              </a:rPr>
              <a:t>Гаусса</a:t>
            </a:r>
            <a:br>
              <a:rPr lang="ru-RU" sz="3200" dirty="0" smtClean="0">
                <a:solidFill>
                  <a:srgbClr val="800000"/>
                </a:solidFill>
                <a:effectLst>
                  <a:outerShdw blurRad="38100" dist="38100" dir="2700000" algn="tl">
                    <a:srgbClr val="000000">
                      <a:alpha val="43137"/>
                    </a:srgbClr>
                  </a:outerShdw>
                </a:effectLst>
              </a:rPr>
            </a:br>
            <a:r>
              <a:rPr lang="ru-RU" sz="3200" dirty="0" smtClean="0">
                <a:solidFill>
                  <a:srgbClr val="800000"/>
                </a:solidFill>
                <a:effectLst>
                  <a:outerShdw blurRad="38100" dist="38100" dir="2700000" algn="tl">
                    <a:srgbClr val="000000">
                      <a:alpha val="43137"/>
                    </a:srgbClr>
                  </a:outerShdw>
                </a:effectLst>
              </a:rPr>
              <a:t> </a:t>
            </a:r>
            <a:r>
              <a:rPr lang="ru-RU" sz="3200" dirty="0">
                <a:solidFill>
                  <a:srgbClr val="800000"/>
                </a:solidFill>
                <a:effectLst>
                  <a:outerShdw blurRad="38100" dist="38100" dir="2700000" algn="tl">
                    <a:srgbClr val="000000">
                      <a:alpha val="43137"/>
                    </a:srgbClr>
                  </a:outerShdw>
                </a:effectLst>
              </a:rPr>
              <a:t>на два пучка </a:t>
            </a:r>
            <a:r>
              <a:rPr lang="ru-RU" sz="3200" dirty="0" smtClean="0">
                <a:solidFill>
                  <a:srgbClr val="800000"/>
                </a:solidFill>
                <a:effectLst>
                  <a:outerShdw blurRad="38100" dist="38100" dir="2700000" algn="tl">
                    <a:srgbClr val="000000">
                      <a:alpha val="43137"/>
                    </a:srgbClr>
                  </a:outerShdw>
                </a:effectLst>
              </a:rPr>
              <a:t>с </a:t>
            </a:r>
            <a:r>
              <a:rPr lang="ru-RU" sz="3200" dirty="0">
                <a:solidFill>
                  <a:srgbClr val="800000"/>
                </a:solidFill>
                <a:effectLst>
                  <a:outerShdw blurRad="38100" dist="38100" dir="2700000" algn="tl">
                    <a:srgbClr val="000000">
                      <a:alpha val="43137"/>
                    </a:srgbClr>
                  </a:outerShdw>
                </a:effectLst>
              </a:rPr>
              <a:t>ортогональными циркулярными поляризациями</a:t>
            </a:r>
            <a:endParaRPr lang="ru-RU" sz="2800" dirty="0">
              <a:solidFill>
                <a:srgbClr val="800000"/>
              </a:solidFill>
              <a:effectLst>
                <a:outerShdw blurRad="38100" dist="38100" dir="2700000" algn="tl">
                  <a:srgbClr val="000000">
                    <a:alpha val="43137"/>
                  </a:srgbClr>
                </a:outerShdw>
              </a:effectLst>
            </a:endParaRPr>
          </a:p>
        </p:txBody>
      </p:sp>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48D81A7D-358E-40DA-9CB0-9D93CCB2CC31}" type="slidenum">
              <a:rPr lang="ru-RU" smtClean="0"/>
              <a:pPr>
                <a:defRPr/>
              </a:pPr>
              <a:t>38</a:t>
            </a:fld>
            <a:endParaRPr lang="ru-RU"/>
          </a:p>
        </p:txBody>
      </p:sp>
      <p:sp>
        <p:nvSpPr>
          <p:cNvPr id="7" name="Прямоугольник 6"/>
          <p:cNvSpPr/>
          <p:nvPr/>
        </p:nvSpPr>
        <p:spPr>
          <a:xfrm>
            <a:off x="323528" y="5934670"/>
            <a:ext cx="8820472" cy="923330"/>
          </a:xfrm>
          <a:prstGeom prst="rect">
            <a:avLst/>
          </a:prstGeom>
        </p:spPr>
        <p:txBody>
          <a:bodyPr wrap="square">
            <a:spAutoFit/>
          </a:bodyPr>
          <a:lstStyle/>
          <a:p>
            <a:r>
              <a:rPr lang="en-US" sz="1800" dirty="0"/>
              <a:t>52 X. Zhou, Z. Xiao, H. Luo, and S. Wen, </a:t>
            </a:r>
            <a:r>
              <a:rPr lang="en-US" sz="1800" dirty="0" smtClean="0"/>
              <a:t>“</a:t>
            </a:r>
            <a:r>
              <a:rPr lang="en-US" sz="1800" dirty="0"/>
              <a:t>Experimental observation of the spin Hall effect of light on </a:t>
            </a:r>
            <a:r>
              <a:rPr lang="en-US" sz="1800" dirty="0" smtClean="0"/>
              <a:t>a </a:t>
            </a:r>
            <a:r>
              <a:rPr lang="en-US" sz="1800" dirty="0" err="1"/>
              <a:t>nanometal</a:t>
            </a:r>
            <a:r>
              <a:rPr lang="en-US" sz="1800" dirty="0"/>
              <a:t> film via </a:t>
            </a:r>
            <a:r>
              <a:rPr lang="en-US" sz="1800" dirty="0" smtClean="0"/>
              <a:t>weak</a:t>
            </a:r>
            <a:r>
              <a:rPr lang="ru-RU" sz="1800" dirty="0" smtClean="0"/>
              <a:t> </a:t>
            </a:r>
            <a:r>
              <a:rPr lang="en-US" sz="1800" dirty="0" smtClean="0"/>
              <a:t>measurements</a:t>
            </a:r>
            <a:r>
              <a:rPr lang="en-US" sz="1800" dirty="0"/>
              <a:t>,” Phys. Rev. A, 85, 043809 (2012). </a:t>
            </a:r>
            <a:endParaRPr lang="ru-RU" sz="1800" dirty="0"/>
          </a:p>
        </p:txBody>
      </p:sp>
    </p:spTree>
    <p:extLst>
      <p:ext uri="{BB962C8B-B14F-4D97-AF65-F5344CB8AC3E}">
        <p14:creationId xmlns:p14="http://schemas.microsoft.com/office/powerpoint/2010/main" val="94777276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z="3600" dirty="0">
                <a:solidFill>
                  <a:srgbClr val="800000"/>
                </a:solidFill>
                <a:effectLst>
                  <a:outerShdw blurRad="38100" dist="38100" dir="2700000" algn="tl">
                    <a:srgbClr val="000000">
                      <a:alpha val="43137"/>
                    </a:srgbClr>
                  </a:outerShdw>
                </a:effectLst>
              </a:rPr>
              <a:t>Продольный сдвиг и трансформация гауссова пучка при отражении от тонкой пленки</a:t>
            </a:r>
          </a:p>
        </p:txBody>
      </p:sp>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48D81A7D-358E-40DA-9CB0-9D93CCB2CC31}" type="slidenum">
              <a:rPr lang="ru-RU" smtClean="0"/>
              <a:pPr>
                <a:defRPr/>
              </a:pPr>
              <a:t>39</a:t>
            </a:fld>
            <a:endParaRPr lang="ru-RU"/>
          </a:p>
        </p:txBody>
      </p:sp>
      <p:pic>
        <p:nvPicPr>
          <p:cNvPr id="259074" name="Picture 2"/>
          <p:cNvPicPr>
            <a:picLocks noChangeAspect="1" noChangeArrowheads="1"/>
          </p:cNvPicPr>
          <p:nvPr/>
        </p:nvPicPr>
        <p:blipFill>
          <a:blip r:embed="rId2" cstate="print"/>
          <a:srcRect/>
          <a:stretch>
            <a:fillRect/>
          </a:stretch>
        </p:blipFill>
        <p:spPr bwMode="auto">
          <a:xfrm>
            <a:off x="467544" y="2293573"/>
            <a:ext cx="8237830" cy="426933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092280" y="2636912"/>
            <a:ext cx="934871" cy="461665"/>
          </a:xfrm>
          <a:prstGeom prst="rect">
            <a:avLst/>
          </a:prstGeom>
          <a:noFill/>
        </p:spPr>
        <p:txBody>
          <a:bodyPr wrap="none" rtlCol="0">
            <a:spAutoFit/>
          </a:bodyPr>
          <a:lstStyle/>
          <a:p>
            <a:r>
              <a:rPr lang="ru-RU" dirty="0" smtClean="0">
                <a:solidFill>
                  <a:srgbClr val="001E60"/>
                </a:solidFill>
              </a:rPr>
              <a:t>2007</a:t>
            </a:r>
            <a:endParaRPr lang="ru-RU" dirty="0">
              <a:solidFill>
                <a:srgbClr val="001E6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502024"/>
            <a:ext cx="7772400" cy="1143000"/>
          </a:xfrm>
        </p:spPr>
        <p:txBody>
          <a:bodyPr/>
          <a:lstStyle/>
          <a:p>
            <a:r>
              <a:rPr lang="ru-RU" dirty="0" smtClean="0">
                <a:solidFill>
                  <a:srgbClr val="800000"/>
                </a:solidFill>
                <a:effectLst>
                  <a:outerShdw blurRad="38100" dist="38100" dir="2700000" algn="tl">
                    <a:srgbClr val="C0C0C0"/>
                  </a:outerShdw>
                </a:effectLst>
              </a:rPr>
              <a:t>Немного истории</a:t>
            </a:r>
            <a:r>
              <a:rPr lang="ru-RU" dirty="0" smtClean="0">
                <a:solidFill>
                  <a:srgbClr val="002060"/>
                </a:solidFill>
                <a:effectLst>
                  <a:outerShdw blurRad="38100" dist="38100" dir="2700000" algn="tl">
                    <a:srgbClr val="C0C0C0"/>
                  </a:outerShdw>
                </a:effectLst>
              </a:rPr>
              <a:t/>
            </a:r>
            <a:br>
              <a:rPr lang="ru-RU" dirty="0" smtClean="0">
                <a:solidFill>
                  <a:srgbClr val="002060"/>
                </a:solidFill>
                <a:effectLst>
                  <a:outerShdw blurRad="38100" dist="38100" dir="2700000" algn="tl">
                    <a:srgbClr val="C0C0C0"/>
                  </a:outerShdw>
                </a:effectLst>
              </a:rPr>
            </a:br>
            <a:endParaRPr lang="ru-RU" dirty="0">
              <a:solidFill>
                <a:srgbClr val="800000"/>
              </a:solidFill>
              <a:effectLst>
                <a:outerShdw blurRad="38100" dist="38100" dir="2700000" algn="tl">
                  <a:srgbClr val="000000">
                    <a:alpha val="43137"/>
                  </a:srgbClr>
                </a:outerShdw>
              </a:effectLst>
            </a:endParaRPr>
          </a:p>
        </p:txBody>
      </p:sp>
      <p:sp>
        <p:nvSpPr>
          <p:cNvPr id="3" name="Номер слайда 2"/>
          <p:cNvSpPr>
            <a:spLocks noGrp="1"/>
          </p:cNvSpPr>
          <p:nvPr>
            <p:ph type="sldNum" sz="quarter" idx="12"/>
          </p:nvPr>
        </p:nvSpPr>
        <p:spPr/>
        <p:txBody>
          <a:bodyPr/>
          <a:lstStyle/>
          <a:p>
            <a:pPr>
              <a:defRPr/>
            </a:pPr>
            <a:fld id="{BDC0366F-5438-49FA-A484-891F9C53C8AF}" type="slidenum">
              <a:rPr lang="ru-RU" smtClean="0"/>
              <a:pPr>
                <a:defRPr/>
              </a:pPr>
              <a:t>4</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solidFill>
                  <a:srgbClr val="800000"/>
                </a:solidFill>
                <a:effectLst>
                  <a:outerShdw blurRad="38100" dist="38100" dir="2700000" algn="tl">
                    <a:srgbClr val="000000">
                      <a:alpha val="43137"/>
                    </a:srgbClr>
                  </a:outerShdw>
                </a:effectLst>
              </a:rPr>
              <a:t>Отражении </a:t>
            </a:r>
            <a:r>
              <a:rPr lang="ru-RU" dirty="0">
                <a:solidFill>
                  <a:srgbClr val="800000"/>
                </a:solidFill>
                <a:effectLst>
                  <a:outerShdw blurRad="38100" dist="38100" dir="2700000" algn="tl">
                    <a:srgbClr val="000000">
                      <a:alpha val="43137"/>
                    </a:srgbClr>
                  </a:outerShdw>
                </a:effectLst>
              </a:rPr>
              <a:t>от тонкой пленки</a:t>
            </a:r>
          </a:p>
        </p:txBody>
      </p:sp>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48D81A7D-358E-40DA-9CB0-9D93CCB2CC31}" type="slidenum">
              <a:rPr lang="ru-RU" smtClean="0"/>
              <a:pPr>
                <a:defRPr/>
              </a:pPr>
              <a:t>40</a:t>
            </a:fld>
            <a:endParaRPr lang="ru-RU"/>
          </a:p>
        </p:txBody>
      </p:sp>
      <p:pic>
        <p:nvPicPr>
          <p:cNvPr id="4" name="Рисунок 3" descr="Безымянный"/>
          <p:cNvPicPr/>
          <p:nvPr/>
        </p:nvPicPr>
        <p:blipFill>
          <a:blip r:embed="rId2" cstate="print"/>
          <a:srcRect/>
          <a:stretch>
            <a:fillRect/>
          </a:stretch>
        </p:blipFill>
        <p:spPr bwMode="auto">
          <a:xfrm>
            <a:off x="1605597" y="2492896"/>
            <a:ext cx="5932805" cy="2265045"/>
          </a:xfrm>
          <a:prstGeom prst="rect">
            <a:avLst/>
          </a:prstGeom>
          <a:noFill/>
          <a:ln w="9525">
            <a:noFill/>
            <a:miter lim="800000"/>
            <a:headEnd/>
            <a:tailEnd/>
          </a:ln>
        </p:spPr>
      </p:pic>
      <p:sp>
        <p:nvSpPr>
          <p:cNvPr id="5" name="TextBox 4"/>
          <p:cNvSpPr txBox="1"/>
          <p:nvPr/>
        </p:nvSpPr>
        <p:spPr>
          <a:xfrm>
            <a:off x="1605597" y="5157192"/>
            <a:ext cx="6798656" cy="461665"/>
          </a:xfrm>
          <a:prstGeom prst="rect">
            <a:avLst/>
          </a:prstGeom>
          <a:noFill/>
        </p:spPr>
        <p:txBody>
          <a:bodyPr wrap="none" rtlCol="0">
            <a:spAutoFit/>
          </a:bodyPr>
          <a:lstStyle/>
          <a:p>
            <a:r>
              <a:rPr lang="ru-RU" dirty="0" smtClean="0">
                <a:solidFill>
                  <a:srgbClr val="001E60"/>
                </a:solidFill>
              </a:rPr>
              <a:t>Ход лучей при отражении от тонкой пленки</a:t>
            </a:r>
            <a:endParaRPr lang="ru-RU" dirty="0">
              <a:solidFill>
                <a:srgbClr val="001E6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 name="Заголовок 1"/>
          <p:cNvSpPr>
            <a:spLocks noGrp="1"/>
          </p:cNvSpPr>
          <p:nvPr>
            <p:ph type="title"/>
          </p:nvPr>
        </p:nvSpPr>
        <p:spPr>
          <a:xfrm>
            <a:off x="685800" y="228600"/>
            <a:ext cx="7772400" cy="1143000"/>
          </a:xfrm>
        </p:spPr>
        <p:txBody>
          <a:bodyPr/>
          <a:lstStyle/>
          <a:p>
            <a:r>
              <a:rPr lang="ru-RU" dirty="0" smtClean="0">
                <a:solidFill>
                  <a:srgbClr val="800000"/>
                </a:solidFill>
              </a:rPr>
              <a:t>Модель отражения от тонкой пленки</a:t>
            </a:r>
          </a:p>
        </p:txBody>
      </p:sp>
      <p:pic>
        <p:nvPicPr>
          <p:cNvPr id="1100" name="Рисунок 3"/>
          <p:cNvPicPr>
            <a:picLocks noChangeAspect="1"/>
          </p:cNvPicPr>
          <p:nvPr/>
        </p:nvPicPr>
        <p:blipFill>
          <a:blip r:embed="rId3" cstate="print"/>
          <a:srcRect/>
          <a:stretch>
            <a:fillRect/>
          </a:stretch>
        </p:blipFill>
        <p:spPr bwMode="auto">
          <a:xfrm rot="-2910143">
            <a:off x="2181225" y="1960563"/>
            <a:ext cx="3038475" cy="2867025"/>
          </a:xfrm>
          <a:prstGeom prst="rect">
            <a:avLst/>
          </a:prstGeom>
          <a:noFill/>
          <a:ln w="9525">
            <a:noFill/>
            <a:miter lim="800000"/>
            <a:headEnd/>
            <a:tailEnd/>
          </a:ln>
        </p:spPr>
      </p:pic>
      <p:sp>
        <p:nvSpPr>
          <p:cNvPr id="6" name="Прямоугольник 5"/>
          <p:cNvSpPr/>
          <p:nvPr/>
        </p:nvSpPr>
        <p:spPr>
          <a:xfrm>
            <a:off x="684213" y="4070350"/>
            <a:ext cx="4248150" cy="43180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Прямоугольник 6"/>
          <p:cNvSpPr/>
          <p:nvPr/>
        </p:nvSpPr>
        <p:spPr>
          <a:xfrm>
            <a:off x="323850" y="4511675"/>
            <a:ext cx="4608513" cy="1941513"/>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9" name="Прямая соединительная линия 8"/>
          <p:cNvCxnSpPr/>
          <p:nvPr/>
        </p:nvCxnSpPr>
        <p:spPr>
          <a:xfrm flipV="1">
            <a:off x="4464050" y="2957513"/>
            <a:ext cx="0" cy="1112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0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5" name="Object 68"/>
          <p:cNvGraphicFramePr>
            <a:graphicFrameLocks noChangeAspect="1"/>
          </p:cNvGraphicFramePr>
          <p:nvPr/>
        </p:nvGraphicFramePr>
        <p:xfrm>
          <a:off x="4579938" y="2379663"/>
          <a:ext cx="4368800" cy="1690687"/>
        </p:xfrm>
        <a:graphic>
          <a:graphicData uri="http://schemas.openxmlformats.org/presentationml/2006/ole">
            <mc:AlternateContent xmlns:mc="http://schemas.openxmlformats.org/markup-compatibility/2006">
              <mc:Choice xmlns:v="urn:schemas-microsoft-com:vml" Requires="v">
                <p:oleObj spid="_x0000_s189554" name="Equation" r:id="rId6" imgW="4368600" imgH="1701720" progId="Equation.DSMT4">
                  <p:embed/>
                </p:oleObj>
              </mc:Choice>
              <mc:Fallback>
                <p:oleObj name="Equation" r:id="rId6" imgW="4368600" imgH="170172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9938" y="2379663"/>
                        <a:ext cx="4368800" cy="1690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10" name="Object 69"/>
          <p:cNvGraphicFramePr>
            <a:graphicFrameLocks noChangeAspect="1"/>
          </p:cNvGraphicFramePr>
          <p:nvPr/>
        </p:nvGraphicFramePr>
        <p:xfrm>
          <a:off x="107950" y="2943225"/>
          <a:ext cx="4127500" cy="554038"/>
        </p:xfrm>
        <a:graphic>
          <a:graphicData uri="http://schemas.openxmlformats.org/presentationml/2006/ole">
            <mc:AlternateContent xmlns:mc="http://schemas.openxmlformats.org/markup-compatibility/2006">
              <mc:Choice xmlns:v="urn:schemas-microsoft-com:vml" Requires="v">
                <p:oleObj spid="_x0000_s189555" name="Equation" r:id="rId8" imgW="4127400" imgH="558720" progId="Equation.DSMT4">
                  <p:embed/>
                </p:oleObj>
              </mc:Choice>
              <mc:Fallback>
                <p:oleObj name="Equation" r:id="rId8" imgW="4127400" imgH="55872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 y="2943225"/>
                        <a:ext cx="4127500"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6"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12" name="Object 70"/>
          <p:cNvGraphicFramePr>
            <a:graphicFrameLocks noChangeAspect="1"/>
          </p:cNvGraphicFramePr>
          <p:nvPr/>
        </p:nvGraphicFramePr>
        <p:xfrm>
          <a:off x="4140200" y="1266825"/>
          <a:ext cx="4857750" cy="1009650"/>
        </p:xfrm>
        <a:graphic>
          <a:graphicData uri="http://schemas.openxmlformats.org/presentationml/2006/ole">
            <mc:AlternateContent xmlns:mc="http://schemas.openxmlformats.org/markup-compatibility/2006">
              <mc:Choice xmlns:v="urn:schemas-microsoft-com:vml" Requires="v">
                <p:oleObj spid="_x0000_s189556" name="Equation" r:id="rId10" imgW="4863960" imgH="1015920" progId="Equation.DSMT4">
                  <p:embed/>
                </p:oleObj>
              </mc:Choice>
              <mc:Fallback>
                <p:oleObj name="Equation" r:id="rId10" imgW="4863960" imgH="101592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0200" y="1266825"/>
                        <a:ext cx="4857750" cy="100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71"/>
          <p:cNvGraphicFramePr>
            <a:graphicFrameLocks noChangeAspect="1"/>
          </p:cNvGraphicFramePr>
          <p:nvPr/>
        </p:nvGraphicFramePr>
        <p:xfrm>
          <a:off x="5076825" y="3144838"/>
          <a:ext cx="3873500" cy="1016000"/>
        </p:xfrm>
        <a:graphic>
          <a:graphicData uri="http://schemas.openxmlformats.org/presentationml/2006/ole">
            <mc:AlternateContent xmlns:mc="http://schemas.openxmlformats.org/markup-compatibility/2006">
              <mc:Choice xmlns:v="urn:schemas-microsoft-com:vml" Requires="v">
                <p:oleObj spid="_x0000_s189557" name="Equation" r:id="rId12" imgW="3873240" imgH="1015920" progId="Equation.DSMT4">
                  <p:embed/>
                </p:oleObj>
              </mc:Choice>
              <mc:Fallback>
                <p:oleObj name="Equation" r:id="rId12" imgW="3873240" imgH="1015920" progId="Equation.DSMT4">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76825" y="3144838"/>
                        <a:ext cx="3873500"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72"/>
          <p:cNvGraphicFramePr>
            <a:graphicFrameLocks noChangeAspect="1"/>
          </p:cNvGraphicFramePr>
          <p:nvPr/>
        </p:nvGraphicFramePr>
        <p:xfrm>
          <a:off x="5076825" y="4286250"/>
          <a:ext cx="3937000" cy="1016000"/>
        </p:xfrm>
        <a:graphic>
          <a:graphicData uri="http://schemas.openxmlformats.org/presentationml/2006/ole">
            <mc:AlternateContent xmlns:mc="http://schemas.openxmlformats.org/markup-compatibility/2006">
              <mc:Choice xmlns:v="urn:schemas-microsoft-com:vml" Requires="v">
                <p:oleObj spid="_x0000_s189558" name="Equation" r:id="rId14" imgW="3936960" imgH="1015920" progId="Equation.DSMT4">
                  <p:embed/>
                </p:oleObj>
              </mc:Choice>
              <mc:Fallback>
                <p:oleObj name="Equation" r:id="rId14" imgW="3936960" imgH="1015920" progId="Equation.DSMT4">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76825" y="4286250"/>
                        <a:ext cx="3937000"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73"/>
          <p:cNvGraphicFramePr>
            <a:graphicFrameLocks noChangeAspect="1"/>
          </p:cNvGraphicFramePr>
          <p:nvPr/>
        </p:nvGraphicFramePr>
        <p:xfrm>
          <a:off x="5780088" y="5397500"/>
          <a:ext cx="2324100" cy="838200"/>
        </p:xfrm>
        <a:graphic>
          <a:graphicData uri="http://schemas.openxmlformats.org/presentationml/2006/ole">
            <mc:AlternateContent xmlns:mc="http://schemas.openxmlformats.org/markup-compatibility/2006">
              <mc:Choice xmlns:v="urn:schemas-microsoft-com:vml" Requires="v">
                <p:oleObj spid="_x0000_s189559" name="Equation" r:id="rId16" imgW="2323800" imgH="838080" progId="Equation.DSMT4">
                  <p:embed/>
                </p:oleObj>
              </mc:Choice>
              <mc:Fallback>
                <p:oleObj name="Equation" r:id="rId16" imgW="2323800" imgH="838080" progId="Equation.DSMT4">
                  <p:embed/>
                  <p:pic>
                    <p:nvPicPr>
                      <p:cNvPr id="0"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80088" y="5397500"/>
                        <a:ext cx="23241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74"/>
          <p:cNvGraphicFramePr>
            <a:graphicFrameLocks noChangeAspect="1"/>
          </p:cNvGraphicFramePr>
          <p:nvPr/>
        </p:nvGraphicFramePr>
        <p:xfrm>
          <a:off x="827088" y="1260475"/>
          <a:ext cx="3073400" cy="1016000"/>
        </p:xfrm>
        <a:graphic>
          <a:graphicData uri="http://schemas.openxmlformats.org/presentationml/2006/ole">
            <mc:AlternateContent xmlns:mc="http://schemas.openxmlformats.org/markup-compatibility/2006">
              <mc:Choice xmlns:v="urn:schemas-microsoft-com:vml" Requires="v">
                <p:oleObj spid="_x0000_s189560" name="Equation" r:id="rId18" imgW="3073320" imgH="1015920" progId="Equation.DSMT4">
                  <p:embed/>
                </p:oleObj>
              </mc:Choice>
              <mc:Fallback>
                <p:oleObj name="Equation" r:id="rId18" imgW="3073320" imgH="1015920" progId="Equation.DSMT4">
                  <p:embed/>
                  <p:pic>
                    <p:nvPicPr>
                      <p:cNvPr id="0" name="Picture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7088" y="1260475"/>
                        <a:ext cx="3073400"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500"/>
                            </p:stCondLst>
                            <p:childTnLst>
                              <p:par>
                                <p:cTn id="27" presetID="16" presetClass="entr" presetSubtype="2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srcRect/>
          <a:stretch>
            <a:fillRect/>
          </a:stretch>
        </p:blipFill>
        <p:spPr bwMode="auto">
          <a:xfrm>
            <a:off x="1908175" y="1484313"/>
            <a:ext cx="5867400" cy="4392612"/>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sz="4000" dirty="0" smtClean="0">
                <a:solidFill>
                  <a:srgbClr val="800000"/>
                </a:solidFill>
              </a:rPr>
              <a:t>Зависимость коэффициентов отражения от угла</a:t>
            </a:r>
            <a:r>
              <a:rPr lang="en-US" sz="4000" dirty="0" smtClean="0">
                <a:solidFill>
                  <a:srgbClr val="800000"/>
                </a:solidFill>
              </a:rPr>
              <a:t> </a:t>
            </a:r>
            <a:r>
              <a:rPr lang="ru-RU" sz="4000" dirty="0" smtClean="0">
                <a:solidFill>
                  <a:srgbClr val="800000"/>
                </a:solidFill>
              </a:rPr>
              <a:t>падения</a:t>
            </a:r>
          </a:p>
        </p:txBody>
      </p:sp>
      <p:sp>
        <p:nvSpPr>
          <p:cNvPr id="9" name="TextBox 8"/>
          <p:cNvSpPr txBox="1">
            <a:spLocks noChangeArrowheads="1"/>
          </p:cNvSpPr>
          <p:nvPr/>
        </p:nvSpPr>
        <p:spPr bwMode="auto">
          <a:xfrm>
            <a:off x="5262563" y="2239963"/>
            <a:ext cx="1800225" cy="369887"/>
          </a:xfrm>
          <a:prstGeom prst="rect">
            <a:avLst/>
          </a:prstGeom>
          <a:noFill/>
          <a:ln w="9525">
            <a:noFill/>
            <a:miter lim="800000"/>
            <a:headEnd/>
            <a:tailEnd/>
          </a:ln>
        </p:spPr>
        <p:txBody>
          <a:bodyPr>
            <a:spAutoFit/>
          </a:bodyPr>
          <a:lstStyle/>
          <a:p>
            <a:r>
              <a:rPr lang="en-US">
                <a:latin typeface="Calibri" pitchFamily="34" charset="0"/>
              </a:rPr>
              <a:t>s-</a:t>
            </a:r>
            <a:r>
              <a:rPr lang="ru-RU">
                <a:latin typeface="Calibri" pitchFamily="34" charset="0"/>
              </a:rPr>
              <a:t>поляризация</a:t>
            </a:r>
          </a:p>
        </p:txBody>
      </p:sp>
      <p:sp>
        <p:nvSpPr>
          <p:cNvPr id="10" name="Прямоугольник 9"/>
          <p:cNvSpPr>
            <a:spLocks noChangeArrowheads="1"/>
          </p:cNvSpPr>
          <p:nvPr/>
        </p:nvSpPr>
        <p:spPr bwMode="auto">
          <a:xfrm>
            <a:off x="4506913" y="2719388"/>
            <a:ext cx="1655762" cy="369887"/>
          </a:xfrm>
          <a:prstGeom prst="rect">
            <a:avLst/>
          </a:prstGeom>
          <a:noFill/>
          <a:ln w="9525">
            <a:noFill/>
            <a:miter lim="800000"/>
            <a:headEnd/>
            <a:tailEnd/>
          </a:ln>
        </p:spPr>
        <p:txBody>
          <a:bodyPr wrap="none">
            <a:spAutoFit/>
          </a:bodyPr>
          <a:lstStyle/>
          <a:p>
            <a:r>
              <a:rPr lang="en-US">
                <a:latin typeface="Calibri" pitchFamily="34" charset="0"/>
              </a:rPr>
              <a:t>p-</a:t>
            </a:r>
            <a:r>
              <a:rPr lang="ru-RU">
                <a:latin typeface="Calibri" pitchFamily="34" charset="0"/>
              </a:rPr>
              <a:t>поляризация</a:t>
            </a:r>
          </a:p>
        </p:txBody>
      </p:sp>
      <p:cxnSp>
        <p:nvCxnSpPr>
          <p:cNvPr id="6" name="Прямая со стрелкой 5"/>
          <p:cNvCxnSpPr/>
          <p:nvPr/>
        </p:nvCxnSpPr>
        <p:spPr>
          <a:xfrm>
            <a:off x="4141788" y="2714625"/>
            <a:ext cx="242887" cy="427038"/>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a:stCxn id="9" idx="2"/>
          </p:cNvCxnSpPr>
          <p:nvPr/>
        </p:nvCxnSpPr>
        <p:spPr>
          <a:xfrm>
            <a:off x="6162675" y="2609850"/>
            <a:ext cx="425450" cy="242888"/>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stCxn id="10" idx="2"/>
          </p:cNvCxnSpPr>
          <p:nvPr/>
        </p:nvCxnSpPr>
        <p:spPr>
          <a:xfrm>
            <a:off x="5334000" y="3089275"/>
            <a:ext cx="446088" cy="1131888"/>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3241675" y="2101850"/>
            <a:ext cx="1800225" cy="646113"/>
          </a:xfrm>
          <a:prstGeom prst="rect">
            <a:avLst/>
          </a:prstGeom>
          <a:noFill/>
          <a:ln w="9525">
            <a:noFill/>
            <a:miter lim="800000"/>
            <a:headEnd/>
            <a:tailEnd/>
          </a:ln>
        </p:spPr>
        <p:txBody>
          <a:bodyPr>
            <a:spAutoFit/>
          </a:bodyPr>
          <a:lstStyle/>
          <a:p>
            <a:r>
              <a:rPr lang="ru-RU">
                <a:latin typeface="Calibri" pitchFamily="34" charset="0"/>
              </a:rPr>
              <a:t>угловой спектр пучка Гаусса</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p:txBody>
          <a:bodyPr/>
          <a:lstStyle/>
          <a:p>
            <a:r>
              <a:rPr lang="ru-RU" dirty="0" smtClean="0">
                <a:solidFill>
                  <a:srgbClr val="800000"/>
                </a:solidFill>
              </a:rPr>
              <a:t>Деформация пучка</a:t>
            </a:r>
          </a:p>
        </p:txBody>
      </p:sp>
      <p:pic>
        <p:nvPicPr>
          <p:cNvPr id="29698" name="Рисунок 3"/>
          <p:cNvPicPr>
            <a:picLocks noChangeAspect="1"/>
          </p:cNvPicPr>
          <p:nvPr/>
        </p:nvPicPr>
        <p:blipFill>
          <a:blip r:embed="rId2" cstate="print"/>
          <a:srcRect/>
          <a:stretch>
            <a:fillRect/>
          </a:stretch>
        </p:blipFill>
        <p:spPr bwMode="auto">
          <a:xfrm>
            <a:off x="755650" y="1916113"/>
            <a:ext cx="2852738" cy="2854325"/>
          </a:xfrm>
          <a:prstGeom prst="rect">
            <a:avLst/>
          </a:prstGeom>
          <a:noFill/>
          <a:ln w="9525">
            <a:noFill/>
            <a:miter lim="800000"/>
            <a:headEnd/>
            <a:tailEnd/>
          </a:ln>
        </p:spPr>
      </p:pic>
      <p:pic>
        <p:nvPicPr>
          <p:cNvPr id="29699" name="Рисунок 4"/>
          <p:cNvPicPr>
            <a:picLocks noChangeAspect="1"/>
          </p:cNvPicPr>
          <p:nvPr/>
        </p:nvPicPr>
        <p:blipFill>
          <a:blip r:embed="rId3" cstate="print"/>
          <a:srcRect/>
          <a:stretch>
            <a:fillRect/>
          </a:stretch>
        </p:blipFill>
        <p:spPr bwMode="auto">
          <a:xfrm>
            <a:off x="5867400" y="1916113"/>
            <a:ext cx="2854325" cy="2854325"/>
          </a:xfrm>
          <a:prstGeom prst="rect">
            <a:avLst/>
          </a:prstGeom>
          <a:noFill/>
          <a:ln w="9525">
            <a:noFill/>
            <a:miter lim="800000"/>
            <a:headEnd/>
            <a:tailEnd/>
          </a:ln>
        </p:spPr>
      </p:pic>
      <p:sp>
        <p:nvSpPr>
          <p:cNvPr id="3" name="Стрелка вправо 2"/>
          <p:cNvSpPr/>
          <p:nvPr/>
        </p:nvSpPr>
        <p:spPr>
          <a:xfrm>
            <a:off x="3806825" y="4365625"/>
            <a:ext cx="1871663"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Прямоугольник 6"/>
          <p:cNvSpPr/>
          <p:nvPr/>
        </p:nvSpPr>
        <p:spPr>
          <a:xfrm>
            <a:off x="2638073" y="4479962"/>
            <a:ext cx="3867855"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Отражение</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55576" y="2348880"/>
            <a:ext cx="7772400" cy="1143000"/>
          </a:xfrm>
        </p:spPr>
        <p:txBody>
          <a:bodyPr/>
          <a:lstStyle/>
          <a:p>
            <a:r>
              <a:rPr lang="ru-RU" dirty="0" smtClean="0">
                <a:solidFill>
                  <a:srgbClr val="800000"/>
                </a:solidFill>
                <a:effectLst>
                  <a:outerShdw blurRad="38100" dist="38100" dir="2700000" algn="tl">
                    <a:srgbClr val="000000">
                      <a:alpha val="43137"/>
                    </a:srgbClr>
                  </a:outerShdw>
                </a:effectLst>
              </a:rPr>
              <a:t>Пленка на поверхности – пучки с ненулевым  орбитальным моментом</a:t>
            </a:r>
            <a:endParaRPr lang="ru-RU" dirty="0">
              <a:solidFill>
                <a:srgbClr val="800000"/>
              </a:solidFill>
              <a:effectLst>
                <a:outerShdw blurRad="38100" dist="38100" dir="2700000" algn="tl">
                  <a:srgbClr val="000000">
                    <a:alpha val="43137"/>
                  </a:srgbClr>
                </a:outerShdw>
              </a:effectLst>
            </a:endParaRPr>
          </a:p>
        </p:txBody>
      </p:sp>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48D81A7D-358E-40DA-9CB0-9D93CCB2CC31}" type="slidenum">
              <a:rPr lang="ru-RU" smtClean="0"/>
              <a:pPr>
                <a:defRPr/>
              </a:pPr>
              <a:t>44</a:t>
            </a:fld>
            <a:endParaRPr lang="ru-RU"/>
          </a:p>
        </p:txBody>
      </p:sp>
    </p:spTree>
    <p:extLst>
      <p:ext uri="{BB962C8B-B14F-4D97-AF65-F5344CB8AC3E}">
        <p14:creationId xmlns:p14="http://schemas.microsoft.com/office/powerpoint/2010/main" val="261192626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p:txBody>
          <a:bodyPr/>
          <a:lstStyle/>
          <a:p>
            <a:r>
              <a:rPr lang="ru-RU" dirty="0" smtClean="0">
                <a:solidFill>
                  <a:srgbClr val="800000"/>
                </a:solidFill>
                <a:effectLst>
                  <a:outerShdw blurRad="38100" dist="38100" dir="2700000" algn="tl">
                    <a:srgbClr val="000000">
                      <a:alpha val="43137"/>
                    </a:srgbClr>
                  </a:outerShdw>
                </a:effectLst>
              </a:rPr>
              <a:t>Отражение пучка Бесселя от пленки на подложке</a:t>
            </a:r>
            <a:endParaRPr lang="ru-RU" dirty="0">
              <a:solidFill>
                <a:srgbClr val="800000"/>
              </a:solidFill>
              <a:effectLst>
                <a:outerShdw blurRad="38100" dist="38100" dir="2700000" algn="tl">
                  <a:srgbClr val="000000">
                    <a:alpha val="43137"/>
                  </a:srgbClr>
                </a:outerShdw>
              </a:effectLst>
            </a:endParaRPr>
          </a:p>
        </p:txBody>
      </p:sp>
      <p:pic>
        <p:nvPicPr>
          <p:cNvPr id="13" name="Рисунок 12"/>
          <p:cNvPicPr>
            <a:picLocks noChangeAspect="1"/>
          </p:cNvPicPr>
          <p:nvPr/>
        </p:nvPicPr>
        <p:blipFill rotWithShape="1">
          <a:blip r:embed="rId2">
            <a:extLst>
              <a:ext uri="{28A0092B-C50C-407E-A947-70E740481C1C}">
                <a14:useLocalDpi xmlns:a14="http://schemas.microsoft.com/office/drawing/2010/main" val="0"/>
              </a:ext>
            </a:extLst>
          </a:blip>
          <a:srcRect t="13511" b="20638"/>
          <a:stretch/>
        </p:blipFill>
        <p:spPr>
          <a:xfrm>
            <a:off x="1259632" y="2242456"/>
            <a:ext cx="6766560" cy="33419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37562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848" y="260648"/>
            <a:ext cx="7772400" cy="1143000"/>
          </a:xfrm>
        </p:spPr>
        <p:txBody>
          <a:bodyPr/>
          <a:lstStyle/>
          <a:p>
            <a:r>
              <a:rPr lang="ru-RU" sz="3200" dirty="0">
                <a:solidFill>
                  <a:srgbClr val="800000"/>
                </a:solidFill>
                <a:effectLst>
                  <a:outerShdw blurRad="38100" dist="38100" dir="2700000" algn="tl">
                    <a:srgbClr val="000000">
                      <a:alpha val="43137"/>
                    </a:srgbClr>
                  </a:outerShdw>
                </a:effectLst>
              </a:rPr>
              <a:t>Отражение пучка Бесселя от пленки на подложке</a:t>
            </a:r>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BDC0366F-5438-49FA-A484-891F9C53C8AF}" type="slidenum">
              <a:rPr lang="ru-RU" smtClean="0"/>
              <a:pPr>
                <a:defRPr/>
              </a:pPr>
              <a:t>46</a:t>
            </a:fld>
            <a:endParaRPr lang="ru-RU"/>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7851"/>
          <a:stretch/>
        </p:blipFill>
        <p:spPr>
          <a:xfrm>
            <a:off x="1043608" y="1632856"/>
            <a:ext cx="7406640" cy="5118875"/>
          </a:xfrm>
          <a:prstGeom prst="rect">
            <a:avLst/>
          </a:prstGeom>
        </p:spPr>
      </p:pic>
      <p:sp>
        <p:nvSpPr>
          <p:cNvPr id="6" name="TextBox 5"/>
          <p:cNvSpPr txBox="1"/>
          <p:nvPr/>
        </p:nvSpPr>
        <p:spPr>
          <a:xfrm>
            <a:off x="7100664" y="1853208"/>
            <a:ext cx="631904" cy="461665"/>
          </a:xfrm>
          <a:prstGeom prst="rect">
            <a:avLst/>
          </a:prstGeom>
          <a:noFill/>
        </p:spPr>
        <p:txBody>
          <a:bodyPr wrap="none" rtlCol="0">
            <a:spAutoFit/>
          </a:bodyPr>
          <a:lstStyle/>
          <a:p>
            <a:r>
              <a:rPr lang="ru-RU" dirty="0"/>
              <a:t>1</a:t>
            </a:r>
            <a:r>
              <a:rPr lang="ru-RU" dirty="0" smtClean="0"/>
              <a:t>5</a:t>
            </a:r>
            <a:r>
              <a:rPr lang="ru-RU" baseline="30000" dirty="0" smtClean="0"/>
              <a:t>о</a:t>
            </a:r>
            <a:endParaRPr lang="ru-RU" baseline="30000" dirty="0"/>
          </a:p>
        </p:txBody>
      </p:sp>
    </p:spTree>
    <p:extLst>
      <p:ext uri="{BB962C8B-B14F-4D97-AF65-F5344CB8AC3E}">
        <p14:creationId xmlns:p14="http://schemas.microsoft.com/office/powerpoint/2010/main" val="422140198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848" y="260648"/>
            <a:ext cx="7772400" cy="1143000"/>
          </a:xfrm>
        </p:spPr>
        <p:txBody>
          <a:bodyPr/>
          <a:lstStyle/>
          <a:p>
            <a:r>
              <a:rPr lang="ru-RU" sz="3200" dirty="0">
                <a:solidFill>
                  <a:srgbClr val="800000"/>
                </a:solidFill>
                <a:effectLst>
                  <a:outerShdw blurRad="38100" dist="38100" dir="2700000" algn="tl">
                    <a:srgbClr val="000000">
                      <a:alpha val="43137"/>
                    </a:srgbClr>
                  </a:outerShdw>
                </a:effectLst>
              </a:rPr>
              <a:t>Отражение пучка Бесселя от пленки на подложке</a:t>
            </a:r>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BDC0366F-5438-49FA-A484-891F9C53C8AF}" type="slidenum">
              <a:rPr lang="ru-RU" smtClean="0"/>
              <a:pPr>
                <a:defRPr/>
              </a:pPr>
              <a:t>47</a:t>
            </a:fld>
            <a:endParaRPr lang="ru-RU"/>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t="6652"/>
          <a:stretch/>
        </p:blipFill>
        <p:spPr>
          <a:xfrm>
            <a:off x="755576" y="1480456"/>
            <a:ext cx="7680960" cy="5377543"/>
          </a:xfrm>
          <a:prstGeom prst="rect">
            <a:avLst/>
          </a:prstGeom>
        </p:spPr>
      </p:pic>
      <p:sp>
        <p:nvSpPr>
          <p:cNvPr id="7" name="TextBox 6"/>
          <p:cNvSpPr txBox="1"/>
          <p:nvPr/>
        </p:nvSpPr>
        <p:spPr>
          <a:xfrm>
            <a:off x="6948264" y="1700808"/>
            <a:ext cx="681597" cy="461665"/>
          </a:xfrm>
          <a:prstGeom prst="rect">
            <a:avLst/>
          </a:prstGeom>
          <a:noFill/>
        </p:spPr>
        <p:txBody>
          <a:bodyPr wrap="none" rtlCol="0">
            <a:spAutoFit/>
          </a:bodyPr>
          <a:lstStyle/>
          <a:p>
            <a:r>
              <a:rPr lang="ru-RU" dirty="0" smtClean="0"/>
              <a:t>45</a:t>
            </a:r>
            <a:r>
              <a:rPr lang="ru-RU" baseline="30000" dirty="0" smtClean="0"/>
              <a:t>о</a:t>
            </a:r>
            <a:endParaRPr lang="ru-RU" baseline="30000" dirty="0"/>
          </a:p>
        </p:txBody>
      </p:sp>
    </p:spTree>
    <p:extLst>
      <p:ext uri="{BB962C8B-B14F-4D97-AF65-F5344CB8AC3E}">
        <p14:creationId xmlns:p14="http://schemas.microsoft.com/office/powerpoint/2010/main" val="316541021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7951" y="548680"/>
            <a:ext cx="7772400" cy="1143000"/>
          </a:xfrm>
        </p:spPr>
        <p:txBody>
          <a:bodyPr/>
          <a:lstStyle/>
          <a:p>
            <a:r>
              <a:rPr lang="ru-RU" sz="3200" dirty="0">
                <a:solidFill>
                  <a:srgbClr val="800000"/>
                </a:solidFill>
                <a:effectLst>
                  <a:outerShdw blurRad="38100" dist="38100" dir="2700000" algn="tl">
                    <a:srgbClr val="000000">
                      <a:alpha val="43137"/>
                    </a:srgbClr>
                  </a:outerShdw>
                </a:effectLst>
              </a:rPr>
              <a:t>Отражение пучка Бесселя от пленки на подложке</a:t>
            </a:r>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BDC0366F-5438-49FA-A484-891F9C53C8AF}" type="slidenum">
              <a:rPr lang="ru-RU" smtClean="0"/>
              <a:pPr>
                <a:defRPr/>
              </a:pPr>
              <a:t>48</a:t>
            </a:fld>
            <a:endParaRPr lang="ru-RU"/>
          </a:p>
        </p:txBody>
      </p:sp>
      <p:sp>
        <p:nvSpPr>
          <p:cNvPr id="5" name="TextBox 4"/>
          <p:cNvSpPr txBox="1"/>
          <p:nvPr/>
        </p:nvSpPr>
        <p:spPr>
          <a:xfrm>
            <a:off x="467544" y="2348880"/>
            <a:ext cx="7920880" cy="3046988"/>
          </a:xfrm>
          <a:prstGeom prst="rect">
            <a:avLst/>
          </a:prstGeom>
          <a:noFill/>
        </p:spPr>
        <p:txBody>
          <a:bodyPr wrap="square" rtlCol="0">
            <a:spAutoFit/>
          </a:bodyPr>
          <a:lstStyle/>
          <a:p>
            <a:r>
              <a:rPr lang="ru-RU" sz="3200" dirty="0" smtClean="0">
                <a:solidFill>
                  <a:srgbClr val="001E60"/>
                </a:solidFill>
              </a:rPr>
              <a:t>Поперечный сдвиг при смене знака орбитального момента порядка 1 микрона</a:t>
            </a:r>
          </a:p>
          <a:p>
            <a:endParaRPr lang="ru-RU" sz="3200" dirty="0" smtClean="0">
              <a:solidFill>
                <a:srgbClr val="001E60"/>
              </a:solidFill>
            </a:endParaRPr>
          </a:p>
          <a:p>
            <a:r>
              <a:rPr lang="ru-RU" sz="3200" dirty="0" smtClean="0">
                <a:solidFill>
                  <a:srgbClr val="001E60"/>
                </a:solidFill>
              </a:rPr>
              <a:t>Не зависит от знака циркулярной поляризации</a:t>
            </a:r>
            <a:endParaRPr lang="ru-RU" sz="3200" dirty="0">
              <a:solidFill>
                <a:srgbClr val="001E60"/>
              </a:solidFill>
            </a:endParaRPr>
          </a:p>
        </p:txBody>
      </p:sp>
    </p:spTree>
    <p:extLst>
      <p:ext uri="{BB962C8B-B14F-4D97-AF65-F5344CB8AC3E}">
        <p14:creationId xmlns:p14="http://schemas.microsoft.com/office/powerpoint/2010/main" val="80006298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4"/>
          <p:cNvSpPr>
            <a:spLocks noGrp="1" noChangeArrowheads="1"/>
          </p:cNvSpPr>
          <p:nvPr>
            <p:ph type="ctrTitle"/>
          </p:nvPr>
        </p:nvSpPr>
        <p:spPr/>
        <p:txBody>
          <a:bodyPr/>
          <a:lstStyle/>
          <a:p>
            <a:pPr>
              <a:defRPr/>
            </a:pPr>
            <a:r>
              <a:rPr lang="ru-RU" dirty="0" smtClean="0">
                <a:solidFill>
                  <a:srgbClr val="800000"/>
                </a:solidFill>
                <a:effectLst>
                  <a:outerShdw blurRad="38100" dist="38100" dir="2700000" algn="tl">
                    <a:srgbClr val="C0C0C0"/>
                  </a:outerShdw>
                </a:effectLst>
              </a:rPr>
              <a:t>Спасибо за внимание!</a:t>
            </a:r>
          </a:p>
        </p:txBody>
      </p:sp>
      <p:sp>
        <p:nvSpPr>
          <p:cNvPr id="63491" name="Rectangle 5"/>
          <p:cNvSpPr>
            <a:spLocks noGrp="1" noChangeArrowheads="1"/>
          </p:cNvSpPr>
          <p:nvPr>
            <p:ph type="subTitle" idx="1"/>
          </p:nvPr>
        </p:nvSpPr>
        <p:spPr/>
        <p:txBody>
          <a:bodyPr/>
          <a:lstStyle/>
          <a:p>
            <a:endParaRPr lang="ru-RU"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7607" name="Picture 7"/>
          <p:cNvPicPr>
            <a:picLocks noChangeAspect="1" noChangeArrowheads="1"/>
          </p:cNvPicPr>
          <p:nvPr/>
        </p:nvPicPr>
        <p:blipFill>
          <a:blip r:embed="rId2" cstate="print"/>
          <a:srcRect l="46698" t="47508" r="36247" b="23407"/>
          <a:stretch>
            <a:fillRect/>
          </a:stretch>
        </p:blipFill>
        <p:spPr bwMode="auto">
          <a:xfrm>
            <a:off x="7235825" y="4949825"/>
            <a:ext cx="1908175" cy="1908175"/>
          </a:xfrm>
          <a:prstGeom prst="rect">
            <a:avLst/>
          </a:prstGeom>
          <a:noFill/>
          <a:ln w="9525">
            <a:noFill/>
            <a:miter lim="800000"/>
            <a:headEnd/>
            <a:tailEnd/>
          </a:ln>
          <a:effectLst/>
        </p:spPr>
      </p:pic>
      <p:sp>
        <p:nvSpPr>
          <p:cNvPr id="537604" name="Rectangle 4"/>
          <p:cNvSpPr>
            <a:spLocks noGrp="1" noChangeArrowheads="1"/>
          </p:cNvSpPr>
          <p:nvPr>
            <p:ph type="title"/>
          </p:nvPr>
        </p:nvSpPr>
        <p:spPr>
          <a:xfrm>
            <a:off x="684213" y="0"/>
            <a:ext cx="7772400" cy="1143000"/>
          </a:xfrm>
        </p:spPr>
        <p:txBody>
          <a:bodyPr/>
          <a:lstStyle/>
          <a:p>
            <a:r>
              <a:rPr lang="ru-RU" dirty="0">
                <a:solidFill>
                  <a:srgbClr val="800000"/>
                </a:solidFill>
              </a:rPr>
              <a:t>Исаак Ньютон</a:t>
            </a:r>
          </a:p>
        </p:txBody>
      </p:sp>
      <p:pic>
        <p:nvPicPr>
          <p:cNvPr id="537605" name="Picture 5" descr="Ньютон"/>
          <p:cNvPicPr>
            <a:picLocks noChangeAspect="1" noChangeArrowheads="1"/>
          </p:cNvPicPr>
          <p:nvPr/>
        </p:nvPicPr>
        <p:blipFill>
          <a:blip r:embed="rId3" cstate="print"/>
          <a:srcRect/>
          <a:stretch>
            <a:fillRect/>
          </a:stretch>
        </p:blipFill>
        <p:spPr bwMode="auto">
          <a:xfrm>
            <a:off x="0" y="1052513"/>
            <a:ext cx="4246563" cy="5805487"/>
          </a:xfrm>
          <a:prstGeom prst="rect">
            <a:avLst/>
          </a:prstGeom>
          <a:noFill/>
        </p:spPr>
      </p:pic>
      <p:sp>
        <p:nvSpPr>
          <p:cNvPr id="537606" name="Rectangle 6"/>
          <p:cNvSpPr>
            <a:spLocks noChangeArrowheads="1"/>
          </p:cNvSpPr>
          <p:nvPr/>
        </p:nvSpPr>
        <p:spPr bwMode="auto">
          <a:xfrm>
            <a:off x="4470400" y="1412875"/>
            <a:ext cx="4673600" cy="3749675"/>
          </a:xfrm>
          <a:prstGeom prst="rect">
            <a:avLst/>
          </a:prstGeom>
          <a:noFill/>
          <a:ln w="9525">
            <a:noFill/>
            <a:miter lim="800000"/>
            <a:headEnd/>
            <a:tailEnd/>
          </a:ln>
          <a:effectLst/>
        </p:spPr>
        <p:txBody>
          <a:bodyPr>
            <a:spAutoFit/>
          </a:bodyPr>
          <a:lstStyle/>
          <a:p>
            <a:r>
              <a:rPr lang="ru-RU" sz="4000">
                <a:solidFill>
                  <a:srgbClr val="001E60"/>
                </a:solidFill>
              </a:rPr>
              <a:t>Оптика, или трактат об отражениях, преломлениях, изгибаниях и цветах света</a:t>
            </a:r>
          </a:p>
        </p:txBody>
      </p:sp>
      <p:sp>
        <p:nvSpPr>
          <p:cNvPr id="537608" name="Text Box 8"/>
          <p:cNvSpPr txBox="1">
            <a:spLocks noChangeArrowheads="1"/>
          </p:cNvSpPr>
          <p:nvPr/>
        </p:nvSpPr>
        <p:spPr bwMode="auto">
          <a:xfrm>
            <a:off x="4767263" y="5734050"/>
            <a:ext cx="1174750" cy="579438"/>
          </a:xfrm>
          <a:prstGeom prst="rect">
            <a:avLst/>
          </a:prstGeom>
          <a:noFill/>
          <a:ln w="9525">
            <a:noFill/>
            <a:miter lim="800000"/>
            <a:headEnd/>
            <a:tailEnd/>
          </a:ln>
          <a:effectLst/>
        </p:spPr>
        <p:txBody>
          <a:bodyPr wrap="none">
            <a:spAutoFit/>
          </a:bodyPr>
          <a:lstStyle/>
          <a:p>
            <a:r>
              <a:rPr lang="ru-RU" sz="3200" b="1">
                <a:solidFill>
                  <a:srgbClr val="001E60"/>
                </a:solidFill>
              </a:rPr>
              <a:t>1704</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4880" t="23200" r="71418" b="40680"/>
          <a:stretch>
            <a:fillRect/>
          </a:stretch>
        </p:blipFill>
        <p:spPr bwMode="auto">
          <a:xfrm>
            <a:off x="323528" y="1124744"/>
            <a:ext cx="3672408" cy="5445295"/>
          </a:xfrm>
          <a:prstGeom prst="rect">
            <a:avLst/>
          </a:prstGeom>
          <a:noFill/>
          <a:ln w="9525">
            <a:noFill/>
            <a:miter lim="800000"/>
            <a:headEnd/>
            <a:tailEnd/>
          </a:ln>
        </p:spPr>
      </p:pic>
      <p:sp>
        <p:nvSpPr>
          <p:cNvPr id="3" name="Прямоугольник 2"/>
          <p:cNvSpPr/>
          <p:nvPr/>
        </p:nvSpPr>
        <p:spPr>
          <a:xfrm>
            <a:off x="2627784" y="332656"/>
            <a:ext cx="4054315" cy="769441"/>
          </a:xfrm>
          <a:prstGeom prst="rect">
            <a:avLst/>
          </a:prstGeom>
        </p:spPr>
        <p:txBody>
          <a:bodyPr wrap="none">
            <a:spAutoFit/>
          </a:bodyPr>
          <a:lstStyle/>
          <a:p>
            <a:r>
              <a:rPr lang="ru-RU" sz="4400" dirty="0" smtClean="0">
                <a:solidFill>
                  <a:srgbClr val="800000"/>
                </a:solidFill>
              </a:rPr>
              <a:t>Исаак Ньютон</a:t>
            </a:r>
            <a:endParaRPr lang="ru-RU" sz="4400" dirty="0">
              <a:solidFill>
                <a:srgbClr val="800000"/>
              </a:solidFill>
            </a:endParaRPr>
          </a:p>
        </p:txBody>
      </p:sp>
      <p:pic>
        <p:nvPicPr>
          <p:cNvPr id="5" name="Picture 2"/>
          <p:cNvPicPr>
            <a:picLocks noChangeAspect="1" noChangeArrowheads="1"/>
          </p:cNvPicPr>
          <p:nvPr/>
        </p:nvPicPr>
        <p:blipFill>
          <a:blip r:embed="rId3" cstate="print"/>
          <a:srcRect l="39922" t="79381" r="23223" b="8859"/>
          <a:stretch>
            <a:fillRect/>
          </a:stretch>
        </p:blipFill>
        <p:spPr bwMode="auto">
          <a:xfrm>
            <a:off x="3527376" y="5301208"/>
            <a:ext cx="5616624" cy="1008112"/>
          </a:xfrm>
          <a:prstGeom prst="rect">
            <a:avLst/>
          </a:prstGeom>
          <a:ln>
            <a:noFill/>
          </a:ln>
          <a:effectLst>
            <a:softEdge rad="112500"/>
          </a:effectLst>
        </p:spPr>
      </p:pic>
      <p:pic>
        <p:nvPicPr>
          <p:cNvPr id="7" name="Picture 2"/>
          <p:cNvPicPr>
            <a:picLocks noChangeAspect="1" noChangeArrowheads="1"/>
          </p:cNvPicPr>
          <p:nvPr/>
        </p:nvPicPr>
        <p:blipFill>
          <a:blip r:embed="rId3" cstate="print"/>
          <a:srcRect l="41340" t="41386" r="34563" b="49374"/>
          <a:stretch>
            <a:fillRect/>
          </a:stretch>
        </p:blipFill>
        <p:spPr bwMode="auto">
          <a:xfrm>
            <a:off x="3059831" y="3429000"/>
            <a:ext cx="6009395" cy="1296144"/>
          </a:xfrm>
          <a:prstGeom prst="rect">
            <a:avLst/>
          </a:prstGeom>
          <a:ln>
            <a:noFill/>
          </a:ln>
          <a:effectLst>
            <a:softEdge rad="112500"/>
          </a:effectLst>
        </p:spPr>
      </p:pic>
      <p:pic>
        <p:nvPicPr>
          <p:cNvPr id="8" name="Picture 2"/>
          <p:cNvPicPr>
            <a:picLocks noChangeAspect="1" noChangeArrowheads="1"/>
          </p:cNvPicPr>
          <p:nvPr/>
        </p:nvPicPr>
        <p:blipFill>
          <a:blip r:embed="rId3" cstate="print"/>
          <a:srcRect l="39922" t="32889" r="23696" b="57031"/>
          <a:stretch>
            <a:fillRect/>
          </a:stretch>
        </p:blipFill>
        <p:spPr bwMode="auto">
          <a:xfrm>
            <a:off x="3599384" y="1700808"/>
            <a:ext cx="5544616" cy="8640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4880" t="23200" r="71418" b="40680"/>
          <a:stretch>
            <a:fillRect/>
          </a:stretch>
        </p:blipFill>
        <p:spPr bwMode="auto">
          <a:xfrm>
            <a:off x="323528" y="1124744"/>
            <a:ext cx="3672408" cy="5445295"/>
          </a:xfrm>
          <a:prstGeom prst="rect">
            <a:avLst/>
          </a:prstGeom>
          <a:noFill/>
          <a:ln w="9525">
            <a:noFill/>
            <a:miter lim="800000"/>
            <a:headEnd/>
            <a:tailEnd/>
          </a:ln>
        </p:spPr>
      </p:pic>
      <p:sp>
        <p:nvSpPr>
          <p:cNvPr id="3" name="Прямоугольник 2"/>
          <p:cNvSpPr/>
          <p:nvPr/>
        </p:nvSpPr>
        <p:spPr>
          <a:xfrm>
            <a:off x="2627784" y="332656"/>
            <a:ext cx="4054315" cy="769441"/>
          </a:xfrm>
          <a:prstGeom prst="rect">
            <a:avLst/>
          </a:prstGeom>
        </p:spPr>
        <p:txBody>
          <a:bodyPr wrap="none">
            <a:spAutoFit/>
          </a:bodyPr>
          <a:lstStyle/>
          <a:p>
            <a:r>
              <a:rPr lang="ru-RU" sz="4400" dirty="0" smtClean="0">
                <a:solidFill>
                  <a:srgbClr val="800000"/>
                </a:solidFill>
              </a:rPr>
              <a:t>Исаак Ньютон</a:t>
            </a:r>
            <a:endParaRPr lang="ru-RU" sz="4400" dirty="0">
              <a:solidFill>
                <a:srgbClr val="800000"/>
              </a:solidFill>
            </a:endParaRPr>
          </a:p>
        </p:txBody>
      </p:sp>
      <p:sp>
        <p:nvSpPr>
          <p:cNvPr id="9" name="TextBox 8"/>
          <p:cNvSpPr txBox="1"/>
          <p:nvPr/>
        </p:nvSpPr>
        <p:spPr>
          <a:xfrm>
            <a:off x="4355976" y="1340768"/>
            <a:ext cx="4788024" cy="5262979"/>
          </a:xfrm>
          <a:prstGeom prst="rect">
            <a:avLst/>
          </a:prstGeom>
          <a:noFill/>
        </p:spPr>
        <p:txBody>
          <a:bodyPr wrap="square" rtlCol="0">
            <a:spAutoFit/>
          </a:bodyPr>
          <a:lstStyle/>
          <a:p>
            <a:pPr>
              <a:buFont typeface="Arial" pitchFamily="34" charset="0"/>
              <a:buChar char="•"/>
            </a:pPr>
            <a:r>
              <a:rPr lang="ru-RU" dirty="0" smtClean="0">
                <a:solidFill>
                  <a:srgbClr val="001E60"/>
                </a:solidFill>
                <a:effectLst>
                  <a:outerShdw blurRad="38100" dist="38100" dir="2700000" algn="tl">
                    <a:srgbClr val="000000">
                      <a:alpha val="43137"/>
                    </a:srgbClr>
                  </a:outerShdw>
                </a:effectLst>
              </a:rPr>
              <a:t>Углы отражения и преломления лежат в одной плоскости с углом падения</a:t>
            </a:r>
          </a:p>
          <a:p>
            <a:pPr>
              <a:buFont typeface="Arial" pitchFamily="34" charset="0"/>
              <a:buChar char="•"/>
            </a:pPr>
            <a:endParaRPr lang="ru-RU" dirty="0" smtClean="0">
              <a:solidFill>
                <a:srgbClr val="001E60"/>
              </a:solidFill>
              <a:effectLst>
                <a:outerShdw blurRad="38100" dist="38100" dir="2700000" algn="tl">
                  <a:srgbClr val="000000">
                    <a:alpha val="43137"/>
                  </a:srgbClr>
                </a:outerShdw>
              </a:effectLst>
            </a:endParaRPr>
          </a:p>
          <a:p>
            <a:pPr>
              <a:buFont typeface="Arial" pitchFamily="34" charset="0"/>
              <a:buChar char="•"/>
            </a:pPr>
            <a:r>
              <a:rPr lang="ru-RU" dirty="0" smtClean="0">
                <a:solidFill>
                  <a:srgbClr val="001E60"/>
                </a:solidFill>
                <a:effectLst>
                  <a:outerShdw blurRad="38100" dist="38100" dir="2700000" algn="tl">
                    <a:srgbClr val="000000">
                      <a:alpha val="43137"/>
                    </a:srgbClr>
                  </a:outerShdw>
                </a:effectLst>
              </a:rPr>
              <a:t>Угол отражения равен углу падения</a:t>
            </a:r>
          </a:p>
          <a:p>
            <a:pPr>
              <a:buFont typeface="Arial" pitchFamily="34" charset="0"/>
              <a:buChar char="•"/>
            </a:pPr>
            <a:endParaRPr lang="ru-RU" dirty="0" smtClean="0">
              <a:solidFill>
                <a:srgbClr val="001E60"/>
              </a:solidFill>
              <a:effectLst>
                <a:outerShdw blurRad="38100" dist="38100" dir="2700000" algn="tl">
                  <a:srgbClr val="000000">
                    <a:alpha val="43137"/>
                  </a:srgbClr>
                </a:outerShdw>
              </a:effectLst>
            </a:endParaRPr>
          </a:p>
          <a:p>
            <a:pPr>
              <a:buFont typeface="Arial" pitchFamily="34" charset="0"/>
              <a:buChar char="•"/>
            </a:pPr>
            <a:r>
              <a:rPr lang="ru-RU" dirty="0" smtClean="0">
                <a:solidFill>
                  <a:srgbClr val="001E60"/>
                </a:solidFill>
                <a:effectLst>
                  <a:outerShdw blurRad="38100" dist="38100" dir="2700000" algn="tl">
                    <a:srgbClr val="000000">
                      <a:alpha val="43137"/>
                    </a:srgbClr>
                  </a:outerShdw>
                </a:effectLst>
              </a:rPr>
              <a:t>Луч, преломленный из менее оптически плотной среды в более оптически плотную, отклоняется в сторону перпендикуляра, то есть угол преломления меньше угла падания</a:t>
            </a:r>
          </a:p>
        </p:txBody>
      </p:sp>
      <p:sp>
        <p:nvSpPr>
          <p:cNvPr id="10" name="Прямоугольник 9"/>
          <p:cNvSpPr/>
          <p:nvPr/>
        </p:nvSpPr>
        <p:spPr>
          <a:xfrm>
            <a:off x="7668344" y="980728"/>
            <a:ext cx="1296144" cy="584775"/>
          </a:xfrm>
          <a:prstGeom prst="rect">
            <a:avLst/>
          </a:prstGeom>
        </p:spPr>
        <p:txBody>
          <a:bodyPr wrap="square">
            <a:spAutoFit/>
          </a:bodyPr>
          <a:lstStyle/>
          <a:p>
            <a:r>
              <a:rPr lang="ru-RU" sz="3200" dirty="0" smtClean="0">
                <a:solidFill>
                  <a:srgbClr val="001E60"/>
                </a:solidFill>
                <a:effectLst>
                  <a:outerShdw blurRad="38100" dist="38100" dir="2700000" algn="tl">
                    <a:srgbClr val="000000">
                      <a:alpha val="43137"/>
                    </a:srgbClr>
                  </a:outerShdw>
                </a:effectLst>
              </a:rPr>
              <a:t>1704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7772400" cy="1143000"/>
          </a:xfrm>
        </p:spPr>
        <p:txBody>
          <a:bodyPr/>
          <a:lstStyle/>
          <a:p>
            <a:r>
              <a:rPr lang="ru-RU" dirty="0" err="1" smtClean="0">
                <a:solidFill>
                  <a:srgbClr val="800000"/>
                </a:solidFill>
                <a:effectLst>
                  <a:outerShdw blurRad="38100" dist="38100" dir="2700000" algn="tl">
                    <a:srgbClr val="000000">
                      <a:alpha val="43137"/>
                    </a:srgbClr>
                  </a:outerShdw>
                </a:effectLst>
              </a:rPr>
              <a:t>Виллеброрд</a:t>
            </a:r>
            <a:r>
              <a:rPr lang="ru-RU" dirty="0" smtClean="0">
                <a:solidFill>
                  <a:srgbClr val="800000"/>
                </a:solidFill>
                <a:effectLst>
                  <a:outerShdw blurRad="38100" dist="38100" dir="2700000" algn="tl">
                    <a:srgbClr val="000000">
                      <a:alpha val="43137"/>
                    </a:srgbClr>
                  </a:outerShdw>
                </a:effectLst>
              </a:rPr>
              <a:t> </a:t>
            </a:r>
            <a:r>
              <a:rPr lang="ru-RU" dirty="0" err="1" smtClean="0">
                <a:solidFill>
                  <a:srgbClr val="800000"/>
                </a:solidFill>
                <a:effectLst>
                  <a:outerShdw blurRad="38100" dist="38100" dir="2700000" algn="tl">
                    <a:srgbClr val="000000">
                      <a:alpha val="43137"/>
                    </a:srgbClr>
                  </a:outerShdw>
                </a:effectLst>
              </a:rPr>
              <a:t>Снеллиус</a:t>
            </a:r>
            <a:r>
              <a:rPr lang="ru-RU" dirty="0" smtClean="0">
                <a:solidFill>
                  <a:srgbClr val="800000"/>
                </a:solidFill>
                <a:effectLst>
                  <a:outerShdw blurRad="38100" dist="38100" dir="2700000" algn="tl">
                    <a:srgbClr val="000000">
                      <a:alpha val="43137"/>
                    </a:srgbClr>
                  </a:outerShdw>
                </a:effectLst>
              </a:rPr>
              <a:t> </a:t>
            </a:r>
            <a:endParaRPr lang="ru-RU" dirty="0">
              <a:solidFill>
                <a:srgbClr val="800000"/>
              </a:solidFill>
              <a:effectLst>
                <a:outerShdw blurRad="38100" dist="38100" dir="2700000" algn="tl">
                  <a:srgbClr val="000000">
                    <a:alpha val="43137"/>
                  </a:srgbClr>
                </a:outerShdw>
              </a:effectLst>
            </a:endParaRPr>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BDC0366F-5438-49FA-A484-891F9C53C8AF}" type="slidenum">
              <a:rPr lang="ru-RU" smtClean="0"/>
              <a:pPr>
                <a:defRPr/>
              </a:pPr>
              <a:t>8</a:t>
            </a:fld>
            <a:endParaRPr lang="ru-RU"/>
          </a:p>
        </p:txBody>
      </p:sp>
      <p:pic>
        <p:nvPicPr>
          <p:cNvPr id="5" name="Рисунок 4" descr="snell.jpg"/>
          <p:cNvPicPr>
            <a:picLocks noChangeAspect="1"/>
          </p:cNvPicPr>
          <p:nvPr/>
        </p:nvPicPr>
        <p:blipFill>
          <a:blip r:embed="rId2" cstate="print"/>
          <a:stretch>
            <a:fillRect/>
          </a:stretch>
        </p:blipFill>
        <p:spPr>
          <a:xfrm>
            <a:off x="467544" y="1772816"/>
            <a:ext cx="2876550" cy="4530566"/>
          </a:xfrm>
          <a:prstGeom prst="rect">
            <a:avLst/>
          </a:prstGeom>
        </p:spPr>
      </p:pic>
      <p:grpSp>
        <p:nvGrpSpPr>
          <p:cNvPr id="6" name="Группа 5"/>
          <p:cNvGrpSpPr/>
          <p:nvPr/>
        </p:nvGrpSpPr>
        <p:grpSpPr>
          <a:xfrm>
            <a:off x="4355976" y="2423114"/>
            <a:ext cx="3672408" cy="3958214"/>
            <a:chOff x="4355976" y="2348880"/>
            <a:chExt cx="3672408" cy="3958214"/>
          </a:xfrm>
        </p:grpSpPr>
        <p:cxnSp>
          <p:nvCxnSpPr>
            <p:cNvPr id="14" name="Прямая соединительная линия 13"/>
            <p:cNvCxnSpPr/>
            <p:nvPr/>
          </p:nvCxnSpPr>
          <p:spPr>
            <a:xfrm>
              <a:off x="4355976" y="4185084"/>
              <a:ext cx="367240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rot="5400000">
              <a:off x="4355976" y="4314624"/>
              <a:ext cx="36724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355976" y="2348880"/>
              <a:ext cx="1162929" cy="116292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355976" y="2348880"/>
              <a:ext cx="1836204" cy="18362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rot="1920000">
              <a:off x="5799887" y="4404859"/>
              <a:ext cx="1162929" cy="116292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1920000">
              <a:off x="5559885" y="4470890"/>
              <a:ext cx="1836204" cy="18362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2" name="Picture 3"/>
          <p:cNvPicPr>
            <a:picLocks noChangeAspect="1" noChangeArrowheads="1"/>
          </p:cNvPicPr>
          <p:nvPr/>
        </p:nvPicPr>
        <p:blipFill>
          <a:blip r:embed="rId3" cstate="print"/>
          <a:srcRect/>
          <a:stretch>
            <a:fillRect/>
          </a:stretch>
        </p:blipFill>
        <p:spPr bwMode="auto">
          <a:xfrm>
            <a:off x="3923928" y="1628800"/>
            <a:ext cx="4495800" cy="628650"/>
          </a:xfrm>
          <a:prstGeom prst="rect">
            <a:avLst/>
          </a:prstGeom>
          <a:ln>
            <a:noFill/>
          </a:ln>
          <a:effectLst>
            <a:outerShdw blurRad="292100" dist="139700" dir="2700000" algn="tl" rotWithShape="0">
              <a:srgbClr val="333333">
                <a:alpha val="65000"/>
              </a:srgbClr>
            </a:outerShdw>
          </a:effectLst>
        </p:spPr>
      </p:pic>
      <p:pic>
        <p:nvPicPr>
          <p:cNvPr id="23" name="Picture 3"/>
          <p:cNvPicPr>
            <a:picLocks noChangeAspect="1" noChangeArrowheads="1"/>
          </p:cNvPicPr>
          <p:nvPr/>
        </p:nvPicPr>
        <p:blipFill>
          <a:blip r:embed="rId3" cstate="print"/>
          <a:srcRect r="85958"/>
          <a:stretch>
            <a:fillRect/>
          </a:stretch>
        </p:blipFill>
        <p:spPr bwMode="auto">
          <a:xfrm>
            <a:off x="7236296" y="3068960"/>
            <a:ext cx="631304" cy="628650"/>
          </a:xfrm>
          <a:prstGeom prst="rect">
            <a:avLst/>
          </a:prstGeom>
          <a:ln>
            <a:noFill/>
          </a:ln>
          <a:effectLst>
            <a:outerShdw blurRad="292100" dist="139700" dir="2700000" algn="tl" rotWithShape="0">
              <a:srgbClr val="333333">
                <a:alpha val="65000"/>
              </a:srgbClr>
            </a:outerShdw>
          </a:effectLst>
        </p:spPr>
      </p:pic>
      <p:pic>
        <p:nvPicPr>
          <p:cNvPr id="24" name="Picture 3"/>
          <p:cNvPicPr>
            <a:picLocks noChangeAspect="1" noChangeArrowheads="1"/>
          </p:cNvPicPr>
          <p:nvPr/>
        </p:nvPicPr>
        <p:blipFill>
          <a:blip r:embed="rId3" cstate="print"/>
          <a:srcRect l="29872" r="55713"/>
          <a:stretch>
            <a:fillRect/>
          </a:stretch>
        </p:blipFill>
        <p:spPr bwMode="auto">
          <a:xfrm>
            <a:off x="5436096" y="2708920"/>
            <a:ext cx="648072" cy="628650"/>
          </a:xfrm>
          <a:prstGeom prst="rect">
            <a:avLst/>
          </a:prstGeom>
          <a:ln>
            <a:noFill/>
          </a:ln>
          <a:effectLst>
            <a:outerShdw blurRad="292100" dist="139700" dir="2700000" algn="tl" rotWithShape="0">
              <a:srgbClr val="333333">
                <a:alpha val="65000"/>
              </a:srgbClr>
            </a:outerShdw>
          </a:effectLst>
        </p:spPr>
      </p:pic>
      <p:pic>
        <p:nvPicPr>
          <p:cNvPr id="25" name="Picture 3"/>
          <p:cNvPicPr>
            <a:picLocks noChangeAspect="1" noChangeArrowheads="1"/>
          </p:cNvPicPr>
          <p:nvPr/>
        </p:nvPicPr>
        <p:blipFill>
          <a:blip r:embed="rId3" cstate="print"/>
          <a:srcRect l="53711" r="31874"/>
          <a:stretch>
            <a:fillRect/>
          </a:stretch>
        </p:blipFill>
        <p:spPr bwMode="auto">
          <a:xfrm>
            <a:off x="7092280" y="4653136"/>
            <a:ext cx="648072" cy="628650"/>
          </a:xfrm>
          <a:prstGeom prst="rect">
            <a:avLst/>
          </a:prstGeom>
          <a:ln>
            <a:noFill/>
          </a:ln>
          <a:effectLst>
            <a:outerShdw blurRad="292100" dist="139700" dir="2700000" algn="tl" rotWithShape="0">
              <a:srgbClr val="333333">
                <a:alpha val="65000"/>
              </a:srgbClr>
            </a:outerShdw>
          </a:effectLst>
        </p:spPr>
      </p:pic>
      <p:pic>
        <p:nvPicPr>
          <p:cNvPr id="26" name="Picture 3"/>
          <p:cNvPicPr>
            <a:picLocks noChangeAspect="1" noChangeArrowheads="1"/>
          </p:cNvPicPr>
          <p:nvPr/>
        </p:nvPicPr>
        <p:blipFill>
          <a:blip r:embed="rId3" cstate="print"/>
          <a:srcRect l="83956"/>
          <a:stretch>
            <a:fillRect/>
          </a:stretch>
        </p:blipFill>
        <p:spPr bwMode="auto">
          <a:xfrm>
            <a:off x="5220072" y="4797152"/>
            <a:ext cx="721296" cy="628650"/>
          </a:xfrm>
          <a:prstGeom prst="rect">
            <a:avLst/>
          </a:prstGeom>
          <a:ln>
            <a:noFill/>
          </a:ln>
          <a:effectLst>
            <a:outerShdw blurRad="292100" dist="139700" dir="2700000" algn="tl" rotWithShape="0">
              <a:srgbClr val="333333">
                <a:alpha val="65000"/>
              </a:srgbClr>
            </a:outerShdw>
          </a:effectLst>
        </p:spPr>
      </p:pic>
      <p:cxnSp>
        <p:nvCxnSpPr>
          <p:cNvPr id="28" name="Прямая со стрелкой 27"/>
          <p:cNvCxnSpPr/>
          <p:nvPr/>
        </p:nvCxnSpPr>
        <p:spPr bwMode="auto">
          <a:xfrm>
            <a:off x="5940152" y="5229200"/>
            <a:ext cx="360040" cy="144016"/>
          </a:xfrm>
          <a:prstGeom prst="straightConnector1">
            <a:avLst/>
          </a:prstGeom>
          <a:solidFill>
            <a:schemeClr val="accent1"/>
          </a:solidFill>
          <a:ln w="57150" cap="flat" cmpd="sng" algn="ctr">
            <a:solidFill>
              <a:srgbClr val="993300"/>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7772400" cy="1143000"/>
          </a:xfrm>
        </p:spPr>
        <p:txBody>
          <a:bodyPr/>
          <a:lstStyle/>
          <a:p>
            <a:r>
              <a:rPr lang="ru-RU" dirty="0" smtClean="0">
                <a:solidFill>
                  <a:srgbClr val="800000"/>
                </a:solidFill>
                <a:effectLst>
                  <a:outerShdw blurRad="38100" dist="38100" dir="2700000" algn="tl">
                    <a:srgbClr val="000000">
                      <a:alpha val="43137"/>
                    </a:srgbClr>
                  </a:outerShdw>
                </a:effectLst>
              </a:rPr>
              <a:t>Отрицательные среды</a:t>
            </a:r>
            <a:endParaRPr lang="ru-RU" dirty="0">
              <a:solidFill>
                <a:srgbClr val="800000"/>
              </a:solidFill>
              <a:effectLst>
                <a:outerShdw blurRad="38100" dist="38100" dir="2700000" algn="tl">
                  <a:srgbClr val="000000">
                    <a:alpha val="43137"/>
                  </a:srgbClr>
                </a:outerShdw>
              </a:effectLst>
            </a:endParaRPr>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BDC0366F-5438-49FA-A484-891F9C53C8AF}" type="slidenum">
              <a:rPr lang="ru-RU" smtClean="0"/>
              <a:pPr>
                <a:defRPr/>
              </a:pPr>
              <a:t>9</a:t>
            </a:fld>
            <a:endParaRPr lang="ru-RU"/>
          </a:p>
        </p:txBody>
      </p:sp>
      <p:pic>
        <p:nvPicPr>
          <p:cNvPr id="22" name="Picture 3"/>
          <p:cNvPicPr>
            <a:picLocks noChangeAspect="1" noChangeArrowheads="1"/>
          </p:cNvPicPr>
          <p:nvPr/>
        </p:nvPicPr>
        <p:blipFill>
          <a:blip r:embed="rId2" cstate="print"/>
          <a:srcRect/>
          <a:stretch>
            <a:fillRect/>
          </a:stretch>
        </p:blipFill>
        <p:spPr bwMode="auto">
          <a:xfrm>
            <a:off x="2411760" y="1412776"/>
            <a:ext cx="4495800" cy="628650"/>
          </a:xfrm>
          <a:prstGeom prst="rect">
            <a:avLst/>
          </a:prstGeom>
          <a:ln>
            <a:noFill/>
          </a:ln>
          <a:effectLst>
            <a:outerShdw blurRad="292100" dist="139700" dir="2700000" algn="tl" rotWithShape="0">
              <a:srgbClr val="333333">
                <a:alpha val="65000"/>
              </a:srgbClr>
            </a:outerShdw>
          </a:effectLst>
        </p:spPr>
      </p:pic>
      <p:grpSp>
        <p:nvGrpSpPr>
          <p:cNvPr id="5" name="Группа 4"/>
          <p:cNvGrpSpPr/>
          <p:nvPr/>
        </p:nvGrpSpPr>
        <p:grpSpPr>
          <a:xfrm>
            <a:off x="971600" y="2564904"/>
            <a:ext cx="3672408" cy="3801948"/>
            <a:chOff x="971600" y="2564904"/>
            <a:chExt cx="3672408" cy="3801948"/>
          </a:xfrm>
        </p:grpSpPr>
        <p:cxnSp>
          <p:nvCxnSpPr>
            <p:cNvPr id="14" name="Прямая соединительная линия 13"/>
            <p:cNvCxnSpPr/>
            <p:nvPr/>
          </p:nvCxnSpPr>
          <p:spPr>
            <a:xfrm>
              <a:off x="971600" y="4401108"/>
              <a:ext cx="367240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rot="5400000">
              <a:off x="971600" y="4530648"/>
              <a:ext cx="36724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971600" y="2564904"/>
              <a:ext cx="1162929" cy="116292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971600" y="2564904"/>
              <a:ext cx="1836204" cy="18362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1900504" y="4411909"/>
              <a:ext cx="904290" cy="136815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H="1">
              <a:off x="1612472" y="4339901"/>
              <a:ext cx="1189064" cy="19442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Picture 3"/>
            <p:cNvPicPr>
              <a:picLocks noChangeAspect="1" noChangeArrowheads="1"/>
            </p:cNvPicPr>
            <p:nvPr/>
          </p:nvPicPr>
          <p:blipFill>
            <a:blip r:embed="rId2" cstate="print"/>
            <a:srcRect r="85958"/>
            <a:stretch>
              <a:fillRect/>
            </a:stretch>
          </p:blipFill>
          <p:spPr bwMode="auto">
            <a:xfrm>
              <a:off x="3556688" y="3331790"/>
              <a:ext cx="631304" cy="628650"/>
            </a:xfrm>
            <a:prstGeom prst="rect">
              <a:avLst/>
            </a:prstGeom>
            <a:ln>
              <a:noFill/>
            </a:ln>
            <a:effectLst>
              <a:outerShdw blurRad="292100" dist="139700" dir="2700000" algn="tl" rotWithShape="0">
                <a:srgbClr val="333333">
                  <a:alpha val="65000"/>
                </a:srgbClr>
              </a:outerShdw>
            </a:effectLst>
          </p:spPr>
        </p:pic>
        <p:pic>
          <p:nvPicPr>
            <p:cNvPr id="24" name="Picture 3"/>
            <p:cNvPicPr>
              <a:picLocks noChangeAspect="1" noChangeArrowheads="1"/>
            </p:cNvPicPr>
            <p:nvPr/>
          </p:nvPicPr>
          <p:blipFill>
            <a:blip r:embed="rId2" cstate="print"/>
            <a:srcRect l="29872" r="55713"/>
            <a:stretch>
              <a:fillRect/>
            </a:stretch>
          </p:blipFill>
          <p:spPr bwMode="auto">
            <a:xfrm>
              <a:off x="2044520" y="2827734"/>
              <a:ext cx="648072" cy="628650"/>
            </a:xfrm>
            <a:prstGeom prst="rect">
              <a:avLst/>
            </a:prstGeom>
            <a:ln>
              <a:noFill/>
            </a:ln>
            <a:effectLst>
              <a:outerShdw blurRad="292100" dist="139700" dir="2700000" algn="tl" rotWithShape="0">
                <a:srgbClr val="333333">
                  <a:alpha val="65000"/>
                </a:srgbClr>
              </a:outerShdw>
            </a:effectLst>
          </p:spPr>
        </p:pic>
        <p:pic>
          <p:nvPicPr>
            <p:cNvPr id="25" name="Picture 3"/>
            <p:cNvPicPr>
              <a:picLocks noChangeAspect="1" noChangeArrowheads="1"/>
            </p:cNvPicPr>
            <p:nvPr/>
          </p:nvPicPr>
          <p:blipFill>
            <a:blip r:embed="rId2" cstate="print"/>
            <a:srcRect l="53711" r="31874"/>
            <a:stretch>
              <a:fillRect/>
            </a:stretch>
          </p:blipFill>
          <p:spPr bwMode="auto">
            <a:xfrm>
              <a:off x="3628696" y="5203998"/>
              <a:ext cx="648072" cy="628650"/>
            </a:xfrm>
            <a:prstGeom prst="rect">
              <a:avLst/>
            </a:prstGeom>
            <a:ln>
              <a:noFill/>
            </a:ln>
            <a:effectLst>
              <a:outerShdw blurRad="292100" dist="139700" dir="2700000" algn="tl" rotWithShape="0">
                <a:srgbClr val="333333">
                  <a:alpha val="65000"/>
                </a:srgbClr>
              </a:outerShdw>
            </a:effectLst>
          </p:spPr>
        </p:pic>
        <p:pic>
          <p:nvPicPr>
            <p:cNvPr id="26" name="Picture 3"/>
            <p:cNvPicPr>
              <a:picLocks noChangeAspect="1" noChangeArrowheads="1"/>
            </p:cNvPicPr>
            <p:nvPr/>
          </p:nvPicPr>
          <p:blipFill>
            <a:blip r:embed="rId2" cstate="print"/>
            <a:srcRect l="83956"/>
            <a:stretch>
              <a:fillRect/>
            </a:stretch>
          </p:blipFill>
          <p:spPr bwMode="auto">
            <a:xfrm>
              <a:off x="2044520" y="5708054"/>
              <a:ext cx="721296" cy="628650"/>
            </a:xfrm>
            <a:prstGeom prst="rect">
              <a:avLst/>
            </a:prstGeom>
            <a:ln>
              <a:noFill/>
            </a:ln>
            <a:effectLst>
              <a:outerShdw blurRad="292100" dist="139700" dir="2700000" algn="tl" rotWithShape="0">
                <a:srgbClr val="333333">
                  <a:alpha val="65000"/>
                </a:srgbClr>
              </a:outerShdw>
            </a:effectLst>
          </p:spPr>
        </p:pic>
      </p:grpSp>
      <p:pic>
        <p:nvPicPr>
          <p:cNvPr id="187394" name="Picture 2"/>
          <p:cNvPicPr>
            <a:picLocks noChangeAspect="1" noChangeArrowheads="1"/>
          </p:cNvPicPr>
          <p:nvPr/>
        </p:nvPicPr>
        <p:blipFill>
          <a:blip r:embed="rId3" cstate="print"/>
          <a:srcRect/>
          <a:stretch>
            <a:fillRect/>
          </a:stretch>
        </p:blipFill>
        <p:spPr bwMode="auto">
          <a:xfrm>
            <a:off x="5508104" y="2852936"/>
            <a:ext cx="3257550" cy="1009650"/>
          </a:xfrm>
          <a:prstGeom prst="rect">
            <a:avLst/>
          </a:prstGeom>
          <a:noFill/>
          <a:ln w="9525">
            <a:noFill/>
            <a:miter lim="800000"/>
            <a:headEnd/>
            <a:tailEnd/>
          </a:ln>
        </p:spPr>
      </p:pic>
      <p:pic>
        <p:nvPicPr>
          <p:cNvPr id="187395" name="Picture 3"/>
          <p:cNvPicPr>
            <a:picLocks noChangeAspect="1" noChangeArrowheads="1"/>
          </p:cNvPicPr>
          <p:nvPr/>
        </p:nvPicPr>
        <p:blipFill>
          <a:blip r:embed="rId4" cstate="print"/>
          <a:srcRect/>
          <a:stretch>
            <a:fillRect/>
          </a:stretch>
        </p:blipFill>
        <p:spPr bwMode="auto">
          <a:xfrm>
            <a:off x="5220072" y="4293096"/>
            <a:ext cx="3533775" cy="1123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Новая презентация">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Новая презентация.pot">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Новая презентация.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Новая презентация.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Новая презентация.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Новая презентация.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Новая презентация.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Новая презентация.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Новая презентация.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Office\Шаблоны\Новая презентация.pot</Template>
  <TotalTime>12045</TotalTime>
  <Words>930</Words>
  <Application>Microsoft Office PowerPoint</Application>
  <PresentationFormat>Экран (4:3)</PresentationFormat>
  <Paragraphs>173</Paragraphs>
  <Slides>49</Slides>
  <Notes>7</Notes>
  <HiddenSlides>0</HiddenSlides>
  <MMClips>2</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49</vt:i4>
      </vt:variant>
    </vt:vector>
  </HeadingPairs>
  <TitlesOfParts>
    <vt:vector size="51" baseType="lpstr">
      <vt:lpstr>Новая презентация</vt:lpstr>
      <vt:lpstr>Equation</vt:lpstr>
      <vt:lpstr>Необычные законы отражения и преломления света    </vt:lpstr>
      <vt:lpstr>Южно-Уральский государственный университет</vt:lpstr>
      <vt:lpstr>Содержание</vt:lpstr>
      <vt:lpstr>Немного истории </vt:lpstr>
      <vt:lpstr>Исаак Ньютон</vt:lpstr>
      <vt:lpstr>Презентация PowerPoint</vt:lpstr>
      <vt:lpstr>Презентация PowerPoint</vt:lpstr>
      <vt:lpstr>Виллеброрд Снеллиус </vt:lpstr>
      <vt:lpstr>Отрицательные среды</vt:lpstr>
      <vt:lpstr>Обращение волнового фронта  </vt:lpstr>
      <vt:lpstr>Обращение волнового фронта   </vt:lpstr>
      <vt:lpstr>Граница раздела двух сред </vt:lpstr>
      <vt:lpstr>Закон Снелиуса</vt:lpstr>
      <vt:lpstr>А для пучков?</vt:lpstr>
      <vt:lpstr>Пучки с нулевым орбитальным моментом</vt:lpstr>
      <vt:lpstr>Полное внутреннее отражение Оптическое волокно</vt:lpstr>
      <vt:lpstr>Презентация PowerPoint</vt:lpstr>
      <vt:lpstr> Федор Иванович Федоров 1955 Николай Николаевич Кристоффель 1956  теоретическое предсказание поперечного сдвига циркулярно поляризованного луча при полном внутреннем отражении</vt:lpstr>
      <vt:lpstr>Поперечный сдвиг при полном внутреннем отражении  Эксперимент - Имбер 1978 Разные направления  для лево  и  право циркулярной поляризации света </vt:lpstr>
      <vt:lpstr>      </vt:lpstr>
      <vt:lpstr>Оптический эффект Магнуса</vt:lpstr>
      <vt:lpstr>Оптический эффект Магнуса</vt:lpstr>
      <vt:lpstr>Оптический эффект Магнуса </vt:lpstr>
      <vt:lpstr>Момент импульса фотона</vt:lpstr>
      <vt:lpstr>Оптический эффект Холла</vt:lpstr>
      <vt:lpstr>Презентация PowerPoint</vt:lpstr>
      <vt:lpstr>Угол падения не равен углу отражения</vt:lpstr>
      <vt:lpstr>Пучки с ненулевым орбитальным моментом</vt:lpstr>
      <vt:lpstr>Поперечный пространственный и угловой сдвиги для пучков с ненулевым орбитальным моментом</vt:lpstr>
      <vt:lpstr>Поперечный пространственный  сдвиг для пучков с ненулевым орбитальным моментом - эксперимент </vt:lpstr>
      <vt:lpstr>Поперечный пространственный и угловой сдвиги для пучков с ненулевым орбитальным моментом</vt:lpstr>
      <vt:lpstr>Поперечные и продольные пространственные и угловые сдвиги для пучков с ненулевым орбитальным моментом</vt:lpstr>
      <vt:lpstr>Сдвиги Гуса-Ханхена и Федорова-Имбера для поляризованных пучков с ненулевым орбитальным моментом</vt:lpstr>
      <vt:lpstr>Орбитальный момент увеличивает величину сдвигов</vt:lpstr>
      <vt:lpstr>Влияние распределения интенсивности в поперечном сечении светового пучка с дислокацией волнового фронта на угловой сдвиг </vt:lpstr>
      <vt:lpstr>Пленка на поверхности – пучки с нулевым орбитальным моментом</vt:lpstr>
      <vt:lpstr>  Поперечное расщепление линейно-поляризованного пучка Гаусса  на два пучка с ортогональными циркулярными поляризациями</vt:lpstr>
      <vt:lpstr>  Поперечное расщепление линейно-поляризованного пучка Гаусса  на два пучка с ортогональными циркулярными поляризациями</vt:lpstr>
      <vt:lpstr>Продольный сдвиг и трансформация гауссова пучка при отражении от тонкой пленки</vt:lpstr>
      <vt:lpstr>Отражении от тонкой пленки</vt:lpstr>
      <vt:lpstr>Модель отражения от тонкой пленки</vt:lpstr>
      <vt:lpstr>Зависимость коэффициентов отражения от угла падения</vt:lpstr>
      <vt:lpstr>Деформация пучка</vt:lpstr>
      <vt:lpstr>Пленка на поверхности – пучки с ненулевым  орбитальным моментом</vt:lpstr>
      <vt:lpstr>Отражение пучка Бесселя от пленки на подложке</vt:lpstr>
      <vt:lpstr>Отражение пучка Бесселя от пленки на подложке</vt:lpstr>
      <vt:lpstr>Отражение пучка Бесселя от пленки на подложке</vt:lpstr>
      <vt:lpstr>Отражение пучка Бесселя от пленки на подложке</vt:lpstr>
      <vt:lpstr>Спасибо за внимание!</vt:lpstr>
    </vt:vector>
  </TitlesOfParts>
  <Company>SUSU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 отсутствует</dc:title>
  <dc:creator>Winuser</dc:creator>
  <cp:lastModifiedBy>пк</cp:lastModifiedBy>
  <cp:revision>254</cp:revision>
  <cp:lastPrinted>2013-12-13T07:34:08Z</cp:lastPrinted>
  <dcterms:created xsi:type="dcterms:W3CDTF">2000-04-01T05:40:34Z</dcterms:created>
  <dcterms:modified xsi:type="dcterms:W3CDTF">2014-11-14T05:00:53Z</dcterms:modified>
</cp:coreProperties>
</file>