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89" r:id="rId2"/>
    <p:sldId id="290" r:id="rId3"/>
    <p:sldId id="258" r:id="rId4"/>
    <p:sldId id="259" r:id="rId5"/>
    <p:sldId id="260" r:id="rId6"/>
    <p:sldId id="261" r:id="rId7"/>
    <p:sldId id="274" r:id="rId8"/>
    <p:sldId id="291" r:id="rId9"/>
    <p:sldId id="292" r:id="rId10"/>
    <p:sldId id="266" r:id="rId11"/>
    <p:sldId id="270" r:id="rId12"/>
    <p:sldId id="293" r:id="rId13"/>
    <p:sldId id="273" r:id="rId14"/>
    <p:sldId id="276" r:id="rId15"/>
    <p:sldId id="271" r:id="rId16"/>
    <p:sldId id="275" r:id="rId17"/>
    <p:sldId id="277" r:id="rId18"/>
    <p:sldId id="278" r:id="rId19"/>
    <p:sldId id="279" r:id="rId20"/>
    <p:sldId id="286" r:id="rId21"/>
    <p:sldId id="280" r:id="rId22"/>
    <p:sldId id="281" r:id="rId23"/>
    <p:sldId id="282" r:id="rId24"/>
    <p:sldId id="283" r:id="rId25"/>
    <p:sldId id="287" r:id="rId26"/>
  </p:sldIdLst>
  <p:sldSz cx="9144000" cy="6858000" type="screen4x3"/>
  <p:notesSz cx="6858000" cy="9144000"/>
  <p:embeddedFontLst>
    <p:embeddedFont>
      <p:font typeface="Comic Sans MS" pitchFamily="66" charset="0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6FEEA-EEC5-44A6-8CB1-BCEBF0ECEF6C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A905-7661-4B2C-A397-AE7C8DBA6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A905-7661-4B2C-A397-AE7C8DBA69C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55D-FA91-4760-BC56-6A008BB9AC9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087C-7F5E-494F-8B3D-3B05CD33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55D-FA91-4760-BC56-6A008BB9AC9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087C-7F5E-494F-8B3D-3B05CD33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55D-FA91-4760-BC56-6A008BB9AC9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087C-7F5E-494F-8B3D-3B05CD33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55D-FA91-4760-BC56-6A008BB9AC9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087C-7F5E-494F-8B3D-3B05CD33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55D-FA91-4760-BC56-6A008BB9AC9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087C-7F5E-494F-8B3D-3B05CD33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55D-FA91-4760-BC56-6A008BB9AC9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087C-7F5E-494F-8B3D-3B05CD33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55D-FA91-4760-BC56-6A008BB9AC9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087C-7F5E-494F-8B3D-3B05CD33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55D-FA91-4760-BC56-6A008BB9AC9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087C-7F5E-494F-8B3D-3B05CD33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55D-FA91-4760-BC56-6A008BB9AC9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087C-7F5E-494F-8B3D-3B05CD33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55D-FA91-4760-BC56-6A008BB9AC9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087C-7F5E-494F-8B3D-3B05CD33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855D-FA91-4760-BC56-6A008BB9AC9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C087C-7F5E-494F-8B3D-3B05CD33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855D-FA91-4760-BC56-6A008BB9AC92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C087C-7F5E-494F-8B3D-3B05CD333A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2;&#1086;&#1080;%20&#1076;&#1086;&#1082;&#1091;&#1084;&#1077;&#1085;&#1090;&#1099;\Conferences\Samara-14\&#1076;&#1086;&#1082;&#1083;&#1072;&#1076;\AVI\Eye.pptx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1448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Оптическое просветление биологических тканей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934670"/>
            <a:ext cx="8643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XII</a:t>
            </a:r>
            <a:r>
              <a:rPr lang="ru-RU" b="1" dirty="0" smtClean="0">
                <a:latin typeface="Comic Sans MS" pitchFamily="66" charset="0"/>
              </a:rPr>
              <a:t> Всероссийский молодёжный Самарский конкурс-конференция научных работ по оптике и лазерной физике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г. Самара, 12-15 ноября 2014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3857628"/>
            <a:ext cx="62392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u="sng" dirty="0" smtClean="0">
                <a:latin typeface="Comic Sans MS" pitchFamily="66" charset="0"/>
              </a:rPr>
              <a:t>Генина Э.А.</a:t>
            </a:r>
            <a:r>
              <a:rPr lang="ru-RU" sz="3200" b="1" dirty="0" smtClean="0">
                <a:latin typeface="Comic Sans MS" pitchFamily="66" charset="0"/>
              </a:rPr>
              <a:t>, Башкатов А.Н.,</a:t>
            </a:r>
          </a:p>
          <a:p>
            <a:pPr algn="ctr"/>
            <a:r>
              <a:rPr lang="ru-RU" sz="3200" b="1" dirty="0" smtClean="0">
                <a:latin typeface="Comic Sans MS" pitchFamily="66" charset="0"/>
              </a:rPr>
              <a:t>Тучин В.В.</a:t>
            </a:r>
          </a:p>
        </p:txBody>
      </p:sp>
      <p:pic>
        <p:nvPicPr>
          <p:cNvPr id="10" name="Рисунок 3" descr="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4000528" cy="72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Кинетика дегидратации кожи при испарении и применении гиперосмотических агентов – глицерина и </a:t>
            </a:r>
            <a:r>
              <a:rPr lang="ru-RU" sz="2400" dirty="0" err="1" smtClean="0">
                <a:latin typeface="Comic Sans MS" pitchFamily="66" charset="0"/>
              </a:rPr>
              <a:t>пропиленгликоля</a:t>
            </a:r>
            <a:endParaRPr lang="ru-RU" sz="2400" dirty="0" smtClean="0">
              <a:latin typeface="Comic Sans MS" pitchFamily="66" charset="0"/>
            </a:endParaRPr>
          </a:p>
        </p:txBody>
      </p:sp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46FE6-B991-4912-ACD3-69196040F452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1643042" y="1857364"/>
            <a:ext cx="6000792" cy="4461404"/>
            <a:chOff x="1500188" y="2000240"/>
            <a:chExt cx="5786437" cy="3849288"/>
          </a:xfrm>
        </p:grpSpPr>
        <p:pic>
          <p:nvPicPr>
            <p:cNvPr id="21509" name="Picture 2" descr="Fig3"/>
            <p:cNvPicPr>
              <a:picLocks noChangeAspect="1" noChangeArrowheads="1"/>
            </p:cNvPicPr>
            <p:nvPr/>
          </p:nvPicPr>
          <p:blipFill>
            <a:blip r:embed="rId2"/>
            <a:srcRect t="5274"/>
            <a:stretch>
              <a:fillRect/>
            </a:stretch>
          </p:blipFill>
          <p:spPr bwMode="auto">
            <a:xfrm>
              <a:off x="1500188" y="2000240"/>
              <a:ext cx="5786437" cy="384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TextBox 4"/>
            <p:cNvSpPr txBox="1">
              <a:spLocks noChangeArrowheads="1"/>
            </p:cNvSpPr>
            <p:nvPr/>
          </p:nvSpPr>
          <p:spPr bwMode="auto">
            <a:xfrm rot="16200000">
              <a:off x="785696" y="3408629"/>
              <a:ext cx="2186733" cy="35613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+mn-lt"/>
                </a:rPr>
                <a:t>Степень дегидратации</a:t>
              </a:r>
            </a:p>
          </p:txBody>
        </p:sp>
        <p:sp>
          <p:nvSpPr>
            <p:cNvPr id="21511" name="TextBox 5"/>
            <p:cNvSpPr txBox="1">
              <a:spLocks noChangeArrowheads="1"/>
            </p:cNvSpPr>
            <p:nvPr/>
          </p:nvSpPr>
          <p:spPr bwMode="auto">
            <a:xfrm>
              <a:off x="5853279" y="5501195"/>
              <a:ext cx="813370" cy="3186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+mn-lt"/>
                </a:rPr>
                <a:t>t</a:t>
              </a:r>
              <a:r>
                <a:rPr lang="en-US" dirty="0">
                  <a:latin typeface="+mn-lt"/>
                </a:rPr>
                <a:t>, </a:t>
              </a:r>
              <a:r>
                <a:rPr lang="ru-RU" dirty="0">
                  <a:latin typeface="+mn-lt"/>
                </a:rPr>
                <a:t>часы</a:t>
              </a:r>
            </a:p>
          </p:txBody>
        </p:sp>
        <p:sp>
          <p:nvSpPr>
            <p:cNvPr id="21512" name="TextBox 6"/>
            <p:cNvSpPr txBox="1">
              <a:spLocks noChangeArrowheads="1"/>
            </p:cNvSpPr>
            <p:nvPr/>
          </p:nvSpPr>
          <p:spPr bwMode="auto">
            <a:xfrm>
              <a:off x="4899533" y="4035098"/>
              <a:ext cx="1560458" cy="6771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500" dirty="0">
                  <a:latin typeface="+mn-lt"/>
                </a:rPr>
                <a:t>глицерин</a:t>
              </a:r>
            </a:p>
            <a:p>
              <a:r>
                <a:rPr lang="ru-RU" sz="1500" dirty="0">
                  <a:latin typeface="+mn-lt"/>
                </a:rPr>
                <a:t>воздух</a:t>
              </a:r>
            </a:p>
            <a:p>
              <a:r>
                <a:rPr lang="ru-RU" sz="1500" dirty="0" err="1">
                  <a:latin typeface="+mn-lt"/>
                </a:rPr>
                <a:t>пропиленгликоль</a:t>
              </a:r>
              <a:endParaRPr lang="ru-RU" sz="15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857375"/>
          </a:xfrm>
        </p:spPr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>Кинетика спектров отражения склеры глаза кролика и кожи человека </a:t>
            </a:r>
            <a:r>
              <a:rPr lang="en-US" sz="2400" i="1" dirty="0" smtClean="0">
                <a:latin typeface="Comic Sans MS" pitchFamily="66" charset="0"/>
              </a:rPr>
              <a:t>in vivo</a:t>
            </a:r>
            <a:r>
              <a:rPr lang="ru-RU" sz="2400" dirty="0" smtClean="0">
                <a:latin typeface="Comic Sans MS" pitchFamily="66" charset="0"/>
              </a:rPr>
              <a:t>, измеренные на длине волны 700 нм в различные моменты времени после введения 40%-водного раствора глюкозы</a:t>
            </a:r>
          </a:p>
        </p:txBody>
      </p:sp>
      <p:sp>
        <p:nvSpPr>
          <p:cNvPr id="10240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BBDA5B-45E4-4607-BDF4-AAE49167DC6E}" type="slidenum">
              <a:rPr lang="ru-RU" smtClean="0">
                <a:latin typeface="Arial" pitchFamily="34" charset="0"/>
              </a:rPr>
              <a:pPr/>
              <a:t>11</a:t>
            </a:fld>
            <a:endParaRPr lang="ru-RU" smtClean="0">
              <a:latin typeface="Arial" pitchFamily="34" charset="0"/>
            </a:endParaRPr>
          </a:p>
        </p:txBody>
      </p:sp>
      <p:pic>
        <p:nvPicPr>
          <p:cNvPr id="102404" name="Picture 2" descr="Fig6"/>
          <p:cNvPicPr>
            <a:picLocks noChangeAspect="1" noChangeArrowheads="1"/>
          </p:cNvPicPr>
          <p:nvPr/>
        </p:nvPicPr>
        <p:blipFill>
          <a:blip r:embed="rId2"/>
          <a:srcRect t="1654"/>
          <a:stretch>
            <a:fillRect/>
          </a:stretch>
        </p:blipFill>
        <p:spPr bwMode="auto">
          <a:xfrm>
            <a:off x="1643042" y="2034716"/>
            <a:ext cx="6572277" cy="482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Различные уровни структурной организации коллагена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4274" name="Picture 2" descr="Figur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656675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igure8 copy"/>
          <p:cNvPicPr>
            <a:picLocks noChangeAspect="1" noChangeArrowheads="1"/>
          </p:cNvPicPr>
          <p:nvPr/>
        </p:nvPicPr>
        <p:blipFill>
          <a:blip r:embed="rId3"/>
          <a:srcRect t="22170" b="50117"/>
          <a:stretch>
            <a:fillRect/>
          </a:stretch>
        </p:blipFill>
        <p:spPr bwMode="auto">
          <a:xfrm>
            <a:off x="3500430" y="857232"/>
            <a:ext cx="3643338" cy="72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>Изображения </a:t>
            </a:r>
            <a:r>
              <a:rPr lang="ru-RU" sz="2400" dirty="0" smtClean="0">
                <a:latin typeface="Comic Sans MS" pitchFamily="66" charset="0"/>
              </a:rPr>
              <a:t>биотканей, </a:t>
            </a:r>
            <a:r>
              <a:rPr lang="ru-RU" sz="2400" dirty="0" smtClean="0">
                <a:latin typeface="Comic Sans MS" pitchFamily="66" charset="0"/>
              </a:rPr>
              <a:t>полученные </a:t>
            </a:r>
            <a:r>
              <a:rPr lang="ru-RU" sz="2400" dirty="0" smtClean="0">
                <a:latin typeface="Comic Sans MS" pitchFamily="66" charset="0"/>
              </a:rPr>
              <a:t>с помощью нелинейной микроскопии</a:t>
            </a:r>
          </a:p>
        </p:txBody>
      </p:sp>
      <p:sp>
        <p:nvSpPr>
          <p:cNvPr id="10137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505F0D-A840-4943-BBFF-279ABE9DF55F}" type="slidenum">
              <a:rPr lang="ru-RU" smtClean="0">
                <a:latin typeface="Arial" pitchFamily="34" charset="0"/>
              </a:rPr>
              <a:pPr/>
              <a:t>13</a:t>
            </a:fld>
            <a:endParaRPr lang="ru-RU" dirty="0" smtClean="0">
              <a:latin typeface="Arial" pitchFamily="34" charset="0"/>
            </a:endParaRPr>
          </a:p>
        </p:txBody>
      </p:sp>
      <p:grpSp>
        <p:nvGrpSpPr>
          <p:cNvPr id="2" name="Группа 15"/>
          <p:cNvGrpSpPr/>
          <p:nvPr/>
        </p:nvGrpSpPr>
        <p:grpSpPr>
          <a:xfrm>
            <a:off x="4214810" y="1714500"/>
            <a:ext cx="4429418" cy="3991763"/>
            <a:chOff x="4214810" y="1714500"/>
            <a:chExt cx="4429418" cy="3991763"/>
          </a:xfrm>
        </p:grpSpPr>
        <p:grpSp>
          <p:nvGrpSpPr>
            <p:cNvPr id="3" name="Группа 10"/>
            <p:cNvGrpSpPr>
              <a:grpSpLocks/>
            </p:cNvGrpSpPr>
            <p:nvPr/>
          </p:nvGrpSpPr>
          <p:grpSpPr bwMode="auto">
            <a:xfrm>
              <a:off x="4286250" y="1714500"/>
              <a:ext cx="4229043" cy="3727397"/>
              <a:chOff x="3786182" y="1785926"/>
              <a:chExt cx="4229312" cy="3726865"/>
            </a:xfrm>
          </p:grpSpPr>
          <p:pic>
            <p:nvPicPr>
              <p:cNvPr id="10138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29058" y="1785926"/>
                <a:ext cx="3619327" cy="32861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1383" name="TextBox 8"/>
              <p:cNvSpPr txBox="1">
                <a:spLocks noChangeArrowheads="1"/>
              </p:cNvSpPr>
              <p:nvPr/>
            </p:nvSpPr>
            <p:spPr bwMode="auto">
              <a:xfrm>
                <a:off x="4786314" y="3357562"/>
                <a:ext cx="2026646" cy="36927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>
                    <a:latin typeface="Comic Sans MS" pitchFamily="66" charset="0"/>
                  </a:rPr>
                  <a:t>Интактный хрящ</a:t>
                </a:r>
              </a:p>
            </p:txBody>
          </p:sp>
          <p:sp>
            <p:nvSpPr>
              <p:cNvPr id="101384" name="TextBox 9"/>
              <p:cNvSpPr txBox="1">
                <a:spLocks noChangeArrowheads="1"/>
              </p:cNvSpPr>
              <p:nvPr/>
            </p:nvSpPr>
            <p:spPr bwMode="auto">
              <a:xfrm>
                <a:off x="3786182" y="5143512"/>
                <a:ext cx="4229312" cy="369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>
                    <a:latin typeface="Comic Sans MS" pitchFamily="66" charset="0"/>
                  </a:rPr>
                  <a:t>Хрящ после воздействия глицерина</a:t>
                </a: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4214810" y="5429264"/>
              <a:ext cx="44294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latin typeface="Comic Sans MS" pitchFamily="66" charset="0"/>
                </a:rPr>
                <a:t>Yeh</a:t>
              </a:r>
              <a:r>
                <a:rPr lang="en-US" sz="1200" dirty="0" smtClean="0">
                  <a:latin typeface="Comic Sans MS" pitchFamily="66" charset="0"/>
                </a:rPr>
                <a:t>  A.T. et al</a:t>
              </a:r>
              <a:r>
                <a:rPr lang="en-US" sz="1200" i="1" dirty="0" smtClean="0">
                  <a:latin typeface="Comic Sans MS" pitchFamily="66" charset="0"/>
                </a:rPr>
                <a:t>. J. Invest. </a:t>
              </a:r>
              <a:r>
                <a:rPr lang="en-US" sz="1200" i="1" dirty="0" err="1" smtClean="0">
                  <a:latin typeface="Comic Sans MS" pitchFamily="66" charset="0"/>
                </a:rPr>
                <a:t>Dermatol</a:t>
              </a:r>
              <a:r>
                <a:rPr lang="en-US" sz="1200" i="1" dirty="0" smtClean="0">
                  <a:latin typeface="Comic Sans MS" pitchFamily="66" charset="0"/>
                </a:rPr>
                <a:t>.</a:t>
              </a:r>
              <a:r>
                <a:rPr lang="en-US" sz="1200" dirty="0" smtClean="0">
                  <a:latin typeface="Comic Sans MS" pitchFamily="66" charset="0"/>
                </a:rPr>
                <a:t>, 2003, 121, 1332-1335.</a:t>
              </a:r>
              <a:endParaRPr lang="ru-RU" sz="1200" dirty="0">
                <a:latin typeface="Comic Sans MS" pitchFamily="66" charset="0"/>
              </a:endParaRPr>
            </a:p>
          </p:txBody>
        </p:sp>
      </p:grpSp>
      <p:grpSp>
        <p:nvGrpSpPr>
          <p:cNvPr id="4" name="Группа 14"/>
          <p:cNvGrpSpPr/>
          <p:nvPr/>
        </p:nvGrpSpPr>
        <p:grpSpPr>
          <a:xfrm>
            <a:off x="428625" y="1357313"/>
            <a:ext cx="4196983" cy="5500687"/>
            <a:chOff x="428625" y="1357313"/>
            <a:chExt cx="4196983" cy="5500687"/>
          </a:xfrm>
        </p:grpSpPr>
        <p:grpSp>
          <p:nvGrpSpPr>
            <p:cNvPr id="5" name="Группа 11"/>
            <p:cNvGrpSpPr>
              <a:grpSpLocks/>
            </p:cNvGrpSpPr>
            <p:nvPr/>
          </p:nvGrpSpPr>
          <p:grpSpPr bwMode="auto">
            <a:xfrm>
              <a:off x="428625" y="1357313"/>
              <a:ext cx="4196983" cy="5299039"/>
              <a:chOff x="0" y="1357298"/>
              <a:chExt cx="4196308" cy="5298518"/>
            </a:xfrm>
          </p:grpSpPr>
          <p:pic>
            <p:nvPicPr>
              <p:cNvPr id="101385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14348" y="1357298"/>
                <a:ext cx="2214578" cy="2214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386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4348" y="4071942"/>
                <a:ext cx="2214578" cy="2214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1387" name="TextBox 5"/>
              <p:cNvSpPr txBox="1">
                <a:spLocks noChangeArrowheads="1"/>
              </p:cNvSpPr>
              <p:nvPr/>
            </p:nvSpPr>
            <p:spPr bwMode="auto">
              <a:xfrm>
                <a:off x="857224" y="3571876"/>
                <a:ext cx="1966889" cy="369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>
                    <a:latin typeface="Comic Sans MS" pitchFamily="66" charset="0"/>
                  </a:rPr>
                  <a:t>Интактная кожа </a:t>
                </a:r>
              </a:p>
            </p:txBody>
          </p:sp>
          <p:sp>
            <p:nvSpPr>
              <p:cNvPr id="101388" name="TextBox 6"/>
              <p:cNvSpPr txBox="1">
                <a:spLocks noChangeArrowheads="1"/>
              </p:cNvSpPr>
              <p:nvPr/>
            </p:nvSpPr>
            <p:spPr bwMode="auto">
              <a:xfrm>
                <a:off x="0" y="6286520"/>
                <a:ext cx="4196308" cy="369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>
                    <a:latin typeface="Comic Sans MS" pitchFamily="66" charset="0"/>
                  </a:rPr>
                  <a:t>Кожа после воздействия глицерина</a:t>
                </a: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714348" y="6581001"/>
              <a:ext cx="328808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latin typeface="Comic Sans MS" pitchFamily="66" charset="0"/>
                </a:rPr>
                <a:t>Wen</a:t>
              </a:r>
              <a:r>
                <a:rPr lang="en-US" sz="1200" dirty="0" smtClean="0">
                  <a:latin typeface="Comic Sans MS" pitchFamily="66" charset="0"/>
                </a:rPr>
                <a:t> X. et al. </a:t>
              </a:r>
              <a:r>
                <a:rPr lang="en-US" sz="1200" i="1" dirty="0" smtClean="0">
                  <a:latin typeface="Comic Sans MS" pitchFamily="66" charset="0"/>
                </a:rPr>
                <a:t>J. </a:t>
              </a:r>
              <a:r>
                <a:rPr lang="en-US" sz="1200" i="1" dirty="0" err="1" smtClean="0">
                  <a:latin typeface="Comic Sans MS" pitchFamily="66" charset="0"/>
                </a:rPr>
                <a:t>Biophoton</a:t>
              </a:r>
              <a:r>
                <a:rPr lang="en-US" sz="1200" i="1" dirty="0" smtClean="0">
                  <a:latin typeface="Comic Sans MS" pitchFamily="66" charset="0"/>
                </a:rPr>
                <a:t>.</a:t>
              </a:r>
              <a:r>
                <a:rPr lang="en-US" sz="1200" dirty="0" smtClean="0">
                  <a:latin typeface="Comic Sans MS" pitchFamily="66" charset="0"/>
                </a:rPr>
                <a:t>, 2010, 3, 44-52.</a:t>
              </a:r>
              <a:endParaRPr lang="ru-RU" sz="12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Применения метода оптического просветления биотканей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00034" y="1142984"/>
            <a:ext cx="4973638" cy="2925763"/>
            <a:chOff x="521" y="254"/>
            <a:chExt cx="3133" cy="1843"/>
          </a:xfrm>
        </p:grpSpPr>
        <p:pic>
          <p:nvPicPr>
            <p:cNvPr id="99333" name="Picture 5" descr="eye(рус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1" y="779"/>
              <a:ext cx="1946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521" y="254"/>
              <a:ext cx="3133" cy="1600"/>
              <a:chOff x="521" y="254"/>
              <a:chExt cx="3133" cy="1600"/>
            </a:xfrm>
          </p:grpSpPr>
          <p:sp>
            <p:nvSpPr>
              <p:cNvPr id="99335" name="AutoShape 6"/>
              <p:cNvSpPr>
                <a:spLocks noChangeArrowheads="1"/>
              </p:cNvSpPr>
              <p:nvPr/>
            </p:nvSpPr>
            <p:spPr bwMode="auto">
              <a:xfrm rot="2019405">
                <a:off x="773" y="767"/>
                <a:ext cx="809" cy="216"/>
              </a:xfrm>
              <a:prstGeom prst="rightArrow">
                <a:avLst>
                  <a:gd name="adj1" fmla="val 50000"/>
                  <a:gd name="adj2" fmla="val 93634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336" name="Text Box 7"/>
              <p:cNvSpPr txBox="1">
                <a:spLocks noChangeArrowheads="1"/>
              </p:cNvSpPr>
              <p:nvPr/>
            </p:nvSpPr>
            <p:spPr bwMode="auto">
              <a:xfrm>
                <a:off x="521" y="436"/>
                <a:ext cx="101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</a:rPr>
                  <a:t>700 </a:t>
                </a:r>
                <a:r>
                  <a:rPr lang="ru-RU" sz="1400">
                    <a:solidFill>
                      <a:srgbClr val="0000FF"/>
                    </a:solidFill>
                  </a:rPr>
                  <a:t>нм, 5 Дж/см</a:t>
                </a:r>
                <a:r>
                  <a:rPr lang="ru-RU" sz="1400" baseline="30000">
                    <a:solidFill>
                      <a:srgbClr val="0000FF"/>
                    </a:solidFill>
                  </a:rPr>
                  <a:t>2</a:t>
                </a:r>
                <a:r>
                  <a:rPr lang="ru-RU" sz="1400">
                    <a:solidFill>
                      <a:srgbClr val="0000FF"/>
                    </a:solidFill>
                  </a:rPr>
                  <a:t> </a:t>
                </a:r>
              </a:p>
            </p:txBody>
          </p:sp>
          <p:sp>
            <p:nvSpPr>
              <p:cNvPr id="99337" name="AutoShape 8"/>
              <p:cNvSpPr>
                <a:spLocks noChangeArrowheads="1"/>
              </p:cNvSpPr>
              <p:nvPr/>
            </p:nvSpPr>
            <p:spPr bwMode="auto">
              <a:xfrm rot="2019405">
                <a:off x="1629" y="1217"/>
                <a:ext cx="727" cy="387"/>
              </a:xfrm>
              <a:prstGeom prst="rightArrow">
                <a:avLst>
                  <a:gd name="adj1" fmla="val 50000"/>
                  <a:gd name="adj2" fmla="val 84144"/>
                </a:avLst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338" name="Rectangle 10"/>
              <p:cNvSpPr>
                <a:spLocks noChangeArrowheads="1"/>
              </p:cNvSpPr>
              <p:nvPr/>
            </p:nvSpPr>
            <p:spPr bwMode="auto">
              <a:xfrm>
                <a:off x="2517" y="1528"/>
                <a:ext cx="1137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ru-RU" sz="1400">
                    <a:solidFill>
                      <a:srgbClr val="0000FF"/>
                    </a:solidFill>
                  </a:rPr>
                  <a:t>доля поглощенных </a:t>
                </a:r>
              </a:p>
              <a:p>
                <a:pPr eaLnBrk="0" hangingPunct="0"/>
                <a:r>
                  <a:rPr lang="ru-RU" sz="1400">
                    <a:solidFill>
                      <a:srgbClr val="0000FF"/>
                    </a:solidFill>
                  </a:rPr>
                  <a:t>фотонов = 0.34 </a:t>
                </a:r>
              </a:p>
            </p:txBody>
          </p:sp>
          <p:sp>
            <p:nvSpPr>
              <p:cNvPr id="99339" name="Line 11"/>
              <p:cNvSpPr>
                <a:spLocks noChangeShapeType="1"/>
              </p:cNvSpPr>
              <p:nvPr/>
            </p:nvSpPr>
            <p:spPr bwMode="auto">
              <a:xfrm flipH="1" flipV="1">
                <a:off x="2289" y="1643"/>
                <a:ext cx="273" cy="9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340" name="Text Box 20"/>
              <p:cNvSpPr txBox="1">
                <a:spLocks noChangeArrowheads="1"/>
              </p:cNvSpPr>
              <p:nvPr/>
            </p:nvSpPr>
            <p:spPr bwMode="auto">
              <a:xfrm>
                <a:off x="566" y="254"/>
                <a:ext cx="281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Comic Sans MS" pitchFamily="66" charset="0"/>
                  </a:rPr>
                  <a:t>До оптического просветления склеры</a:t>
                </a:r>
              </a:p>
            </p:txBody>
          </p:sp>
          <p:sp>
            <p:nvSpPr>
              <p:cNvPr id="99341" name="Text Box 9"/>
              <p:cNvSpPr txBox="1">
                <a:spLocks noChangeArrowheads="1"/>
              </p:cNvSpPr>
              <p:nvPr/>
            </p:nvSpPr>
            <p:spPr bwMode="auto">
              <a:xfrm>
                <a:off x="1666" y="1080"/>
                <a:ext cx="681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dirty="0">
                    <a:solidFill>
                      <a:srgbClr val="0000FF"/>
                    </a:solidFill>
                  </a:rPr>
                  <a:t>1.7 Дж/см</a:t>
                </a:r>
                <a:r>
                  <a:rPr lang="ru-RU" sz="1400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ru-RU" sz="14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p:grpSp>
      </p:grpSp>
      <p:sp>
        <p:nvSpPr>
          <p:cNvPr id="9933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337EE-B7BE-4CE6-BA9F-782739E99793}" type="slidenum">
              <a:rPr lang="ru-RU" smtClean="0">
                <a:latin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143240" y="3857625"/>
            <a:ext cx="5545138" cy="3000375"/>
            <a:chOff x="1960" y="2223"/>
            <a:chExt cx="3493" cy="1890"/>
          </a:xfrm>
        </p:grpSpPr>
        <p:pic>
          <p:nvPicPr>
            <p:cNvPr id="99342" name="Picture 13" descr="eye(рус)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90" y="2795"/>
              <a:ext cx="1946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43" name="AutoShape 14"/>
            <p:cNvSpPr>
              <a:spLocks noChangeArrowheads="1"/>
            </p:cNvSpPr>
            <p:nvPr/>
          </p:nvSpPr>
          <p:spPr bwMode="auto">
            <a:xfrm rot="2019405">
              <a:off x="2212" y="2783"/>
              <a:ext cx="809" cy="216"/>
            </a:xfrm>
            <a:prstGeom prst="rightArrow">
              <a:avLst>
                <a:gd name="adj1" fmla="val 50000"/>
                <a:gd name="adj2" fmla="val 93634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44" name="Text Box 15"/>
            <p:cNvSpPr txBox="1">
              <a:spLocks noChangeArrowheads="1"/>
            </p:cNvSpPr>
            <p:nvPr/>
          </p:nvSpPr>
          <p:spPr bwMode="auto">
            <a:xfrm>
              <a:off x="1960" y="2452"/>
              <a:ext cx="10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0000FF"/>
                  </a:solidFill>
                </a:rPr>
                <a:t>700 </a:t>
              </a:r>
              <a:r>
                <a:rPr lang="ru-RU" sz="1400">
                  <a:solidFill>
                    <a:srgbClr val="0000FF"/>
                  </a:solidFill>
                </a:rPr>
                <a:t>нм, 5 Дж/см</a:t>
              </a:r>
              <a:r>
                <a:rPr lang="ru-RU" sz="1400" baseline="30000">
                  <a:solidFill>
                    <a:srgbClr val="0000FF"/>
                  </a:solidFill>
                </a:rPr>
                <a:t>2</a:t>
              </a:r>
              <a:r>
                <a:rPr lang="ru-RU" sz="1400">
                  <a:solidFill>
                    <a:srgbClr val="0000FF"/>
                  </a:solidFill>
                </a:rPr>
                <a:t> </a:t>
              </a:r>
            </a:p>
          </p:txBody>
        </p:sp>
        <p:sp>
          <p:nvSpPr>
            <p:cNvPr id="99345" name="AutoShape 17"/>
            <p:cNvSpPr>
              <a:spLocks noChangeArrowheads="1"/>
            </p:cNvSpPr>
            <p:nvPr/>
          </p:nvSpPr>
          <p:spPr bwMode="auto">
            <a:xfrm rot="2019405">
              <a:off x="3071" y="3347"/>
              <a:ext cx="708" cy="216"/>
            </a:xfrm>
            <a:prstGeom prst="rightArrow">
              <a:avLst>
                <a:gd name="adj1" fmla="val 50000"/>
                <a:gd name="adj2" fmla="val 81944"/>
              </a:avLst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46" name="Rectangle 18"/>
            <p:cNvSpPr>
              <a:spLocks noChangeArrowheads="1"/>
            </p:cNvSpPr>
            <p:nvPr/>
          </p:nvSpPr>
          <p:spPr bwMode="auto">
            <a:xfrm>
              <a:off x="3956" y="3544"/>
              <a:ext cx="113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ru-RU" sz="1400">
                  <a:solidFill>
                    <a:srgbClr val="0000FF"/>
                  </a:solidFill>
                </a:rPr>
                <a:t>доля поглощенных </a:t>
              </a:r>
            </a:p>
            <a:p>
              <a:pPr eaLnBrk="0" hangingPunct="0"/>
              <a:r>
                <a:rPr lang="ru-RU" sz="1400">
                  <a:solidFill>
                    <a:srgbClr val="0000FF"/>
                  </a:solidFill>
                </a:rPr>
                <a:t>фотонов = 0.44 </a:t>
              </a:r>
            </a:p>
          </p:txBody>
        </p:sp>
        <p:sp>
          <p:nvSpPr>
            <p:cNvPr id="99347" name="Line 19"/>
            <p:cNvSpPr>
              <a:spLocks noChangeShapeType="1"/>
            </p:cNvSpPr>
            <p:nvPr/>
          </p:nvSpPr>
          <p:spPr bwMode="auto">
            <a:xfrm flipH="1" flipV="1">
              <a:off x="3728" y="3659"/>
              <a:ext cx="273" cy="9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348" name="Text Box 22"/>
            <p:cNvSpPr txBox="1">
              <a:spLocks noChangeArrowheads="1"/>
            </p:cNvSpPr>
            <p:nvPr/>
          </p:nvSpPr>
          <p:spPr bwMode="auto">
            <a:xfrm>
              <a:off x="2365" y="2223"/>
              <a:ext cx="30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Comic Sans MS" pitchFamily="66" charset="0"/>
                </a:rPr>
                <a:t>После оптического просветления склеры</a:t>
              </a:r>
            </a:p>
          </p:txBody>
        </p:sp>
        <p:sp>
          <p:nvSpPr>
            <p:cNvPr id="99349" name="Text Box 16"/>
            <p:cNvSpPr txBox="1">
              <a:spLocks noChangeArrowheads="1"/>
            </p:cNvSpPr>
            <p:nvPr/>
          </p:nvSpPr>
          <p:spPr bwMode="auto">
            <a:xfrm>
              <a:off x="3094" y="3115"/>
              <a:ext cx="681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rgbClr val="0000FF"/>
                  </a:solidFill>
                </a:rPr>
                <a:t>2.2 Дж/см</a:t>
              </a:r>
              <a:r>
                <a:rPr lang="ru-RU" sz="1400" baseline="30000" dirty="0">
                  <a:solidFill>
                    <a:srgbClr val="0000FF"/>
                  </a:solidFill>
                </a:rPr>
                <a:t>2</a:t>
              </a:r>
              <a:r>
                <a:rPr lang="ru-RU" sz="1400" dirty="0">
                  <a:solidFill>
                    <a:srgbClr val="0000FF"/>
                  </a:solidFill>
                </a:rPr>
                <a:t> 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42976" y="285728"/>
            <a:ext cx="6821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Comic Sans MS" pitchFamily="66" charset="0"/>
              </a:rPr>
              <a:t>Трансклеральные</a:t>
            </a:r>
            <a:r>
              <a:rPr lang="ru-RU" sz="2800" dirty="0" smtClean="0">
                <a:latin typeface="Comic Sans MS" pitchFamily="66" charset="0"/>
              </a:rPr>
              <a:t> лазерные операции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6" name="Рисунок 25" descr="na.bmp">
            <a:hlinkClick r:id="rId3" action="ppaction://hlinkpres?slideindex=1&amp;slidetitle=Слайд 1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142984"/>
            <a:ext cx="3049591" cy="22860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Улучшение визуализации подкожных кровеносных сосудов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8107846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4348" y="4572008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Изображения участка кожи крысы </a:t>
            </a:r>
            <a:r>
              <a:rPr lang="en-US" sz="2400" i="1" dirty="0" smtClean="0">
                <a:latin typeface="Comic Sans MS" pitchFamily="66" charset="0"/>
              </a:rPr>
              <a:t>in vivo</a:t>
            </a:r>
            <a:r>
              <a:rPr lang="ru-RU" sz="2400" dirty="0" smtClean="0">
                <a:latin typeface="Comic Sans MS" pitchFamily="66" charset="0"/>
              </a:rPr>
              <a:t> до и в процессе оптического просветления с помощью раствора ПЭГ-400 и </a:t>
            </a:r>
            <a:r>
              <a:rPr lang="ru-RU" sz="2400" dirty="0" err="1" smtClean="0">
                <a:latin typeface="Comic Sans MS" pitchFamily="66" charset="0"/>
              </a:rPr>
              <a:t>тиазона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6215082"/>
            <a:ext cx="55721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D. Zhu, et al., </a:t>
            </a:r>
            <a:r>
              <a:rPr lang="en-US" sz="1600" i="1" dirty="0" smtClean="0"/>
              <a:t>J. Biomed. Opt</a:t>
            </a:r>
            <a:r>
              <a:rPr lang="en-US" sz="1600" dirty="0" smtClean="0"/>
              <a:t>., 2010, 15, 026008/1-026008/7 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Улучшение визуализации кровеносных сосудов мозга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5" y="550070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Изображения черепа мыши </a:t>
            </a:r>
            <a:r>
              <a:rPr lang="en-US" sz="2400" i="1" dirty="0" smtClean="0">
                <a:latin typeface="Comic Sans MS" pitchFamily="66" charset="0"/>
              </a:rPr>
              <a:t>in vivo</a:t>
            </a:r>
            <a:r>
              <a:rPr lang="ru-RU" sz="2400" dirty="0" smtClean="0">
                <a:latin typeface="Comic Sans MS" pitchFamily="66" charset="0"/>
              </a:rPr>
              <a:t> до и после оптического просветления</a:t>
            </a:r>
            <a:endParaRPr lang="ru-RU" sz="2400" dirty="0">
              <a:latin typeface="Comic Sans MS" pitchFamily="66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71604" y="1500174"/>
            <a:ext cx="6143668" cy="3929090"/>
            <a:chOff x="2071670" y="1500174"/>
            <a:chExt cx="5195892" cy="3071834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/>
            <a:srcRect b="34356"/>
            <a:stretch>
              <a:fillRect/>
            </a:stretch>
          </p:blipFill>
          <p:spPr bwMode="auto">
            <a:xfrm>
              <a:off x="2071670" y="1500174"/>
              <a:ext cx="5195892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Прямоугольник 4"/>
            <p:cNvSpPr/>
            <p:nvPr/>
          </p:nvSpPr>
          <p:spPr>
            <a:xfrm>
              <a:off x="2071670" y="4500570"/>
              <a:ext cx="3857652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00034" y="6519446"/>
            <a:ext cx="4929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J. Wang</a:t>
            </a:r>
            <a:r>
              <a:rPr lang="ru-RU" sz="1600" dirty="0" smtClean="0"/>
              <a:t> </a:t>
            </a:r>
            <a:r>
              <a:rPr lang="en-US" sz="1600" dirty="0" smtClean="0"/>
              <a:t>et.al., </a:t>
            </a:r>
            <a:r>
              <a:rPr lang="en-US" sz="1600" i="1" dirty="0" smtClean="0"/>
              <a:t>Laser Phys.</a:t>
            </a:r>
            <a:r>
              <a:rPr lang="ru-RU" sz="1600" i="1" dirty="0" smtClean="0"/>
              <a:t> </a:t>
            </a:r>
            <a:r>
              <a:rPr lang="en-US" sz="1600" i="1" dirty="0" err="1" smtClean="0"/>
              <a:t>Lett</a:t>
            </a:r>
            <a:r>
              <a:rPr lang="en-US" sz="1600" dirty="0" smtClean="0"/>
              <a:t>., 2012, 9, 469–473.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Улучшение визуализации подкожной татуировки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286256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Изображения поверхности кожи </a:t>
            </a:r>
            <a:r>
              <a:rPr lang="en-US" sz="2400" i="1" dirty="0" smtClean="0">
                <a:latin typeface="Comic Sans MS" pitchFamily="66" charset="0"/>
              </a:rPr>
              <a:t>in vitro</a:t>
            </a: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с татуировкой: а) образец с татуировкой до воздействия глицерина; б) образец с татуировкой после </a:t>
            </a:r>
            <a:r>
              <a:rPr lang="ru-RU" sz="2400" dirty="0" err="1" smtClean="0">
                <a:latin typeface="Comic Sans MS" pitchFamily="66" charset="0"/>
              </a:rPr>
              <a:t>микроперфорации</a:t>
            </a:r>
            <a:r>
              <a:rPr lang="ru-RU" sz="2400" dirty="0" smtClean="0">
                <a:latin typeface="Comic Sans MS" pitchFamily="66" charset="0"/>
              </a:rPr>
              <a:t> поверхности и 24-часового воздействия глицерина</a:t>
            </a:r>
            <a:endParaRPr lang="ru-RU" sz="2400" dirty="0">
              <a:latin typeface="Comic Sans MS" pitchFamily="66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00100" y="1571612"/>
            <a:ext cx="7258082" cy="2501615"/>
            <a:chOff x="1000099" y="1714488"/>
            <a:chExt cx="7258082" cy="2501615"/>
          </a:xfrm>
        </p:grpSpPr>
        <p:pic>
          <p:nvPicPr>
            <p:cNvPr id="48130" name="Рисунок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099" y="1714489"/>
              <a:ext cx="3645341" cy="2500330"/>
            </a:xfrm>
            <a:prstGeom prst="rect">
              <a:avLst/>
            </a:prstGeom>
            <a:noFill/>
          </p:spPr>
        </p:pic>
        <p:pic>
          <p:nvPicPr>
            <p:cNvPr id="48129" name="Рисунок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1714488"/>
              <a:ext cx="3471867" cy="250161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286248" y="3714752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Comic Sans MS" pitchFamily="66" charset="0"/>
                </a:rPr>
                <a:t>a</a:t>
              </a:r>
              <a:endParaRPr lang="ru-RU" sz="24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58148" y="3714752"/>
              <a:ext cx="346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Comic Sans MS" pitchFamily="66" charset="0"/>
                </a:rPr>
                <a:t>б</a:t>
              </a:r>
              <a:endParaRPr lang="ru-RU" sz="24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000100" y="6215082"/>
            <a:ext cx="6643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Генина Э.А. и др. </a:t>
            </a:r>
            <a:r>
              <a:rPr lang="ru-RU" sz="1600" i="1" dirty="0" smtClean="0">
                <a:latin typeface="Comic Sans MS" pitchFamily="66" charset="0"/>
              </a:rPr>
              <a:t>Квантовая электроника</a:t>
            </a:r>
            <a:r>
              <a:rPr lang="ru-RU" sz="1600" dirty="0" smtClean="0">
                <a:latin typeface="Comic Sans MS" pitchFamily="66" charset="0"/>
              </a:rPr>
              <a:t>, 2008, 38 (6), 580-587.</a:t>
            </a:r>
            <a:endParaRPr lang="ru-RU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Оптическая когерентная томография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4" name="Picture 2" descr="Fi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7138084" cy="424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107154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Оптическая когерентная томография </a:t>
            </a:r>
            <a:r>
              <a:rPr lang="ru-RU" sz="2000" dirty="0" smtClean="0">
                <a:latin typeface="Comic Sans MS" pitchFamily="66" charset="0"/>
              </a:rPr>
              <a:t>(ОКТ) основана на интерферометрическом детектировании обратно рассеянного света ближнего инфракрасного (ИК) диапазона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500570"/>
            <a:ext cx="2571742" cy="2357430"/>
          </a:xfrm>
          <a:prstGeom prst="rect">
            <a:avLst/>
          </a:prstGeom>
        </p:spPr>
      </p:pic>
      <p:pic>
        <p:nvPicPr>
          <p:cNvPr id="9" name="Рисунок 8" descr="_________________50cc2da786a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-1"/>
            <a:ext cx="2714611" cy="1976575"/>
          </a:xfrm>
          <a:prstGeom prst="rect">
            <a:avLst/>
          </a:prstGeom>
        </p:spPr>
      </p:pic>
      <p:pic>
        <p:nvPicPr>
          <p:cNvPr id="7" name="Рисунок 6" descr="scanning_confocal_microsco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757" y="4857760"/>
            <a:ext cx="2732243" cy="2000240"/>
          </a:xfrm>
          <a:prstGeom prst="rect">
            <a:avLst/>
          </a:prstGeom>
        </p:spPr>
      </p:pic>
      <p:pic>
        <p:nvPicPr>
          <p:cNvPr id="5" name="Рисунок 4" descr="Product Shot 8x8_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643182" cy="2643182"/>
          </a:xfrm>
          <a:prstGeom prst="rect">
            <a:avLst/>
          </a:prstGeom>
        </p:spPr>
      </p:pic>
      <p:pic>
        <p:nvPicPr>
          <p:cNvPr id="13314" name="Picture 2" descr="@дневники - p_i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3359" y="1714488"/>
            <a:ext cx="4671435" cy="3500462"/>
          </a:xfrm>
          <a:prstGeom prst="rect">
            <a:avLst/>
          </a:prstGeom>
          <a:noFill/>
        </p:spPr>
      </p:pic>
      <p:pic>
        <p:nvPicPr>
          <p:cNvPr id="6" name="Рисунок 5" descr="confocal microscop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6691" y="333026"/>
            <a:ext cx="2510647" cy="1238586"/>
          </a:xfrm>
          <a:prstGeom prst="rect">
            <a:avLst/>
          </a:prstGeom>
        </p:spPr>
      </p:pic>
      <p:pic>
        <p:nvPicPr>
          <p:cNvPr id="10" name="Рисунок 9" descr="20137291422967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5300" y="2476783"/>
            <a:ext cx="1707120" cy="1809547"/>
          </a:xfrm>
          <a:prstGeom prst="rect">
            <a:avLst/>
          </a:prstGeom>
        </p:spPr>
      </p:pic>
      <p:pic>
        <p:nvPicPr>
          <p:cNvPr id="12" name="Рисунок 11" descr="qe65000rama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550" y="2857496"/>
            <a:ext cx="1530687" cy="1397242"/>
          </a:xfrm>
          <a:prstGeom prst="rect">
            <a:avLst/>
          </a:prstGeom>
        </p:spPr>
      </p:pic>
      <p:pic>
        <p:nvPicPr>
          <p:cNvPr id="13" name="Рисунок 12" descr="u_files_store_3_14380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6600" y="5349452"/>
            <a:ext cx="1357322" cy="1357322"/>
          </a:xfrm>
          <a:prstGeom prst="rect">
            <a:avLst/>
          </a:prstGeom>
        </p:spPr>
      </p:pic>
      <p:pic>
        <p:nvPicPr>
          <p:cNvPr id="11" name="Рисунок 10" descr="234625_w640_h640_pocket2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26220" y="5500702"/>
            <a:ext cx="1063143" cy="1129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Улучшение визуализации внутритканевых структур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" name="Рисунок 2" descr="intact_0001_BScan.bmp"/>
          <p:cNvPicPr>
            <a:picLocks noChangeAspect="1"/>
          </p:cNvPicPr>
          <p:nvPr/>
        </p:nvPicPr>
        <p:blipFill>
          <a:blip r:embed="rId2"/>
          <a:srcRect t="26367"/>
          <a:stretch>
            <a:fillRect/>
          </a:stretch>
        </p:blipFill>
        <p:spPr>
          <a:xfrm>
            <a:off x="357158" y="1785926"/>
            <a:ext cx="4168806" cy="3143272"/>
          </a:xfrm>
          <a:prstGeom prst="rect">
            <a:avLst/>
          </a:prstGeom>
        </p:spPr>
      </p:pic>
      <p:pic>
        <p:nvPicPr>
          <p:cNvPr id="4" name="Рисунок 3" descr="15_0001_BScan.bmp"/>
          <p:cNvPicPr>
            <a:picLocks noChangeAspect="1"/>
          </p:cNvPicPr>
          <p:nvPr/>
        </p:nvPicPr>
        <p:blipFill>
          <a:blip r:embed="rId3"/>
          <a:srcRect t="5859" b="20898"/>
          <a:stretch>
            <a:fillRect/>
          </a:stretch>
        </p:blipFill>
        <p:spPr>
          <a:xfrm>
            <a:off x="4643434" y="1785926"/>
            <a:ext cx="4191000" cy="3143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521495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Comic Sans MS" pitchFamily="66" charset="0"/>
              </a:rPr>
              <a:t>ОКТ-изображения</a:t>
            </a:r>
            <a:r>
              <a:rPr lang="ru-RU" sz="2400" dirty="0" smtClean="0">
                <a:latin typeface="Comic Sans MS" pitchFamily="66" charset="0"/>
              </a:rPr>
              <a:t>  кожи крысы </a:t>
            </a:r>
            <a:r>
              <a:rPr lang="en-US" sz="2400" i="1" dirty="0" smtClean="0">
                <a:latin typeface="Comic Sans MS" pitchFamily="66" charset="0"/>
              </a:rPr>
              <a:t>in vitro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до оптического просветления и через 40 мин после нанесения  глицерина</a:t>
            </a:r>
            <a:endParaRPr lang="ru-RU" sz="2400" dirty="0">
              <a:latin typeface="Comic Sans MS" pitchFamily="66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143900" y="3143248"/>
            <a:ext cx="571504" cy="1573224"/>
            <a:chOff x="8143900" y="3143248"/>
            <a:chExt cx="571504" cy="1573224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7787504" y="3928272"/>
              <a:ext cx="1571636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429652" y="3143248"/>
              <a:ext cx="285752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8429652" y="4714884"/>
              <a:ext cx="285752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7845581" y="3655881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0.3 мм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14380"/>
          </a:xfrm>
        </p:spPr>
        <p:txBody>
          <a:bodyPr/>
          <a:lstStyle/>
          <a:p>
            <a:r>
              <a:rPr lang="ru-RU" sz="3200" b="1" dirty="0" smtClean="0">
                <a:latin typeface="Comic Sans MS" pitchFamily="66" charset="0"/>
              </a:rPr>
              <a:t>Оптическая проекционная томография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53821-E835-431B-9904-19F9D5AB7C5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357298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Comic Sans MS" pitchFamily="66" charset="0"/>
              </a:rPr>
              <a:t>Оптическая проекционная томография </a:t>
            </a:r>
            <a:r>
              <a:rPr lang="ru-RU" sz="2000" dirty="0" smtClean="0">
                <a:latin typeface="Comic Sans MS" pitchFamily="66" charset="0"/>
              </a:rPr>
              <a:t>(ОПТ) основана на регистрации света, прошедшего через образец</a:t>
            </a:r>
          </a:p>
        </p:txBody>
      </p:sp>
      <p:grpSp>
        <p:nvGrpSpPr>
          <p:cNvPr id="4" name="Группа 12"/>
          <p:cNvGrpSpPr/>
          <p:nvPr/>
        </p:nvGrpSpPr>
        <p:grpSpPr>
          <a:xfrm>
            <a:off x="2071670" y="2500306"/>
            <a:ext cx="4857768" cy="3603807"/>
            <a:chOff x="2071670" y="2500306"/>
            <a:chExt cx="4857768" cy="3603807"/>
          </a:xfrm>
        </p:grpSpPr>
        <p:grpSp>
          <p:nvGrpSpPr>
            <p:cNvPr id="5" name="Группа 15"/>
            <p:cNvGrpSpPr/>
            <p:nvPr/>
          </p:nvGrpSpPr>
          <p:grpSpPr>
            <a:xfrm>
              <a:off x="2071670" y="2500306"/>
              <a:ext cx="4857768" cy="3603807"/>
              <a:chOff x="2143108" y="2143116"/>
              <a:chExt cx="4857768" cy="3603807"/>
            </a:xfrm>
          </p:grpSpPr>
          <p:pic>
            <p:nvPicPr>
              <p:cNvPr id="14" name="Рисунок 13" descr="ProjTom-3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43108" y="2143116"/>
                <a:ext cx="4762500" cy="3276600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4000496" y="5500702"/>
                <a:ext cx="300038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dirty="0" smtClean="0">
                    <a:latin typeface="Comic Sans MS" pitchFamily="66" charset="0"/>
                  </a:rPr>
                  <a:t>www.annualreviews.org/doi/abs/10...3.140210</a:t>
                </a:r>
                <a:endParaRPr lang="en-US" sz="1000" dirty="0">
                  <a:latin typeface="Comic Sans MS" pitchFamily="66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428992" y="2500306"/>
              <a:ext cx="13602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>
                  <a:latin typeface="+mn-lt"/>
                </a:rPr>
                <a:t>ПЗС-камера</a:t>
              </a:r>
              <a:endParaRPr lang="ru-RU" sz="1600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2066" y="2542248"/>
              <a:ext cx="13256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/>
                <a:t>Поворотное</a:t>
              </a:r>
            </a:p>
            <a:p>
              <a:pPr algn="ctr"/>
              <a:r>
                <a:rPr lang="ru-RU" sz="1600" dirty="0" smtClean="0"/>
                <a:t>устройство</a:t>
              </a:r>
              <a:endParaRPr lang="ru-RU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57620" y="3084256"/>
              <a:ext cx="151195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 err="1" smtClean="0"/>
                <a:t>Иммерсионая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среда</a:t>
              </a:r>
              <a:endParaRPr lang="ru-RU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5984" y="5357826"/>
              <a:ext cx="213712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dirty="0" smtClean="0"/>
                <a:t>Линзы</a:t>
              </a:r>
            </a:p>
            <a:p>
              <a:pPr algn="ctr"/>
              <a:r>
                <a:rPr lang="ru-RU" sz="1600" dirty="0" smtClean="0"/>
                <a:t>оптической системы</a:t>
              </a:r>
              <a:endParaRPr lang="ru-RU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53821-E835-431B-9904-19F9D5AB7C5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928662" y="428604"/>
            <a:ext cx="7715304" cy="4400638"/>
            <a:chOff x="571472" y="1428736"/>
            <a:chExt cx="7715304" cy="4400638"/>
          </a:xfrm>
        </p:grpSpPr>
        <p:pic>
          <p:nvPicPr>
            <p:cNvPr id="4" name="Рисунок 3" descr="OPT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71472" y="2071678"/>
              <a:ext cx="3151931" cy="371477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14414" y="1500174"/>
              <a:ext cx="1718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>
                  <a:latin typeface="Comic Sans MS" pitchFamily="66" charset="0"/>
                </a:rPr>
                <a:t>Эмбрион мыши</a:t>
              </a:r>
              <a:endParaRPr lang="ru-RU" sz="1600" dirty="0">
                <a:latin typeface="Comic Sans MS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85786" y="5429264"/>
              <a:ext cx="296427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omic Sans MS" pitchFamily="66" charset="0"/>
                </a:rPr>
                <a:t>Darrell</a:t>
              </a:r>
              <a:r>
                <a:rPr lang="ru-RU" sz="1000" dirty="0" smtClean="0">
                  <a:solidFill>
                    <a:schemeClr val="bg1"/>
                  </a:solidFill>
                  <a:latin typeface="Comic Sans MS" pitchFamily="66" charset="0"/>
                </a:rPr>
                <a:t> А. </a:t>
              </a:r>
              <a:r>
                <a:rPr lang="en-US" sz="1000" dirty="0" smtClean="0">
                  <a:solidFill>
                    <a:schemeClr val="bg1"/>
                  </a:solidFill>
                  <a:latin typeface="Comic Sans MS" pitchFamily="66" charset="0"/>
                </a:rPr>
                <a:t>et al. </a:t>
              </a:r>
              <a:r>
                <a:rPr lang="en-US" sz="1000" i="1" dirty="0" smtClean="0">
                  <a:solidFill>
                    <a:schemeClr val="bg1"/>
                  </a:solidFill>
                  <a:latin typeface="Comic Sans MS" pitchFamily="66" charset="0"/>
                </a:rPr>
                <a:t>SPIE Newsroom</a:t>
              </a:r>
              <a:r>
                <a:rPr lang="en-US" sz="1000" dirty="0" smtClean="0">
                  <a:solidFill>
                    <a:schemeClr val="bg1"/>
                  </a:solidFill>
                  <a:latin typeface="Comic Sans MS" pitchFamily="66" charset="0"/>
                </a:rPr>
                <a:t>, 2008,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  <a:latin typeface="Comic Sans MS" pitchFamily="66" charset="0"/>
                </a:rPr>
                <a:t>http://spie.org/x31120.xml?ArticleID=x31120</a:t>
              </a:r>
              <a:endParaRPr lang="ru-RU" sz="1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pic>
          <p:nvPicPr>
            <p:cNvPr id="7" name="Рисунок 6" descr="OPT-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3504" y="2071678"/>
              <a:ext cx="3105639" cy="369571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6643702" y="5500702"/>
              <a:ext cx="164307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Comic Sans MS" pitchFamily="66" charset="0"/>
                </a:rPr>
                <a:t>www.</a:t>
              </a:r>
              <a:r>
                <a:rPr lang="ru-RU" sz="1000" dirty="0" err="1" smtClean="0">
                  <a:solidFill>
                    <a:schemeClr val="bg1"/>
                  </a:solidFill>
                  <a:latin typeface="Comic Sans MS" pitchFamily="66" charset="0"/>
                </a:rPr>
                <a:t>life.pravda.com.ua</a:t>
              </a:r>
              <a:endParaRPr lang="ru-RU" sz="1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143504" y="1428736"/>
              <a:ext cx="30718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Comic Sans MS" pitchFamily="66" charset="0"/>
                </a:rPr>
                <a:t>Формирование органов у эмбриона мыши (12-дней)</a:t>
              </a:r>
              <a:endParaRPr lang="ru-RU" sz="1600" dirty="0">
                <a:latin typeface="Comic Sans MS" pitchFamily="66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28596" y="50720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ОПТ - изображения флуоресцирующих и </a:t>
            </a:r>
            <a:r>
              <a:rPr lang="ru-RU" sz="2400" dirty="0" err="1" smtClean="0">
                <a:latin typeface="Comic Sans MS" pitchFamily="66" charset="0"/>
              </a:rPr>
              <a:t>нефлуоресцирующих</a:t>
            </a:r>
            <a:r>
              <a:rPr lang="ru-RU" sz="2400" dirty="0" smtClean="0">
                <a:latin typeface="Comic Sans MS" pitchFamily="66" charset="0"/>
              </a:rPr>
              <a:t> биологических объектов размером от нескольких микрон до сантиметра и толщиной до 15 мм при оптическом просветлении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Comic Sans MS" pitchFamily="66" charset="0"/>
              </a:rPr>
              <a:t>Ультрамикроскопия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" name="Рисунок 2" descr="ультрамикроско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719931"/>
            <a:ext cx="5286412" cy="51380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928670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rgbClr val="C00000"/>
                </a:solidFill>
                <a:latin typeface="Comic Sans MS" pitchFamily="66" charset="0"/>
              </a:rPr>
              <a:t>Ультрамикроскопия</a:t>
            </a:r>
            <a:r>
              <a:rPr lang="ru-RU" sz="2000" dirty="0" smtClean="0">
                <a:latin typeface="Comic Sans MS" pitchFamily="66" charset="0"/>
              </a:rPr>
              <a:t> основана  на принципе освещения объекта двумя плоскими лучами, направленными с противоположных сторон, перпендикулярно направлению наблюдения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Улучшение визуализации флуоресцентных микрообъектов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643848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5429264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Изображения участков позвоночника мыши, сенсибилизированного зелёным флуоресцентным белком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6286520"/>
            <a:ext cx="45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/>
              <a:t>A. </a:t>
            </a:r>
            <a:r>
              <a:rPr lang="en-US" sz="1600" dirty="0" err="1" smtClean="0"/>
              <a:t>Ertürk</a:t>
            </a:r>
            <a:r>
              <a:rPr lang="ru-RU" sz="1600" dirty="0" smtClean="0"/>
              <a:t> </a:t>
            </a:r>
            <a:r>
              <a:rPr lang="en-US" sz="1600" dirty="0" smtClean="0"/>
              <a:t>et al., </a:t>
            </a:r>
            <a:r>
              <a:rPr lang="en-US" sz="1600" i="1" dirty="0" smtClean="0"/>
              <a:t>Nature</a:t>
            </a:r>
            <a:r>
              <a:rPr lang="ru-RU" sz="1600" i="1" dirty="0" smtClean="0"/>
              <a:t> </a:t>
            </a:r>
            <a:r>
              <a:rPr lang="en-US" sz="1600" i="1" dirty="0" smtClean="0"/>
              <a:t>Med</a:t>
            </a:r>
            <a:r>
              <a:rPr lang="en-US" sz="1600" dirty="0" smtClean="0"/>
              <a:t>., 2012, 18, 166–171.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7.jpg"/>
          <p:cNvPicPr>
            <a:picLocks noChangeAspect="1"/>
          </p:cNvPicPr>
          <p:nvPr/>
        </p:nvPicPr>
        <p:blipFill>
          <a:blip r:embed="rId2"/>
          <a:srcRect r="11732"/>
          <a:stretch>
            <a:fillRect/>
          </a:stretch>
        </p:blipFill>
        <p:spPr>
          <a:xfrm>
            <a:off x="0" y="-33154"/>
            <a:ext cx="9137568" cy="6891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51435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внимание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BB749A-C252-4296-8348-4FC6ED6A1612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928662" y="3357562"/>
            <a:ext cx="7015162" cy="2665413"/>
            <a:chOff x="585" y="1571"/>
            <a:chExt cx="4419" cy="1679"/>
          </a:xfrm>
        </p:grpSpPr>
        <p:pic>
          <p:nvPicPr>
            <p:cNvPr id="10251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7" y="1694"/>
              <a:ext cx="3615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Text Box 7"/>
            <p:cNvSpPr txBox="1">
              <a:spLocks noChangeArrowheads="1"/>
            </p:cNvSpPr>
            <p:nvPr/>
          </p:nvSpPr>
          <p:spPr bwMode="auto">
            <a:xfrm>
              <a:off x="585" y="1571"/>
              <a:ext cx="1082" cy="5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dirty="0" err="1">
                  <a:latin typeface="Comic Sans MS" pitchFamily="66" charset="0"/>
                </a:rPr>
                <a:t>коллагеновые</a:t>
              </a:r>
              <a:endParaRPr lang="ru-RU" sz="1600" dirty="0">
                <a:latin typeface="Comic Sans MS" pitchFamily="66" charset="0"/>
              </a:endParaRPr>
            </a:p>
            <a:p>
              <a:r>
                <a:rPr lang="ru-RU" sz="1600" dirty="0">
                  <a:latin typeface="Comic Sans MS" pitchFamily="66" charset="0"/>
                </a:rPr>
                <a:t>фибриллы</a:t>
              </a:r>
            </a:p>
            <a:p>
              <a:r>
                <a:rPr lang="ru-RU" sz="1400" dirty="0">
                  <a:latin typeface="Comic Sans MS" pitchFamily="66" charset="0"/>
                </a:rPr>
                <a:t>(</a:t>
              </a:r>
              <a:r>
                <a:rPr lang="en-US" sz="1400" i="1" dirty="0" err="1">
                  <a:latin typeface="Comic Sans MS" pitchFamily="66" charset="0"/>
                </a:rPr>
                <a:t>n</a:t>
              </a:r>
              <a:r>
                <a:rPr lang="en-US" sz="1400" i="1" baseline="-25000" dirty="0" err="1">
                  <a:latin typeface="Comic Sans MS" pitchFamily="66" charset="0"/>
                </a:rPr>
                <a:t>col</a:t>
              </a:r>
              <a:r>
                <a:rPr lang="en-US" sz="1400" dirty="0">
                  <a:latin typeface="Comic Sans MS" pitchFamily="66" charset="0"/>
                </a:rPr>
                <a:t> = </a:t>
              </a:r>
              <a:r>
                <a:rPr lang="ru-RU" sz="1400" dirty="0">
                  <a:latin typeface="Comic Sans MS" pitchFamily="66" charset="0"/>
                </a:rPr>
                <a:t>1.47 )</a:t>
              </a:r>
            </a:p>
          </p:txBody>
        </p:sp>
        <p:sp>
          <p:nvSpPr>
            <p:cNvPr id="10253" name="Rectangle 11"/>
            <p:cNvSpPr>
              <a:spLocks noChangeArrowheads="1"/>
            </p:cNvSpPr>
            <p:nvPr/>
          </p:nvSpPr>
          <p:spPr bwMode="auto">
            <a:xfrm>
              <a:off x="2594" y="2595"/>
              <a:ext cx="2281" cy="6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10254" name="Text Box 12"/>
            <p:cNvSpPr txBox="1">
              <a:spLocks noChangeArrowheads="1"/>
            </p:cNvSpPr>
            <p:nvPr/>
          </p:nvSpPr>
          <p:spPr bwMode="auto">
            <a:xfrm>
              <a:off x="1561" y="2717"/>
              <a:ext cx="939" cy="3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latin typeface="Comic Sans MS" pitchFamily="66" charset="0"/>
                </a:rPr>
                <a:t>органеллы</a:t>
              </a:r>
            </a:p>
            <a:p>
              <a:r>
                <a:rPr lang="ru-RU" sz="1400" dirty="0">
                  <a:latin typeface="Comic Sans MS" pitchFamily="66" charset="0"/>
                </a:rPr>
                <a:t>(</a:t>
              </a:r>
              <a:r>
                <a:rPr lang="en-US" sz="1400" i="1" dirty="0">
                  <a:latin typeface="Comic Sans MS" pitchFamily="66" charset="0"/>
                </a:rPr>
                <a:t>n</a:t>
              </a:r>
              <a:r>
                <a:rPr lang="en-US" sz="1400" i="1" baseline="-25000" dirty="0">
                  <a:latin typeface="Comic Sans MS" pitchFamily="66" charset="0"/>
                </a:rPr>
                <a:t>s</a:t>
              </a:r>
              <a:r>
                <a:rPr lang="en-US" sz="1400" dirty="0">
                  <a:latin typeface="Comic Sans MS" pitchFamily="66" charset="0"/>
                </a:rPr>
                <a:t> </a:t>
              </a:r>
              <a:r>
                <a:rPr lang="ru-RU" sz="1400" dirty="0">
                  <a:latin typeface="Comic Sans MS" pitchFamily="66" charset="0"/>
                </a:rPr>
                <a:t>= </a:t>
              </a:r>
              <a:r>
                <a:rPr lang="ru-RU" sz="1400" dirty="0" smtClean="0">
                  <a:latin typeface="Comic Sans MS" pitchFamily="66" charset="0"/>
                </a:rPr>
                <a:t>1</a:t>
              </a:r>
              <a:r>
                <a:rPr lang="ru-RU" sz="1400" i="1" dirty="0" smtClean="0">
                  <a:latin typeface="Comic Sans MS" pitchFamily="66" charset="0"/>
                </a:rPr>
                <a:t>.</a:t>
              </a:r>
              <a:r>
                <a:rPr lang="ru-RU" sz="1400" dirty="0" smtClean="0">
                  <a:latin typeface="Comic Sans MS" pitchFamily="66" charset="0"/>
                </a:rPr>
                <a:t>38–1</a:t>
              </a:r>
              <a:r>
                <a:rPr lang="ru-RU" sz="1400" i="1" dirty="0" smtClean="0">
                  <a:latin typeface="Comic Sans MS" pitchFamily="66" charset="0"/>
                </a:rPr>
                <a:t>.</a:t>
              </a:r>
              <a:r>
                <a:rPr lang="ru-RU" sz="1400" dirty="0" smtClean="0">
                  <a:latin typeface="Comic Sans MS" pitchFamily="66" charset="0"/>
                </a:rPr>
                <a:t>41)</a:t>
              </a:r>
              <a:r>
                <a:rPr lang="ru-RU" sz="1600" dirty="0" smtClean="0">
                  <a:latin typeface="Comic Sans MS" pitchFamily="66" charset="0"/>
                </a:rPr>
                <a:t> </a:t>
              </a:r>
              <a:endParaRPr lang="ru-RU" sz="1600" dirty="0">
                <a:latin typeface="Comic Sans MS" pitchFamily="66" charset="0"/>
              </a:endParaRPr>
            </a:p>
          </p:txBody>
        </p:sp>
        <p:sp>
          <p:nvSpPr>
            <p:cNvPr id="10255" name="Line 13"/>
            <p:cNvSpPr>
              <a:spLocks noChangeShapeType="1"/>
            </p:cNvSpPr>
            <p:nvPr/>
          </p:nvSpPr>
          <p:spPr bwMode="auto">
            <a:xfrm>
              <a:off x="1217" y="2063"/>
              <a:ext cx="387" cy="2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10256" name="Rectangle 14"/>
            <p:cNvSpPr>
              <a:spLocks noChangeArrowheads="1"/>
            </p:cNvSpPr>
            <p:nvPr/>
          </p:nvSpPr>
          <p:spPr bwMode="auto">
            <a:xfrm>
              <a:off x="1777" y="2554"/>
              <a:ext cx="85" cy="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10257" name="Line 15"/>
            <p:cNvSpPr>
              <a:spLocks noChangeShapeType="1"/>
            </p:cNvSpPr>
            <p:nvPr/>
          </p:nvSpPr>
          <p:spPr bwMode="auto">
            <a:xfrm flipH="1">
              <a:off x="1777" y="2513"/>
              <a:ext cx="85" cy="2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1217" y="2063"/>
              <a:ext cx="301" cy="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flipH="1" flipV="1">
              <a:off x="1777" y="2021"/>
              <a:ext cx="85" cy="1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2164" y="1981"/>
              <a:ext cx="129" cy="1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mic Sans MS" pitchFamily="66" charset="0"/>
              </a:endParaRPr>
            </a:p>
          </p:txBody>
        </p:sp>
        <p:sp>
          <p:nvSpPr>
            <p:cNvPr id="10261" name="Text Box 8"/>
            <p:cNvSpPr txBox="1">
              <a:spLocks noChangeArrowheads="1"/>
            </p:cNvSpPr>
            <p:nvPr/>
          </p:nvSpPr>
          <p:spPr bwMode="auto">
            <a:xfrm>
              <a:off x="1561" y="1571"/>
              <a:ext cx="1076" cy="5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dirty="0">
                  <a:latin typeface="Comic Sans MS" pitchFamily="66" charset="0"/>
                </a:rPr>
                <a:t>внутритканевая</a:t>
              </a:r>
            </a:p>
            <a:p>
              <a:r>
                <a:rPr lang="ru-RU" sz="1600" dirty="0">
                  <a:latin typeface="Comic Sans MS" pitchFamily="66" charset="0"/>
                </a:rPr>
                <a:t>жидкость </a:t>
              </a:r>
            </a:p>
            <a:p>
              <a:r>
                <a:rPr lang="ru-RU" sz="1400" dirty="0">
                  <a:latin typeface="Comic Sans MS" pitchFamily="66" charset="0"/>
                </a:rPr>
                <a:t>(</a:t>
              </a:r>
              <a:r>
                <a:rPr lang="en-US" sz="1400" i="1" dirty="0" err="1">
                  <a:latin typeface="Comic Sans MS" pitchFamily="66" charset="0"/>
                </a:rPr>
                <a:t>n</a:t>
              </a:r>
              <a:r>
                <a:rPr lang="en-US" sz="1400" i="1" baseline="-25000" dirty="0" err="1">
                  <a:latin typeface="Comic Sans MS" pitchFamily="66" charset="0"/>
                </a:rPr>
                <a:t>int</a:t>
              </a:r>
              <a:r>
                <a:rPr lang="ru-RU" sz="1400" dirty="0">
                  <a:latin typeface="Comic Sans MS" pitchFamily="66" charset="0"/>
                </a:rPr>
                <a:t> = 1</a:t>
              </a:r>
              <a:r>
                <a:rPr lang="ru-RU" sz="1400" i="1" dirty="0">
                  <a:latin typeface="Comic Sans MS" pitchFamily="66" charset="0"/>
                </a:rPr>
                <a:t>.</a:t>
              </a:r>
              <a:r>
                <a:rPr lang="ru-RU" sz="1400" dirty="0">
                  <a:latin typeface="Comic Sans MS" pitchFamily="66" charset="0"/>
                </a:rPr>
                <a:t>35 )</a:t>
              </a:r>
            </a:p>
          </p:txBody>
        </p:sp>
        <p:sp>
          <p:nvSpPr>
            <p:cNvPr id="10262" name="Text Box 9"/>
            <p:cNvSpPr txBox="1">
              <a:spLocks noChangeArrowheads="1"/>
            </p:cNvSpPr>
            <p:nvPr/>
          </p:nvSpPr>
          <p:spPr bwMode="auto">
            <a:xfrm>
              <a:off x="2206" y="1899"/>
              <a:ext cx="869" cy="3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Comic Sans MS" pitchFamily="66" charset="0"/>
                </a:rPr>
                <a:t>цитоплазма</a:t>
              </a:r>
            </a:p>
            <a:p>
              <a:r>
                <a:rPr lang="ru-RU" sz="1400">
                  <a:latin typeface="Comic Sans MS" pitchFamily="66" charset="0"/>
                </a:rPr>
                <a:t>(</a:t>
              </a:r>
              <a:r>
                <a:rPr lang="en-US" sz="1400" i="1">
                  <a:latin typeface="Comic Sans MS" pitchFamily="66" charset="0"/>
                </a:rPr>
                <a:t>n</a:t>
              </a:r>
              <a:r>
                <a:rPr lang="ru-RU" sz="1400" baseline="-25000">
                  <a:latin typeface="Comic Sans MS" pitchFamily="66" charset="0"/>
                </a:rPr>
                <a:t>0</a:t>
              </a:r>
              <a:r>
                <a:rPr lang="ru-RU" sz="1400">
                  <a:latin typeface="Comic Sans MS" pitchFamily="66" charset="0"/>
                </a:rPr>
                <a:t> = 1</a:t>
              </a:r>
              <a:r>
                <a:rPr lang="ru-RU" sz="1400" i="1">
                  <a:latin typeface="Comic Sans MS" pitchFamily="66" charset="0"/>
                </a:rPr>
                <a:t>.</a:t>
              </a:r>
              <a:r>
                <a:rPr lang="ru-RU" sz="1400">
                  <a:latin typeface="Comic Sans MS" pitchFamily="66" charset="0"/>
                </a:rPr>
                <a:t>37 )</a:t>
              </a:r>
            </a:p>
          </p:txBody>
        </p:sp>
        <p:sp>
          <p:nvSpPr>
            <p:cNvPr id="10263" name="Text Box 22"/>
            <p:cNvSpPr txBox="1">
              <a:spLocks noChangeArrowheads="1"/>
            </p:cNvSpPr>
            <p:nvPr/>
          </p:nvSpPr>
          <p:spPr bwMode="auto">
            <a:xfrm>
              <a:off x="3067" y="1653"/>
              <a:ext cx="1937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omic Sans MS" pitchFamily="66" charset="0"/>
                </a:rPr>
                <a:t>Показатель преломления</a:t>
              </a:r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4400" y="1940"/>
              <a:ext cx="414" cy="6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1">
                  <a:latin typeface="Comic Sans MS" pitchFamily="66" charset="0"/>
                </a:rPr>
                <a:t>n</a:t>
              </a:r>
              <a:r>
                <a:rPr lang="en-US" sz="1400" i="1" baseline="-25000">
                  <a:latin typeface="Comic Sans MS" pitchFamily="66" charset="0"/>
                </a:rPr>
                <a:t>col</a:t>
              </a:r>
              <a:endParaRPr lang="ru-RU" sz="1400" i="1" baseline="-25000">
                <a:latin typeface="Comic Sans MS" pitchFamily="66" charset="0"/>
              </a:endParaRPr>
            </a:p>
            <a:p>
              <a:r>
                <a:rPr lang="en-US" sz="1400" i="1">
                  <a:latin typeface="Comic Sans MS" pitchFamily="66" charset="0"/>
                </a:rPr>
                <a:t>n</a:t>
              </a:r>
              <a:r>
                <a:rPr lang="en-US" sz="1400" i="1" baseline="-25000">
                  <a:latin typeface="Comic Sans MS" pitchFamily="66" charset="0"/>
                </a:rPr>
                <a:t>s</a:t>
              </a:r>
              <a:r>
                <a:rPr lang="ru-RU" sz="1400" i="1">
                  <a:latin typeface="Comic Sans MS" pitchFamily="66" charset="0"/>
                </a:rPr>
                <a:t>, </a:t>
              </a:r>
              <a:r>
                <a:rPr lang="en-US" sz="1400" i="1">
                  <a:latin typeface="Comic Sans MS" pitchFamily="66" charset="0"/>
                </a:rPr>
                <a:t>n</a:t>
              </a:r>
              <a:r>
                <a:rPr lang="en-US" sz="1400" i="1" baseline="-25000">
                  <a:latin typeface="Comic Sans MS" pitchFamily="66" charset="0"/>
                </a:rPr>
                <a:t>nc</a:t>
              </a:r>
              <a:endParaRPr lang="ru-RU" sz="1400" i="1" baseline="-25000">
                <a:latin typeface="Comic Sans MS" pitchFamily="66" charset="0"/>
              </a:endParaRPr>
            </a:p>
            <a:p>
              <a:r>
                <a:rPr lang="en-US" sz="1400" i="1">
                  <a:latin typeface="Comic Sans MS" pitchFamily="66" charset="0"/>
                </a:rPr>
                <a:t>n</a:t>
              </a:r>
              <a:r>
                <a:rPr lang="ru-RU" sz="1400" baseline="-25000">
                  <a:latin typeface="Comic Sans MS" pitchFamily="66" charset="0"/>
                </a:rPr>
                <a:t>0</a:t>
              </a:r>
              <a:endParaRPr lang="ru-RU" sz="1400" i="1" baseline="-25000">
                <a:latin typeface="Comic Sans MS" pitchFamily="66" charset="0"/>
              </a:endParaRPr>
            </a:p>
            <a:p>
              <a:r>
                <a:rPr lang="en-US" sz="1400" i="1">
                  <a:latin typeface="Comic Sans MS" pitchFamily="66" charset="0"/>
                </a:rPr>
                <a:t>n</a:t>
              </a:r>
              <a:r>
                <a:rPr lang="en-US" sz="1400" i="1" baseline="-25000">
                  <a:latin typeface="Comic Sans MS" pitchFamily="66" charset="0"/>
                </a:rPr>
                <a:t>int</a:t>
              </a:r>
              <a:r>
                <a:rPr lang="ru-RU" sz="1400" i="1">
                  <a:latin typeface="Comic Sans MS" pitchFamily="66" charset="0"/>
                </a:rPr>
                <a:t>,  </a:t>
              </a:r>
            </a:p>
          </p:txBody>
        </p:sp>
        <p:sp>
          <p:nvSpPr>
            <p:cNvPr id="10265" name="Text Box 10"/>
            <p:cNvSpPr txBox="1">
              <a:spLocks noChangeArrowheads="1"/>
            </p:cNvSpPr>
            <p:nvPr/>
          </p:nvSpPr>
          <p:spPr bwMode="auto">
            <a:xfrm>
              <a:off x="2206" y="2568"/>
              <a:ext cx="1041" cy="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latin typeface="Comic Sans MS" pitchFamily="66" charset="0"/>
                </a:rPr>
                <a:t>ядро </a:t>
              </a:r>
              <a:r>
                <a:rPr lang="ru-RU" sz="1400">
                  <a:latin typeface="Comic Sans MS" pitchFamily="66" charset="0"/>
                </a:rPr>
                <a:t>(</a:t>
              </a:r>
              <a:r>
                <a:rPr lang="en-US" sz="1400" i="1">
                  <a:latin typeface="Comic Sans MS" pitchFamily="66" charset="0"/>
                </a:rPr>
                <a:t>n</a:t>
              </a:r>
              <a:r>
                <a:rPr lang="en-US" sz="1400" i="1" baseline="-25000">
                  <a:latin typeface="Comic Sans MS" pitchFamily="66" charset="0"/>
                </a:rPr>
                <a:t>nc</a:t>
              </a:r>
              <a:r>
                <a:rPr lang="en-US" sz="1400">
                  <a:latin typeface="Comic Sans MS" pitchFamily="66" charset="0"/>
                </a:rPr>
                <a:t> </a:t>
              </a:r>
              <a:r>
                <a:rPr lang="ru-RU" sz="1400">
                  <a:latin typeface="Comic Sans MS" pitchFamily="66" charset="0"/>
                </a:rPr>
                <a:t>= 1</a:t>
              </a:r>
              <a:r>
                <a:rPr lang="ru-RU" sz="1400" i="1">
                  <a:latin typeface="Comic Sans MS" pitchFamily="66" charset="0"/>
                </a:rPr>
                <a:t>.</a:t>
              </a:r>
              <a:r>
                <a:rPr lang="ru-RU" sz="1400">
                  <a:latin typeface="Comic Sans MS" pitchFamily="66" charset="0"/>
                </a:rPr>
                <a:t>39)</a:t>
              </a:r>
              <a:r>
                <a:rPr lang="ru-RU" sz="1600">
                  <a:latin typeface="Comic Sans MS" pitchFamily="66" charset="0"/>
                </a:rPr>
                <a:t> </a:t>
              </a:r>
            </a:p>
          </p:txBody>
        </p:sp>
      </p:grpSp>
      <p:grpSp>
        <p:nvGrpSpPr>
          <p:cNvPr id="4" name="Группа 30"/>
          <p:cNvGrpSpPr/>
          <p:nvPr/>
        </p:nvGrpSpPr>
        <p:grpSpPr>
          <a:xfrm>
            <a:off x="357188" y="428605"/>
            <a:ext cx="3357524" cy="2317923"/>
            <a:chOff x="357188" y="142852"/>
            <a:chExt cx="3357524" cy="2317923"/>
          </a:xfrm>
        </p:grpSpPr>
        <p:sp>
          <p:nvSpPr>
            <p:cNvPr id="10247" name="TextBox 22"/>
            <p:cNvSpPr txBox="1">
              <a:spLocks noChangeArrowheads="1"/>
            </p:cNvSpPr>
            <p:nvPr/>
          </p:nvSpPr>
          <p:spPr bwMode="auto">
            <a:xfrm>
              <a:off x="357188" y="1000125"/>
              <a:ext cx="9156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latin typeface="Comic Sans MS" pitchFamily="66" charset="0"/>
                </a:rPr>
                <a:t>клетка</a:t>
              </a:r>
            </a:p>
          </p:txBody>
        </p:sp>
        <p:pic>
          <p:nvPicPr>
            <p:cNvPr id="26" name="Рисунок 25" descr="клетка.jpg"/>
            <p:cNvPicPr>
              <a:picLocks noChangeAspect="1"/>
            </p:cNvPicPr>
            <p:nvPr/>
          </p:nvPicPr>
          <p:blipFill>
            <a:blip r:embed="rId3"/>
            <a:srcRect r="20645" b="27083"/>
            <a:stretch>
              <a:fillRect/>
            </a:stretch>
          </p:blipFill>
          <p:spPr>
            <a:xfrm>
              <a:off x="1500166" y="142852"/>
              <a:ext cx="2000264" cy="2071804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3011939" y="2071678"/>
              <a:ext cx="50006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1357290" y="2214554"/>
              <a:ext cx="235742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effectLst/>
                  <a:latin typeface="Comic Sans MS" pitchFamily="66" charset="0"/>
                </a:rPr>
                <a:t>http://muza.inspaceblog.net/?p=124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286116" y="1785926"/>
              <a:ext cx="142876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357554" y="1643050"/>
              <a:ext cx="142876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4572000" y="571480"/>
            <a:ext cx="3871198" cy="2175048"/>
            <a:chOff x="4572000" y="285727"/>
            <a:chExt cx="3871198" cy="2175048"/>
          </a:xfrm>
        </p:grpSpPr>
        <p:sp>
          <p:nvSpPr>
            <p:cNvPr id="10248" name="TextBox 23"/>
            <p:cNvSpPr txBox="1">
              <a:spLocks noChangeArrowheads="1"/>
            </p:cNvSpPr>
            <p:nvPr/>
          </p:nvSpPr>
          <p:spPr bwMode="auto">
            <a:xfrm>
              <a:off x="4572000" y="1000125"/>
              <a:ext cx="14287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omic Sans MS" pitchFamily="66" charset="0"/>
                </a:rPr>
                <a:t>фиброзная </a:t>
              </a:r>
            </a:p>
            <a:p>
              <a:r>
                <a:rPr lang="ru-RU">
                  <a:latin typeface="Comic Sans MS" pitchFamily="66" charset="0"/>
                </a:rPr>
                <a:t>ткань</a:t>
              </a:r>
            </a:p>
          </p:txBody>
        </p:sp>
        <p:pic>
          <p:nvPicPr>
            <p:cNvPr id="32" name="Рисунок 31" descr="fibrosetissu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512" y="285727"/>
              <a:ext cx="2156686" cy="1942961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6643702" y="2214554"/>
              <a:ext cx="153118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Comic Sans MS" pitchFamily="66" charset="0"/>
                </a:rPr>
                <a:t>http://</a:t>
              </a:r>
              <a:r>
                <a:rPr lang="ru-RU" sz="1000" dirty="0" err="1" smtClean="0">
                  <a:latin typeface="Comic Sans MS" pitchFamily="66" charset="0"/>
                </a:rPr>
                <a:t>dic.academic.ru</a:t>
              </a:r>
              <a:endParaRPr lang="ru-RU" sz="10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Методы и механизмы оптического просветления</a:t>
            </a:r>
            <a:endParaRPr lang="ru-RU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BB7C69-DA71-4A66-BB5F-B688A51C66E7}" type="slidenum">
              <a:rPr lang="ru-RU" smtClean="0">
                <a:latin typeface="Arial" pitchFamily="34" charset="0"/>
              </a:rPr>
              <a:pPr/>
              <a:t>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0E608-A674-463D-8873-186DF6A8041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56034" name="Picture 2" descr="Figure8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857232"/>
            <a:ext cx="4683125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224" y="478632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Фиброзная ткань (склера) под электронным микроскопом, продольный срез (</a:t>
            </a:r>
            <a:r>
              <a:rPr lang="ru-RU" sz="2000" dirty="0" smtClean="0">
                <a:latin typeface="Comic Sans MS" pitchFamily="66" charset="0"/>
                <a:sym typeface="Symbol"/>
              </a:rPr>
              <a:t></a:t>
            </a:r>
            <a:r>
              <a:rPr lang="ru-RU" sz="2000" dirty="0" smtClean="0">
                <a:latin typeface="Comic Sans MS" pitchFamily="66" charset="0"/>
              </a:rPr>
              <a:t>2900)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4286256"/>
            <a:ext cx="39290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Comic Sans MS" pitchFamily="66" charset="0"/>
              </a:rPr>
              <a:t>Vaezy</a:t>
            </a:r>
            <a:r>
              <a:rPr lang="en-US" sz="1000" dirty="0" smtClean="0">
                <a:latin typeface="Comic Sans MS" pitchFamily="66" charset="0"/>
              </a:rPr>
              <a:t> S., Clark J.I. J. </a:t>
            </a:r>
            <a:r>
              <a:rPr lang="en-US" sz="1000" dirty="0" err="1" smtClean="0">
                <a:latin typeface="Comic Sans MS" pitchFamily="66" charset="0"/>
              </a:rPr>
              <a:t>Microsc</a:t>
            </a:r>
            <a:r>
              <a:rPr lang="en-US" sz="1000" dirty="0" smtClean="0">
                <a:latin typeface="Comic Sans MS" pitchFamily="66" charset="0"/>
              </a:rPr>
              <a:t>.  1994</a:t>
            </a:r>
            <a:r>
              <a:rPr lang="ru-RU" sz="1000" dirty="0" smtClean="0">
                <a:latin typeface="Comic Sans MS" pitchFamily="66" charset="0"/>
              </a:rPr>
              <a:t>,</a:t>
            </a:r>
            <a:r>
              <a:rPr lang="en-US" sz="1000" dirty="0" smtClean="0">
                <a:latin typeface="Comic Sans MS" pitchFamily="66" charset="0"/>
              </a:rPr>
              <a:t> Vol. 175 </a:t>
            </a:r>
            <a:r>
              <a:rPr lang="ru-RU" sz="1000" dirty="0" smtClean="0">
                <a:latin typeface="Comic Sans MS" pitchFamily="66" charset="0"/>
              </a:rPr>
              <a:t>(</a:t>
            </a:r>
            <a:r>
              <a:rPr lang="en-US" sz="1000" dirty="0" smtClean="0">
                <a:latin typeface="Comic Sans MS" pitchFamily="66" charset="0"/>
              </a:rPr>
              <a:t>2</a:t>
            </a:r>
            <a:r>
              <a:rPr lang="ru-RU" sz="1000" dirty="0" smtClean="0">
                <a:latin typeface="Comic Sans MS" pitchFamily="66" charset="0"/>
              </a:rPr>
              <a:t>),</a:t>
            </a:r>
            <a:r>
              <a:rPr lang="en-US" sz="1000" dirty="0" smtClean="0">
                <a:latin typeface="Comic Sans MS" pitchFamily="66" charset="0"/>
              </a:rPr>
              <a:t> 93-99.</a:t>
            </a:r>
            <a:endParaRPr lang="ru-RU" sz="1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41753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Компрессия</a:t>
            </a:r>
          </a:p>
        </p:txBody>
      </p:sp>
      <p:sp>
        <p:nvSpPr>
          <p:cNvPr id="93187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421484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Увеличение прозрачности ткани происходит за счет увеличения: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mic Sans MS" pitchFamily="66" charset="0"/>
              </a:rPr>
              <a:t>оптической однородности, которая достигается удалением крови и внутритканевой жидкости (воды) из области компрессии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mic Sans MS" pitchFamily="66" charset="0"/>
              </a:rPr>
              <a:t>упорядоченности структурных компонентов</a:t>
            </a:r>
          </a:p>
          <a:p>
            <a:endParaRPr lang="ru-RU" dirty="0" smtClean="0">
              <a:latin typeface="Comic Sans MS" pitchFamily="66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16D9A27C-163D-47D5-936B-B983EB8ABB54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071802" y="4357694"/>
            <a:ext cx="3303136" cy="1500198"/>
            <a:chOff x="3071802" y="4357694"/>
            <a:chExt cx="3303136" cy="150019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428992" y="4714884"/>
              <a:ext cx="2643206" cy="1143008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Трапеция 11"/>
            <p:cNvSpPr/>
            <p:nvPr/>
          </p:nvSpPr>
          <p:spPr>
            <a:xfrm flipV="1">
              <a:off x="3619166" y="4532102"/>
              <a:ext cx="2214578" cy="1017376"/>
            </a:xfrm>
            <a:prstGeom prst="trapezoid">
              <a:avLst>
                <a:gd name="adj" fmla="val 866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56234" y="4357694"/>
              <a:ext cx="357190" cy="11430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576056" y="4994237"/>
              <a:ext cx="2230846" cy="629674"/>
            </a:xfrm>
            <a:custGeom>
              <a:avLst/>
              <a:gdLst>
                <a:gd name="connsiteX0" fmla="*/ 6261 w 2230846"/>
                <a:gd name="connsiteY0" fmla="*/ 0 h 629674"/>
                <a:gd name="connsiteX1" fmla="*/ 129091 w 2230846"/>
                <a:gd name="connsiteY1" fmla="*/ 95535 h 629674"/>
                <a:gd name="connsiteX2" fmla="*/ 197330 w 2230846"/>
                <a:gd name="connsiteY2" fmla="*/ 177421 h 629674"/>
                <a:gd name="connsiteX3" fmla="*/ 238273 w 2230846"/>
                <a:gd name="connsiteY3" fmla="*/ 204717 h 629674"/>
                <a:gd name="connsiteX4" fmla="*/ 265568 w 2230846"/>
                <a:gd name="connsiteY4" fmla="*/ 245660 h 629674"/>
                <a:gd name="connsiteX5" fmla="*/ 306512 w 2230846"/>
                <a:gd name="connsiteY5" fmla="*/ 272956 h 629674"/>
                <a:gd name="connsiteX6" fmla="*/ 402046 w 2230846"/>
                <a:gd name="connsiteY6" fmla="*/ 300251 h 629674"/>
                <a:gd name="connsiteX7" fmla="*/ 538524 w 2230846"/>
                <a:gd name="connsiteY7" fmla="*/ 354842 h 629674"/>
                <a:gd name="connsiteX8" fmla="*/ 579467 w 2230846"/>
                <a:gd name="connsiteY8" fmla="*/ 382138 h 629674"/>
                <a:gd name="connsiteX9" fmla="*/ 620410 w 2230846"/>
                <a:gd name="connsiteY9" fmla="*/ 395785 h 629674"/>
                <a:gd name="connsiteX10" fmla="*/ 661353 w 2230846"/>
                <a:gd name="connsiteY10" fmla="*/ 436729 h 629674"/>
                <a:gd name="connsiteX11" fmla="*/ 743240 w 2230846"/>
                <a:gd name="connsiteY11" fmla="*/ 491320 h 629674"/>
                <a:gd name="connsiteX12" fmla="*/ 784183 w 2230846"/>
                <a:gd name="connsiteY12" fmla="*/ 518615 h 629674"/>
                <a:gd name="connsiteX13" fmla="*/ 838774 w 2230846"/>
                <a:gd name="connsiteY13" fmla="*/ 545911 h 629674"/>
                <a:gd name="connsiteX14" fmla="*/ 879718 w 2230846"/>
                <a:gd name="connsiteY14" fmla="*/ 573206 h 629674"/>
                <a:gd name="connsiteX15" fmla="*/ 920661 w 2230846"/>
                <a:gd name="connsiteY15" fmla="*/ 586854 h 629674"/>
                <a:gd name="connsiteX16" fmla="*/ 1029843 w 2230846"/>
                <a:gd name="connsiteY16" fmla="*/ 627797 h 629674"/>
                <a:gd name="connsiteX17" fmla="*/ 1234559 w 2230846"/>
                <a:gd name="connsiteY17" fmla="*/ 614150 h 629674"/>
                <a:gd name="connsiteX18" fmla="*/ 1316446 w 2230846"/>
                <a:gd name="connsiteY18" fmla="*/ 573206 h 629674"/>
                <a:gd name="connsiteX19" fmla="*/ 1357389 w 2230846"/>
                <a:gd name="connsiteY19" fmla="*/ 559559 h 629674"/>
                <a:gd name="connsiteX20" fmla="*/ 1398333 w 2230846"/>
                <a:gd name="connsiteY20" fmla="*/ 518615 h 629674"/>
                <a:gd name="connsiteX21" fmla="*/ 1493867 w 2230846"/>
                <a:gd name="connsiteY21" fmla="*/ 491320 h 629674"/>
                <a:gd name="connsiteX22" fmla="*/ 1603049 w 2230846"/>
                <a:gd name="connsiteY22" fmla="*/ 464024 h 629674"/>
                <a:gd name="connsiteX23" fmla="*/ 1725879 w 2230846"/>
                <a:gd name="connsiteY23" fmla="*/ 382138 h 629674"/>
                <a:gd name="connsiteX24" fmla="*/ 1807765 w 2230846"/>
                <a:gd name="connsiteY24" fmla="*/ 327547 h 629674"/>
                <a:gd name="connsiteX25" fmla="*/ 1848709 w 2230846"/>
                <a:gd name="connsiteY25" fmla="*/ 313899 h 629674"/>
                <a:gd name="connsiteX26" fmla="*/ 1889652 w 2230846"/>
                <a:gd name="connsiteY26" fmla="*/ 286603 h 629674"/>
                <a:gd name="connsiteX27" fmla="*/ 1985186 w 2230846"/>
                <a:gd name="connsiteY27" fmla="*/ 259308 h 629674"/>
                <a:gd name="connsiteX28" fmla="*/ 2026130 w 2230846"/>
                <a:gd name="connsiteY28" fmla="*/ 232012 h 629674"/>
                <a:gd name="connsiteX29" fmla="*/ 2080721 w 2230846"/>
                <a:gd name="connsiteY29" fmla="*/ 150126 h 629674"/>
                <a:gd name="connsiteX30" fmla="*/ 2148959 w 2230846"/>
                <a:gd name="connsiteY30" fmla="*/ 68239 h 629674"/>
                <a:gd name="connsiteX31" fmla="*/ 2189903 w 2230846"/>
                <a:gd name="connsiteY31" fmla="*/ 40944 h 629674"/>
                <a:gd name="connsiteX32" fmla="*/ 2230846 w 2230846"/>
                <a:gd name="connsiteY32" fmla="*/ 0 h 629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230846" h="629674">
                  <a:moveTo>
                    <a:pt x="6261" y="0"/>
                  </a:moveTo>
                  <a:cubicBezTo>
                    <a:pt x="35266" y="87014"/>
                    <a:pt x="0" y="13386"/>
                    <a:pt x="129091" y="95535"/>
                  </a:cubicBezTo>
                  <a:cubicBezTo>
                    <a:pt x="190572" y="134659"/>
                    <a:pt x="151730" y="131821"/>
                    <a:pt x="197330" y="177421"/>
                  </a:cubicBezTo>
                  <a:cubicBezTo>
                    <a:pt x="208928" y="189019"/>
                    <a:pt x="224625" y="195618"/>
                    <a:pt x="238273" y="204717"/>
                  </a:cubicBezTo>
                  <a:cubicBezTo>
                    <a:pt x="247371" y="218365"/>
                    <a:pt x="253970" y="234062"/>
                    <a:pt x="265568" y="245660"/>
                  </a:cubicBezTo>
                  <a:cubicBezTo>
                    <a:pt x="277167" y="257259"/>
                    <a:pt x="291435" y="266495"/>
                    <a:pt x="306512" y="272956"/>
                  </a:cubicBezTo>
                  <a:cubicBezTo>
                    <a:pt x="367737" y="299195"/>
                    <a:pt x="348925" y="273690"/>
                    <a:pt x="402046" y="300251"/>
                  </a:cubicBezTo>
                  <a:cubicBezTo>
                    <a:pt x="523820" y="361139"/>
                    <a:pt x="319650" y="292308"/>
                    <a:pt x="538524" y="354842"/>
                  </a:cubicBezTo>
                  <a:cubicBezTo>
                    <a:pt x="552172" y="363941"/>
                    <a:pt x="564796" y="374803"/>
                    <a:pt x="579467" y="382138"/>
                  </a:cubicBezTo>
                  <a:cubicBezTo>
                    <a:pt x="592334" y="388572"/>
                    <a:pt x="608440" y="387805"/>
                    <a:pt x="620410" y="395785"/>
                  </a:cubicBezTo>
                  <a:cubicBezTo>
                    <a:pt x="636469" y="406491"/>
                    <a:pt x="646118" y="424879"/>
                    <a:pt x="661353" y="436729"/>
                  </a:cubicBezTo>
                  <a:cubicBezTo>
                    <a:pt x="687248" y="456870"/>
                    <a:pt x="715944" y="473123"/>
                    <a:pt x="743240" y="491320"/>
                  </a:cubicBezTo>
                  <a:cubicBezTo>
                    <a:pt x="756888" y="500418"/>
                    <a:pt x="769512" y="511280"/>
                    <a:pt x="784183" y="518615"/>
                  </a:cubicBezTo>
                  <a:cubicBezTo>
                    <a:pt x="802380" y="527714"/>
                    <a:pt x="821110" y="535817"/>
                    <a:pt x="838774" y="545911"/>
                  </a:cubicBezTo>
                  <a:cubicBezTo>
                    <a:pt x="853016" y="554049"/>
                    <a:pt x="865047" y="565871"/>
                    <a:pt x="879718" y="573206"/>
                  </a:cubicBezTo>
                  <a:cubicBezTo>
                    <a:pt x="892585" y="579640"/>
                    <a:pt x="907438" y="581187"/>
                    <a:pt x="920661" y="586854"/>
                  </a:cubicBezTo>
                  <a:cubicBezTo>
                    <a:pt x="1020572" y="629674"/>
                    <a:pt x="929199" y="602637"/>
                    <a:pt x="1029843" y="627797"/>
                  </a:cubicBezTo>
                  <a:cubicBezTo>
                    <a:pt x="1098082" y="623248"/>
                    <a:pt x="1166587" y="621702"/>
                    <a:pt x="1234559" y="614150"/>
                  </a:cubicBezTo>
                  <a:cubicBezTo>
                    <a:pt x="1278666" y="609249"/>
                    <a:pt x="1277668" y="592595"/>
                    <a:pt x="1316446" y="573206"/>
                  </a:cubicBezTo>
                  <a:cubicBezTo>
                    <a:pt x="1329313" y="566772"/>
                    <a:pt x="1343741" y="564108"/>
                    <a:pt x="1357389" y="559559"/>
                  </a:cubicBezTo>
                  <a:cubicBezTo>
                    <a:pt x="1371037" y="545911"/>
                    <a:pt x="1382273" y="529321"/>
                    <a:pt x="1398333" y="518615"/>
                  </a:cubicBezTo>
                  <a:cubicBezTo>
                    <a:pt x="1410601" y="510436"/>
                    <a:pt x="1485909" y="493594"/>
                    <a:pt x="1493867" y="491320"/>
                  </a:cubicBezTo>
                  <a:cubicBezTo>
                    <a:pt x="1591789" y="463342"/>
                    <a:pt x="1464312" y="491772"/>
                    <a:pt x="1603049" y="464024"/>
                  </a:cubicBezTo>
                  <a:lnTo>
                    <a:pt x="1725879" y="382138"/>
                  </a:lnTo>
                  <a:lnTo>
                    <a:pt x="1807765" y="327547"/>
                  </a:lnTo>
                  <a:lnTo>
                    <a:pt x="1848709" y="313899"/>
                  </a:lnTo>
                  <a:cubicBezTo>
                    <a:pt x="1862357" y="304800"/>
                    <a:pt x="1874576" y="293064"/>
                    <a:pt x="1889652" y="286603"/>
                  </a:cubicBezTo>
                  <a:cubicBezTo>
                    <a:pt x="1950886" y="260360"/>
                    <a:pt x="1932058" y="285873"/>
                    <a:pt x="1985186" y="259308"/>
                  </a:cubicBezTo>
                  <a:cubicBezTo>
                    <a:pt x="1999857" y="251972"/>
                    <a:pt x="2012482" y="241111"/>
                    <a:pt x="2026130" y="232012"/>
                  </a:cubicBezTo>
                  <a:lnTo>
                    <a:pt x="2080721" y="150126"/>
                  </a:lnTo>
                  <a:cubicBezTo>
                    <a:pt x="2107561" y="109866"/>
                    <a:pt x="2109551" y="101079"/>
                    <a:pt x="2148959" y="68239"/>
                  </a:cubicBezTo>
                  <a:cubicBezTo>
                    <a:pt x="2161560" y="57738"/>
                    <a:pt x="2177302" y="51445"/>
                    <a:pt x="2189903" y="40944"/>
                  </a:cubicBezTo>
                  <a:cubicBezTo>
                    <a:pt x="2204730" y="28588"/>
                    <a:pt x="2230846" y="0"/>
                    <a:pt x="2230846" y="0"/>
                  </a:cubicBezTo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6143636" y="4857760"/>
              <a:ext cx="231302" cy="642942"/>
              <a:chOff x="4929190" y="5214950"/>
              <a:chExt cx="231302" cy="64294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3" name="Капля 22"/>
              <p:cNvSpPr/>
              <p:nvPr/>
            </p:nvSpPr>
            <p:spPr>
              <a:xfrm rot="16200000" flipH="1">
                <a:off x="4929190" y="5214950"/>
                <a:ext cx="142876" cy="142876"/>
              </a:xfrm>
              <a:prstGeom prst="teardrop">
                <a:avLst>
                  <a:gd name="adj" fmla="val 153493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Капля 23"/>
              <p:cNvSpPr/>
              <p:nvPr/>
            </p:nvSpPr>
            <p:spPr>
              <a:xfrm rot="21600000" flipH="1">
                <a:off x="4929190" y="5715016"/>
                <a:ext cx="142876" cy="142876"/>
              </a:xfrm>
              <a:prstGeom prst="teardrop">
                <a:avLst>
                  <a:gd name="adj" fmla="val 14433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Капля 24"/>
              <p:cNvSpPr/>
              <p:nvPr/>
            </p:nvSpPr>
            <p:spPr>
              <a:xfrm rot="18900000" flipH="1">
                <a:off x="5035035" y="5451758"/>
                <a:ext cx="125457" cy="149282"/>
              </a:xfrm>
              <a:prstGeom prst="teardrop">
                <a:avLst>
                  <a:gd name="adj" fmla="val 143927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 flipH="1">
              <a:off x="3071802" y="4929198"/>
              <a:ext cx="231302" cy="642942"/>
              <a:chOff x="4929190" y="5214950"/>
              <a:chExt cx="231302" cy="642942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8" name="Капля 27"/>
              <p:cNvSpPr/>
              <p:nvPr/>
            </p:nvSpPr>
            <p:spPr>
              <a:xfrm rot="16200000" flipH="1">
                <a:off x="4929190" y="5214950"/>
                <a:ext cx="142876" cy="142876"/>
              </a:xfrm>
              <a:prstGeom prst="teardrop">
                <a:avLst>
                  <a:gd name="adj" fmla="val 153493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Капля 28"/>
              <p:cNvSpPr/>
              <p:nvPr/>
            </p:nvSpPr>
            <p:spPr>
              <a:xfrm rot="21600000" flipH="1">
                <a:off x="4929190" y="5715016"/>
                <a:ext cx="142876" cy="142876"/>
              </a:xfrm>
              <a:prstGeom prst="teardrop">
                <a:avLst>
                  <a:gd name="adj" fmla="val 14433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Капля 29"/>
              <p:cNvSpPr/>
              <p:nvPr/>
            </p:nvSpPr>
            <p:spPr>
              <a:xfrm rot="18900000" flipH="1">
                <a:off x="5035035" y="5451758"/>
                <a:ext cx="125457" cy="149282"/>
              </a:xfrm>
              <a:prstGeom prst="teardrop">
                <a:avLst>
                  <a:gd name="adj" fmla="val 143927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4572000" y="5572140"/>
              <a:ext cx="301518" cy="28575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705147" y="4857760"/>
              <a:ext cx="2034955" cy="785817"/>
            </a:xfrm>
            <a:custGeom>
              <a:avLst/>
              <a:gdLst>
                <a:gd name="connsiteX0" fmla="*/ 0 w 2034955"/>
                <a:gd name="connsiteY0" fmla="*/ 0 h 725243"/>
                <a:gd name="connsiteX1" fmla="*/ 40943 w 2034955"/>
                <a:gd name="connsiteY1" fmla="*/ 95534 h 725243"/>
                <a:gd name="connsiteX2" fmla="*/ 81886 w 2034955"/>
                <a:gd name="connsiteY2" fmla="*/ 109182 h 725243"/>
                <a:gd name="connsiteX3" fmla="*/ 95534 w 2034955"/>
                <a:gd name="connsiteY3" fmla="*/ 150125 h 725243"/>
                <a:gd name="connsiteX4" fmla="*/ 177421 w 2034955"/>
                <a:gd name="connsiteY4" fmla="*/ 218364 h 725243"/>
                <a:gd name="connsiteX5" fmla="*/ 245659 w 2034955"/>
                <a:gd name="connsiteY5" fmla="*/ 232012 h 725243"/>
                <a:gd name="connsiteX6" fmla="*/ 286603 w 2034955"/>
                <a:gd name="connsiteY6" fmla="*/ 272955 h 725243"/>
                <a:gd name="connsiteX7" fmla="*/ 341194 w 2034955"/>
                <a:gd name="connsiteY7" fmla="*/ 286603 h 725243"/>
                <a:gd name="connsiteX8" fmla="*/ 382137 w 2034955"/>
                <a:gd name="connsiteY8" fmla="*/ 300251 h 725243"/>
                <a:gd name="connsiteX9" fmla="*/ 464024 w 2034955"/>
                <a:gd name="connsiteY9" fmla="*/ 395785 h 725243"/>
                <a:gd name="connsiteX10" fmla="*/ 518615 w 2034955"/>
                <a:gd name="connsiteY10" fmla="*/ 409433 h 725243"/>
                <a:gd name="connsiteX11" fmla="*/ 559558 w 2034955"/>
                <a:gd name="connsiteY11" fmla="*/ 436728 h 725243"/>
                <a:gd name="connsiteX12" fmla="*/ 586854 w 2034955"/>
                <a:gd name="connsiteY12" fmla="*/ 477671 h 725243"/>
                <a:gd name="connsiteX13" fmla="*/ 627797 w 2034955"/>
                <a:gd name="connsiteY13" fmla="*/ 491319 h 725243"/>
                <a:gd name="connsiteX14" fmla="*/ 668740 w 2034955"/>
                <a:gd name="connsiteY14" fmla="*/ 532262 h 725243"/>
                <a:gd name="connsiteX15" fmla="*/ 736979 w 2034955"/>
                <a:gd name="connsiteY15" fmla="*/ 559558 h 725243"/>
                <a:gd name="connsiteX16" fmla="*/ 777922 w 2034955"/>
                <a:gd name="connsiteY16" fmla="*/ 586854 h 725243"/>
                <a:gd name="connsiteX17" fmla="*/ 805218 w 2034955"/>
                <a:gd name="connsiteY17" fmla="*/ 627797 h 725243"/>
                <a:gd name="connsiteX18" fmla="*/ 846161 w 2034955"/>
                <a:gd name="connsiteY18" fmla="*/ 641445 h 725243"/>
                <a:gd name="connsiteX19" fmla="*/ 887104 w 2034955"/>
                <a:gd name="connsiteY19" fmla="*/ 668740 h 725243"/>
                <a:gd name="connsiteX20" fmla="*/ 968991 w 2034955"/>
                <a:gd name="connsiteY20" fmla="*/ 709683 h 725243"/>
                <a:gd name="connsiteX21" fmla="*/ 1091821 w 2034955"/>
                <a:gd name="connsiteY21" fmla="*/ 696036 h 725243"/>
                <a:gd name="connsiteX22" fmla="*/ 1132764 w 2034955"/>
                <a:gd name="connsiteY22" fmla="*/ 668740 h 725243"/>
                <a:gd name="connsiteX23" fmla="*/ 1228298 w 2034955"/>
                <a:gd name="connsiteY23" fmla="*/ 627797 h 725243"/>
                <a:gd name="connsiteX24" fmla="*/ 1282889 w 2034955"/>
                <a:gd name="connsiteY24" fmla="*/ 614149 h 725243"/>
                <a:gd name="connsiteX25" fmla="*/ 1364776 w 2034955"/>
                <a:gd name="connsiteY25" fmla="*/ 586854 h 725243"/>
                <a:gd name="connsiteX26" fmla="*/ 1405719 w 2034955"/>
                <a:gd name="connsiteY26" fmla="*/ 559558 h 725243"/>
                <a:gd name="connsiteX27" fmla="*/ 1460310 w 2034955"/>
                <a:gd name="connsiteY27" fmla="*/ 545910 h 725243"/>
                <a:gd name="connsiteX28" fmla="*/ 1487606 w 2034955"/>
                <a:gd name="connsiteY28" fmla="*/ 504967 h 725243"/>
                <a:gd name="connsiteX29" fmla="*/ 1528549 w 2034955"/>
                <a:gd name="connsiteY29" fmla="*/ 491319 h 725243"/>
                <a:gd name="connsiteX30" fmla="*/ 1610436 w 2034955"/>
                <a:gd name="connsiteY30" fmla="*/ 450376 h 725243"/>
                <a:gd name="connsiteX31" fmla="*/ 1651379 w 2034955"/>
                <a:gd name="connsiteY31" fmla="*/ 423080 h 725243"/>
                <a:gd name="connsiteX32" fmla="*/ 1678674 w 2034955"/>
                <a:gd name="connsiteY32" fmla="*/ 382137 h 725243"/>
                <a:gd name="connsiteX33" fmla="*/ 1719618 w 2034955"/>
                <a:gd name="connsiteY33" fmla="*/ 368489 h 725243"/>
                <a:gd name="connsiteX34" fmla="*/ 1801504 w 2034955"/>
                <a:gd name="connsiteY34" fmla="*/ 300251 h 725243"/>
                <a:gd name="connsiteX35" fmla="*/ 1856095 w 2034955"/>
                <a:gd name="connsiteY35" fmla="*/ 218364 h 725243"/>
                <a:gd name="connsiteX36" fmla="*/ 1910686 w 2034955"/>
                <a:gd name="connsiteY36" fmla="*/ 204716 h 725243"/>
                <a:gd name="connsiteX37" fmla="*/ 1992573 w 2034955"/>
                <a:gd name="connsiteY37" fmla="*/ 177421 h 725243"/>
                <a:gd name="connsiteX38" fmla="*/ 2019868 w 2034955"/>
                <a:gd name="connsiteY38" fmla="*/ 95534 h 725243"/>
                <a:gd name="connsiteX39" fmla="*/ 2033516 w 2034955"/>
                <a:gd name="connsiteY39" fmla="*/ 40943 h 72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34955" h="725243">
                  <a:moveTo>
                    <a:pt x="0" y="0"/>
                  </a:moveTo>
                  <a:cubicBezTo>
                    <a:pt x="13648" y="31845"/>
                    <a:pt x="20156" y="67817"/>
                    <a:pt x="40943" y="95534"/>
                  </a:cubicBezTo>
                  <a:cubicBezTo>
                    <a:pt x="49575" y="107043"/>
                    <a:pt x="71714" y="99010"/>
                    <a:pt x="81886" y="109182"/>
                  </a:cubicBezTo>
                  <a:cubicBezTo>
                    <a:pt x="92058" y="119354"/>
                    <a:pt x="87554" y="138155"/>
                    <a:pt x="95534" y="150125"/>
                  </a:cubicBezTo>
                  <a:cubicBezTo>
                    <a:pt x="107335" y="167826"/>
                    <a:pt x="155042" y="209972"/>
                    <a:pt x="177421" y="218364"/>
                  </a:cubicBezTo>
                  <a:cubicBezTo>
                    <a:pt x="199140" y="226509"/>
                    <a:pt x="222913" y="227463"/>
                    <a:pt x="245659" y="232012"/>
                  </a:cubicBezTo>
                  <a:cubicBezTo>
                    <a:pt x="259307" y="245660"/>
                    <a:pt x="269845" y="263379"/>
                    <a:pt x="286603" y="272955"/>
                  </a:cubicBezTo>
                  <a:cubicBezTo>
                    <a:pt x="302889" y="282261"/>
                    <a:pt x="323159" y="281450"/>
                    <a:pt x="341194" y="286603"/>
                  </a:cubicBezTo>
                  <a:cubicBezTo>
                    <a:pt x="355026" y="290555"/>
                    <a:pt x="368489" y="295702"/>
                    <a:pt x="382137" y="300251"/>
                  </a:cubicBezTo>
                  <a:cubicBezTo>
                    <a:pt x="396859" y="319880"/>
                    <a:pt x="439072" y="381527"/>
                    <a:pt x="464024" y="395785"/>
                  </a:cubicBezTo>
                  <a:cubicBezTo>
                    <a:pt x="480310" y="405091"/>
                    <a:pt x="500418" y="404884"/>
                    <a:pt x="518615" y="409433"/>
                  </a:cubicBezTo>
                  <a:cubicBezTo>
                    <a:pt x="532263" y="418531"/>
                    <a:pt x="547960" y="425130"/>
                    <a:pt x="559558" y="436728"/>
                  </a:cubicBezTo>
                  <a:cubicBezTo>
                    <a:pt x="571156" y="448326"/>
                    <a:pt x="574046" y="467424"/>
                    <a:pt x="586854" y="477671"/>
                  </a:cubicBezTo>
                  <a:cubicBezTo>
                    <a:pt x="598088" y="486658"/>
                    <a:pt x="614149" y="486770"/>
                    <a:pt x="627797" y="491319"/>
                  </a:cubicBezTo>
                  <a:cubicBezTo>
                    <a:pt x="641445" y="504967"/>
                    <a:pt x="652373" y="522033"/>
                    <a:pt x="668740" y="532262"/>
                  </a:cubicBezTo>
                  <a:cubicBezTo>
                    <a:pt x="689515" y="545246"/>
                    <a:pt x="715067" y="548602"/>
                    <a:pt x="736979" y="559558"/>
                  </a:cubicBezTo>
                  <a:cubicBezTo>
                    <a:pt x="751650" y="566894"/>
                    <a:pt x="764274" y="577755"/>
                    <a:pt x="777922" y="586854"/>
                  </a:cubicBezTo>
                  <a:cubicBezTo>
                    <a:pt x="787021" y="600502"/>
                    <a:pt x="792410" y="617550"/>
                    <a:pt x="805218" y="627797"/>
                  </a:cubicBezTo>
                  <a:cubicBezTo>
                    <a:pt x="816452" y="636784"/>
                    <a:pt x="833294" y="635011"/>
                    <a:pt x="846161" y="641445"/>
                  </a:cubicBezTo>
                  <a:cubicBezTo>
                    <a:pt x="860832" y="648780"/>
                    <a:pt x="872433" y="661405"/>
                    <a:pt x="887104" y="668740"/>
                  </a:cubicBezTo>
                  <a:cubicBezTo>
                    <a:pt x="1000112" y="725243"/>
                    <a:pt x="851656" y="631461"/>
                    <a:pt x="968991" y="709683"/>
                  </a:cubicBezTo>
                  <a:cubicBezTo>
                    <a:pt x="1009934" y="705134"/>
                    <a:pt x="1051856" y="706027"/>
                    <a:pt x="1091821" y="696036"/>
                  </a:cubicBezTo>
                  <a:cubicBezTo>
                    <a:pt x="1107734" y="692058"/>
                    <a:pt x="1118523" y="676878"/>
                    <a:pt x="1132764" y="668740"/>
                  </a:cubicBezTo>
                  <a:cubicBezTo>
                    <a:pt x="1169154" y="647945"/>
                    <a:pt x="1190023" y="638733"/>
                    <a:pt x="1228298" y="627797"/>
                  </a:cubicBezTo>
                  <a:cubicBezTo>
                    <a:pt x="1246333" y="622644"/>
                    <a:pt x="1264923" y="619539"/>
                    <a:pt x="1282889" y="614149"/>
                  </a:cubicBezTo>
                  <a:cubicBezTo>
                    <a:pt x="1310448" y="605881"/>
                    <a:pt x="1364776" y="586854"/>
                    <a:pt x="1364776" y="586854"/>
                  </a:cubicBezTo>
                  <a:cubicBezTo>
                    <a:pt x="1378424" y="577755"/>
                    <a:pt x="1390643" y="566019"/>
                    <a:pt x="1405719" y="559558"/>
                  </a:cubicBezTo>
                  <a:cubicBezTo>
                    <a:pt x="1422959" y="552169"/>
                    <a:pt x="1444703" y="556315"/>
                    <a:pt x="1460310" y="545910"/>
                  </a:cubicBezTo>
                  <a:cubicBezTo>
                    <a:pt x="1473958" y="536812"/>
                    <a:pt x="1474798" y="515214"/>
                    <a:pt x="1487606" y="504967"/>
                  </a:cubicBezTo>
                  <a:cubicBezTo>
                    <a:pt x="1498840" y="495980"/>
                    <a:pt x="1515682" y="497753"/>
                    <a:pt x="1528549" y="491319"/>
                  </a:cubicBezTo>
                  <a:cubicBezTo>
                    <a:pt x="1634373" y="438407"/>
                    <a:pt x="1507524" y="484680"/>
                    <a:pt x="1610436" y="450376"/>
                  </a:cubicBezTo>
                  <a:cubicBezTo>
                    <a:pt x="1624084" y="441277"/>
                    <a:pt x="1639781" y="434678"/>
                    <a:pt x="1651379" y="423080"/>
                  </a:cubicBezTo>
                  <a:cubicBezTo>
                    <a:pt x="1662977" y="411482"/>
                    <a:pt x="1665866" y="392383"/>
                    <a:pt x="1678674" y="382137"/>
                  </a:cubicBezTo>
                  <a:cubicBezTo>
                    <a:pt x="1689908" y="373150"/>
                    <a:pt x="1706751" y="374923"/>
                    <a:pt x="1719618" y="368489"/>
                  </a:cubicBezTo>
                  <a:cubicBezTo>
                    <a:pt x="1757620" y="349488"/>
                    <a:pt x="1771320" y="330435"/>
                    <a:pt x="1801504" y="300251"/>
                  </a:cubicBezTo>
                  <a:cubicBezTo>
                    <a:pt x="1814532" y="261167"/>
                    <a:pt x="1814000" y="242418"/>
                    <a:pt x="1856095" y="218364"/>
                  </a:cubicBezTo>
                  <a:cubicBezTo>
                    <a:pt x="1872381" y="209058"/>
                    <a:pt x="1892720" y="210106"/>
                    <a:pt x="1910686" y="204716"/>
                  </a:cubicBezTo>
                  <a:cubicBezTo>
                    <a:pt x="1938245" y="196448"/>
                    <a:pt x="1992573" y="177421"/>
                    <a:pt x="1992573" y="177421"/>
                  </a:cubicBezTo>
                  <a:lnTo>
                    <a:pt x="2019868" y="95534"/>
                  </a:lnTo>
                  <a:cubicBezTo>
                    <a:pt x="2034955" y="50274"/>
                    <a:pt x="2033516" y="68977"/>
                    <a:pt x="2033516" y="40943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507475" y="5074430"/>
              <a:ext cx="2388359" cy="559559"/>
            </a:xfrm>
            <a:custGeom>
              <a:avLst/>
              <a:gdLst>
                <a:gd name="connsiteX0" fmla="*/ 0 w 2388359"/>
                <a:gd name="connsiteY0" fmla="*/ 0 h 559559"/>
                <a:gd name="connsiteX1" fmla="*/ 68239 w 2388359"/>
                <a:gd name="connsiteY1" fmla="*/ 54591 h 559559"/>
                <a:gd name="connsiteX2" fmla="*/ 163774 w 2388359"/>
                <a:gd name="connsiteY2" fmla="*/ 136478 h 559559"/>
                <a:gd name="connsiteX3" fmla="*/ 245660 w 2388359"/>
                <a:gd name="connsiteY3" fmla="*/ 177421 h 559559"/>
                <a:gd name="connsiteX4" fmla="*/ 409433 w 2388359"/>
                <a:gd name="connsiteY4" fmla="*/ 232012 h 559559"/>
                <a:gd name="connsiteX5" fmla="*/ 504968 w 2388359"/>
                <a:gd name="connsiteY5" fmla="*/ 313899 h 559559"/>
                <a:gd name="connsiteX6" fmla="*/ 709684 w 2388359"/>
                <a:gd name="connsiteY6" fmla="*/ 464024 h 559559"/>
                <a:gd name="connsiteX7" fmla="*/ 750627 w 2388359"/>
                <a:gd name="connsiteY7" fmla="*/ 477672 h 559559"/>
                <a:gd name="connsiteX8" fmla="*/ 832514 w 2388359"/>
                <a:gd name="connsiteY8" fmla="*/ 518615 h 559559"/>
                <a:gd name="connsiteX9" fmla="*/ 1091821 w 2388359"/>
                <a:gd name="connsiteY9" fmla="*/ 545911 h 559559"/>
                <a:gd name="connsiteX10" fmla="*/ 1132765 w 2388359"/>
                <a:gd name="connsiteY10" fmla="*/ 559559 h 559559"/>
                <a:gd name="connsiteX11" fmla="*/ 1392072 w 2388359"/>
                <a:gd name="connsiteY11" fmla="*/ 545911 h 559559"/>
                <a:gd name="connsiteX12" fmla="*/ 1473959 w 2388359"/>
                <a:gd name="connsiteY12" fmla="*/ 504968 h 559559"/>
                <a:gd name="connsiteX13" fmla="*/ 1514902 w 2388359"/>
                <a:gd name="connsiteY13" fmla="*/ 464024 h 559559"/>
                <a:gd name="connsiteX14" fmla="*/ 1569493 w 2388359"/>
                <a:gd name="connsiteY14" fmla="*/ 450377 h 559559"/>
                <a:gd name="connsiteX15" fmla="*/ 1596788 w 2388359"/>
                <a:gd name="connsiteY15" fmla="*/ 409433 h 559559"/>
                <a:gd name="connsiteX16" fmla="*/ 1651379 w 2388359"/>
                <a:gd name="connsiteY16" fmla="*/ 382138 h 559559"/>
                <a:gd name="connsiteX17" fmla="*/ 1869744 w 2388359"/>
                <a:gd name="connsiteY17" fmla="*/ 327547 h 559559"/>
                <a:gd name="connsiteX18" fmla="*/ 1951630 w 2388359"/>
                <a:gd name="connsiteY18" fmla="*/ 286603 h 559559"/>
                <a:gd name="connsiteX19" fmla="*/ 2033517 w 2388359"/>
                <a:gd name="connsiteY19" fmla="*/ 245660 h 559559"/>
                <a:gd name="connsiteX20" fmla="*/ 2074460 w 2388359"/>
                <a:gd name="connsiteY20" fmla="*/ 204717 h 559559"/>
                <a:gd name="connsiteX21" fmla="*/ 2115403 w 2388359"/>
                <a:gd name="connsiteY21" fmla="*/ 177421 h 559559"/>
                <a:gd name="connsiteX22" fmla="*/ 2129051 w 2388359"/>
                <a:gd name="connsiteY22" fmla="*/ 136478 h 559559"/>
                <a:gd name="connsiteX23" fmla="*/ 2210938 w 2388359"/>
                <a:gd name="connsiteY23" fmla="*/ 81887 h 559559"/>
                <a:gd name="connsiteX24" fmla="*/ 2306472 w 2388359"/>
                <a:gd name="connsiteY24" fmla="*/ 27296 h 559559"/>
                <a:gd name="connsiteX25" fmla="*/ 2347415 w 2388359"/>
                <a:gd name="connsiteY25" fmla="*/ 13648 h 559559"/>
                <a:gd name="connsiteX26" fmla="*/ 2388359 w 2388359"/>
                <a:gd name="connsiteY26" fmla="*/ 13648 h 55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88359" h="559559">
                  <a:moveTo>
                    <a:pt x="0" y="0"/>
                  </a:moveTo>
                  <a:cubicBezTo>
                    <a:pt x="22746" y="18197"/>
                    <a:pt x="46317" y="35409"/>
                    <a:pt x="68239" y="54591"/>
                  </a:cubicBezTo>
                  <a:cubicBezTo>
                    <a:pt x="118781" y="98815"/>
                    <a:pt x="101384" y="99045"/>
                    <a:pt x="163774" y="136478"/>
                  </a:cubicBezTo>
                  <a:cubicBezTo>
                    <a:pt x="189942" y="152179"/>
                    <a:pt x="216921" y="167157"/>
                    <a:pt x="245660" y="177421"/>
                  </a:cubicBezTo>
                  <a:cubicBezTo>
                    <a:pt x="384852" y="227133"/>
                    <a:pt x="315717" y="178460"/>
                    <a:pt x="409433" y="232012"/>
                  </a:cubicBezTo>
                  <a:cubicBezTo>
                    <a:pt x="473791" y="268788"/>
                    <a:pt x="435635" y="255233"/>
                    <a:pt x="504968" y="313899"/>
                  </a:cubicBezTo>
                  <a:cubicBezTo>
                    <a:pt x="505353" y="314225"/>
                    <a:pt x="678458" y="453615"/>
                    <a:pt x="709684" y="464024"/>
                  </a:cubicBezTo>
                  <a:cubicBezTo>
                    <a:pt x="723332" y="468573"/>
                    <a:pt x="737760" y="471238"/>
                    <a:pt x="750627" y="477672"/>
                  </a:cubicBezTo>
                  <a:cubicBezTo>
                    <a:pt x="804305" y="504511"/>
                    <a:pt x="775340" y="507180"/>
                    <a:pt x="832514" y="518615"/>
                  </a:cubicBezTo>
                  <a:cubicBezTo>
                    <a:pt x="908929" y="533898"/>
                    <a:pt x="1020900" y="540001"/>
                    <a:pt x="1091821" y="545911"/>
                  </a:cubicBezTo>
                  <a:cubicBezTo>
                    <a:pt x="1105469" y="550460"/>
                    <a:pt x="1118379" y="559559"/>
                    <a:pt x="1132765" y="559559"/>
                  </a:cubicBezTo>
                  <a:cubicBezTo>
                    <a:pt x="1219320" y="559559"/>
                    <a:pt x="1305872" y="553748"/>
                    <a:pt x="1392072" y="545911"/>
                  </a:cubicBezTo>
                  <a:cubicBezTo>
                    <a:pt x="1419705" y="543399"/>
                    <a:pt x="1453963" y="521632"/>
                    <a:pt x="1473959" y="504968"/>
                  </a:cubicBezTo>
                  <a:cubicBezTo>
                    <a:pt x="1488786" y="492612"/>
                    <a:pt x="1498144" y="473600"/>
                    <a:pt x="1514902" y="464024"/>
                  </a:cubicBezTo>
                  <a:cubicBezTo>
                    <a:pt x="1531188" y="454718"/>
                    <a:pt x="1551296" y="454926"/>
                    <a:pt x="1569493" y="450377"/>
                  </a:cubicBezTo>
                  <a:cubicBezTo>
                    <a:pt x="1578591" y="436729"/>
                    <a:pt x="1584187" y="419934"/>
                    <a:pt x="1596788" y="409433"/>
                  </a:cubicBezTo>
                  <a:cubicBezTo>
                    <a:pt x="1612417" y="396409"/>
                    <a:pt x="1632390" y="389441"/>
                    <a:pt x="1651379" y="382138"/>
                  </a:cubicBezTo>
                  <a:cubicBezTo>
                    <a:pt x="1772202" y="335667"/>
                    <a:pt x="1755727" y="343834"/>
                    <a:pt x="1869744" y="327547"/>
                  </a:cubicBezTo>
                  <a:cubicBezTo>
                    <a:pt x="1987067" y="249330"/>
                    <a:pt x="1838635" y="343100"/>
                    <a:pt x="1951630" y="286603"/>
                  </a:cubicBezTo>
                  <a:cubicBezTo>
                    <a:pt x="2057457" y="233690"/>
                    <a:pt x="1930606" y="279964"/>
                    <a:pt x="2033517" y="245660"/>
                  </a:cubicBezTo>
                  <a:cubicBezTo>
                    <a:pt x="2047165" y="232012"/>
                    <a:pt x="2059633" y="217073"/>
                    <a:pt x="2074460" y="204717"/>
                  </a:cubicBezTo>
                  <a:cubicBezTo>
                    <a:pt x="2087061" y="194216"/>
                    <a:pt x="2105156" y="190229"/>
                    <a:pt x="2115403" y="177421"/>
                  </a:cubicBezTo>
                  <a:cubicBezTo>
                    <a:pt x="2124390" y="166187"/>
                    <a:pt x="2118879" y="146650"/>
                    <a:pt x="2129051" y="136478"/>
                  </a:cubicBezTo>
                  <a:cubicBezTo>
                    <a:pt x="2152248" y="113281"/>
                    <a:pt x="2183642" y="100084"/>
                    <a:pt x="2210938" y="81887"/>
                  </a:cubicBezTo>
                  <a:cubicBezTo>
                    <a:pt x="2252062" y="54471"/>
                    <a:pt x="2257982" y="48077"/>
                    <a:pt x="2306472" y="27296"/>
                  </a:cubicBezTo>
                  <a:cubicBezTo>
                    <a:pt x="2319695" y="21629"/>
                    <a:pt x="2333225" y="16013"/>
                    <a:pt x="2347415" y="13648"/>
                  </a:cubicBezTo>
                  <a:cubicBezTo>
                    <a:pt x="2360877" y="11404"/>
                    <a:pt x="2374711" y="13648"/>
                    <a:pt x="2388359" y="13648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500430" y="5267193"/>
              <a:ext cx="2402006" cy="404166"/>
            </a:xfrm>
            <a:custGeom>
              <a:avLst/>
              <a:gdLst>
                <a:gd name="connsiteX0" fmla="*/ 0 w 2402006"/>
                <a:gd name="connsiteY0" fmla="*/ 0 h 404166"/>
                <a:gd name="connsiteX1" fmla="*/ 232012 w 2402006"/>
                <a:gd name="connsiteY1" fmla="*/ 27295 h 404166"/>
                <a:gd name="connsiteX2" fmla="*/ 300251 w 2402006"/>
                <a:gd name="connsiteY2" fmla="*/ 109182 h 404166"/>
                <a:gd name="connsiteX3" fmla="*/ 382138 w 2402006"/>
                <a:gd name="connsiteY3" fmla="*/ 163773 h 404166"/>
                <a:gd name="connsiteX4" fmla="*/ 504968 w 2402006"/>
                <a:gd name="connsiteY4" fmla="*/ 204716 h 404166"/>
                <a:gd name="connsiteX5" fmla="*/ 545911 w 2402006"/>
                <a:gd name="connsiteY5" fmla="*/ 218364 h 404166"/>
                <a:gd name="connsiteX6" fmla="*/ 627797 w 2402006"/>
                <a:gd name="connsiteY6" fmla="*/ 272955 h 404166"/>
                <a:gd name="connsiteX7" fmla="*/ 723332 w 2402006"/>
                <a:gd name="connsiteY7" fmla="*/ 327546 h 404166"/>
                <a:gd name="connsiteX8" fmla="*/ 736979 w 2402006"/>
                <a:gd name="connsiteY8" fmla="*/ 368489 h 404166"/>
                <a:gd name="connsiteX9" fmla="*/ 818866 w 2402006"/>
                <a:gd name="connsiteY9" fmla="*/ 395785 h 404166"/>
                <a:gd name="connsiteX10" fmla="*/ 1419368 w 2402006"/>
                <a:gd name="connsiteY10" fmla="*/ 368489 h 404166"/>
                <a:gd name="connsiteX11" fmla="*/ 1473959 w 2402006"/>
                <a:gd name="connsiteY11" fmla="*/ 354841 h 404166"/>
                <a:gd name="connsiteX12" fmla="*/ 1555845 w 2402006"/>
                <a:gd name="connsiteY12" fmla="*/ 313898 h 404166"/>
                <a:gd name="connsiteX13" fmla="*/ 1610436 w 2402006"/>
                <a:gd name="connsiteY13" fmla="*/ 286603 h 404166"/>
                <a:gd name="connsiteX14" fmla="*/ 1665027 w 2402006"/>
                <a:gd name="connsiteY14" fmla="*/ 272955 h 404166"/>
                <a:gd name="connsiteX15" fmla="*/ 1746914 w 2402006"/>
                <a:gd name="connsiteY15" fmla="*/ 245659 h 404166"/>
                <a:gd name="connsiteX16" fmla="*/ 1897039 w 2402006"/>
                <a:gd name="connsiteY16" fmla="*/ 232012 h 404166"/>
                <a:gd name="connsiteX17" fmla="*/ 2006221 w 2402006"/>
                <a:gd name="connsiteY17" fmla="*/ 204716 h 404166"/>
                <a:gd name="connsiteX18" fmla="*/ 2088108 w 2402006"/>
                <a:gd name="connsiteY18" fmla="*/ 150125 h 404166"/>
                <a:gd name="connsiteX19" fmla="*/ 2142699 w 2402006"/>
                <a:gd name="connsiteY19" fmla="*/ 109182 h 404166"/>
                <a:gd name="connsiteX20" fmla="*/ 2224585 w 2402006"/>
                <a:gd name="connsiteY20" fmla="*/ 81886 h 404166"/>
                <a:gd name="connsiteX21" fmla="*/ 2320120 w 2402006"/>
                <a:gd name="connsiteY21" fmla="*/ 54591 h 404166"/>
                <a:gd name="connsiteX22" fmla="*/ 2402006 w 2402006"/>
                <a:gd name="connsiteY22" fmla="*/ 40943 h 40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02006" h="404166">
                  <a:moveTo>
                    <a:pt x="0" y="0"/>
                  </a:moveTo>
                  <a:cubicBezTo>
                    <a:pt x="77337" y="9098"/>
                    <a:pt x="156466" y="8409"/>
                    <a:pt x="232012" y="27295"/>
                  </a:cubicBezTo>
                  <a:cubicBezTo>
                    <a:pt x="266225" y="35848"/>
                    <a:pt x="277828" y="89561"/>
                    <a:pt x="300251" y="109182"/>
                  </a:cubicBezTo>
                  <a:cubicBezTo>
                    <a:pt x="324939" y="130785"/>
                    <a:pt x="351016" y="153399"/>
                    <a:pt x="382138" y="163773"/>
                  </a:cubicBezTo>
                  <a:lnTo>
                    <a:pt x="504968" y="204716"/>
                  </a:lnTo>
                  <a:cubicBezTo>
                    <a:pt x="518616" y="209265"/>
                    <a:pt x="533941" y="210384"/>
                    <a:pt x="545911" y="218364"/>
                  </a:cubicBezTo>
                  <a:cubicBezTo>
                    <a:pt x="573206" y="236561"/>
                    <a:pt x="598455" y="258284"/>
                    <a:pt x="627797" y="272955"/>
                  </a:cubicBezTo>
                  <a:cubicBezTo>
                    <a:pt x="697059" y="307585"/>
                    <a:pt x="665460" y="288965"/>
                    <a:pt x="723332" y="327546"/>
                  </a:cubicBezTo>
                  <a:cubicBezTo>
                    <a:pt x="727881" y="341194"/>
                    <a:pt x="725273" y="360127"/>
                    <a:pt x="736979" y="368489"/>
                  </a:cubicBezTo>
                  <a:cubicBezTo>
                    <a:pt x="760392" y="385213"/>
                    <a:pt x="818866" y="395785"/>
                    <a:pt x="818866" y="395785"/>
                  </a:cubicBezTo>
                  <a:cubicBezTo>
                    <a:pt x="1010498" y="390606"/>
                    <a:pt x="1223145" y="404166"/>
                    <a:pt x="1419368" y="368489"/>
                  </a:cubicBezTo>
                  <a:cubicBezTo>
                    <a:pt x="1437822" y="365134"/>
                    <a:pt x="1455762" y="359390"/>
                    <a:pt x="1473959" y="354841"/>
                  </a:cubicBezTo>
                  <a:cubicBezTo>
                    <a:pt x="1552639" y="302388"/>
                    <a:pt x="1476742" y="347799"/>
                    <a:pt x="1555845" y="313898"/>
                  </a:cubicBezTo>
                  <a:cubicBezTo>
                    <a:pt x="1574545" y="305884"/>
                    <a:pt x="1591387" y="293746"/>
                    <a:pt x="1610436" y="286603"/>
                  </a:cubicBezTo>
                  <a:cubicBezTo>
                    <a:pt x="1627999" y="280017"/>
                    <a:pt x="1647061" y="278345"/>
                    <a:pt x="1665027" y="272955"/>
                  </a:cubicBezTo>
                  <a:cubicBezTo>
                    <a:pt x="1692586" y="264687"/>
                    <a:pt x="1718260" y="248264"/>
                    <a:pt x="1746914" y="245659"/>
                  </a:cubicBezTo>
                  <a:lnTo>
                    <a:pt x="1897039" y="232012"/>
                  </a:lnTo>
                  <a:cubicBezTo>
                    <a:pt x="1933433" y="222913"/>
                    <a:pt x="1975007" y="225525"/>
                    <a:pt x="2006221" y="204716"/>
                  </a:cubicBezTo>
                  <a:cubicBezTo>
                    <a:pt x="2033517" y="186519"/>
                    <a:pt x="2061864" y="169808"/>
                    <a:pt x="2088108" y="150125"/>
                  </a:cubicBezTo>
                  <a:cubicBezTo>
                    <a:pt x="2106305" y="136477"/>
                    <a:pt x="2122354" y="119354"/>
                    <a:pt x="2142699" y="109182"/>
                  </a:cubicBezTo>
                  <a:cubicBezTo>
                    <a:pt x="2168433" y="96315"/>
                    <a:pt x="2197290" y="90985"/>
                    <a:pt x="2224585" y="81886"/>
                  </a:cubicBezTo>
                  <a:cubicBezTo>
                    <a:pt x="2263611" y="68877"/>
                    <a:pt x="2277274" y="63160"/>
                    <a:pt x="2320120" y="54591"/>
                  </a:cubicBezTo>
                  <a:cubicBezTo>
                    <a:pt x="2347255" y="49164"/>
                    <a:pt x="2402006" y="40943"/>
                    <a:pt x="2402006" y="40943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650351" y="5503058"/>
              <a:ext cx="2224585" cy="218364"/>
            </a:xfrm>
            <a:custGeom>
              <a:avLst/>
              <a:gdLst>
                <a:gd name="connsiteX0" fmla="*/ 0 w 2224585"/>
                <a:gd name="connsiteY0" fmla="*/ 0 h 218364"/>
                <a:gd name="connsiteX1" fmla="*/ 204716 w 2224585"/>
                <a:gd name="connsiteY1" fmla="*/ 13648 h 218364"/>
                <a:gd name="connsiteX2" fmla="*/ 286603 w 2224585"/>
                <a:gd name="connsiteY2" fmla="*/ 81886 h 218364"/>
                <a:gd name="connsiteX3" fmla="*/ 327546 w 2224585"/>
                <a:gd name="connsiteY3" fmla="*/ 95534 h 218364"/>
                <a:gd name="connsiteX4" fmla="*/ 627797 w 2224585"/>
                <a:gd name="connsiteY4" fmla="*/ 163773 h 218364"/>
                <a:gd name="connsiteX5" fmla="*/ 777922 w 2224585"/>
                <a:gd name="connsiteY5" fmla="*/ 204716 h 218364"/>
                <a:gd name="connsiteX6" fmla="*/ 1146412 w 2224585"/>
                <a:gd name="connsiteY6" fmla="*/ 218364 h 218364"/>
                <a:gd name="connsiteX7" fmla="*/ 1501253 w 2224585"/>
                <a:gd name="connsiteY7" fmla="*/ 204716 h 218364"/>
                <a:gd name="connsiteX8" fmla="*/ 1610436 w 2224585"/>
                <a:gd name="connsiteY8" fmla="*/ 177421 h 218364"/>
                <a:gd name="connsiteX9" fmla="*/ 1665027 w 2224585"/>
                <a:gd name="connsiteY9" fmla="*/ 163773 h 218364"/>
                <a:gd name="connsiteX10" fmla="*/ 1746913 w 2224585"/>
                <a:gd name="connsiteY10" fmla="*/ 122830 h 218364"/>
                <a:gd name="connsiteX11" fmla="*/ 1801504 w 2224585"/>
                <a:gd name="connsiteY11" fmla="*/ 95534 h 218364"/>
                <a:gd name="connsiteX12" fmla="*/ 1842448 w 2224585"/>
                <a:gd name="connsiteY12" fmla="*/ 81886 h 218364"/>
                <a:gd name="connsiteX13" fmla="*/ 1924334 w 2224585"/>
                <a:gd name="connsiteY13" fmla="*/ 40943 h 218364"/>
                <a:gd name="connsiteX14" fmla="*/ 2224585 w 2224585"/>
                <a:gd name="connsiteY14" fmla="*/ 40943 h 2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85" h="218364">
                  <a:moveTo>
                    <a:pt x="0" y="0"/>
                  </a:moveTo>
                  <a:cubicBezTo>
                    <a:pt x="68239" y="4549"/>
                    <a:pt x="137256" y="2405"/>
                    <a:pt x="204716" y="13648"/>
                  </a:cubicBezTo>
                  <a:cubicBezTo>
                    <a:pt x="234483" y="18609"/>
                    <a:pt x="266109" y="68224"/>
                    <a:pt x="286603" y="81886"/>
                  </a:cubicBezTo>
                  <a:cubicBezTo>
                    <a:pt x="298573" y="89866"/>
                    <a:pt x="313685" y="91684"/>
                    <a:pt x="327546" y="95534"/>
                  </a:cubicBezTo>
                  <a:cubicBezTo>
                    <a:pt x="543923" y="155639"/>
                    <a:pt x="471195" y="141401"/>
                    <a:pt x="627797" y="163773"/>
                  </a:cubicBezTo>
                  <a:cubicBezTo>
                    <a:pt x="670959" y="178161"/>
                    <a:pt x="730432" y="201748"/>
                    <a:pt x="777922" y="204716"/>
                  </a:cubicBezTo>
                  <a:cubicBezTo>
                    <a:pt x="900597" y="212383"/>
                    <a:pt x="1023582" y="213815"/>
                    <a:pt x="1146412" y="218364"/>
                  </a:cubicBezTo>
                  <a:cubicBezTo>
                    <a:pt x="1264692" y="213815"/>
                    <a:pt x="1383131" y="212337"/>
                    <a:pt x="1501253" y="204716"/>
                  </a:cubicBezTo>
                  <a:cubicBezTo>
                    <a:pt x="1555016" y="201247"/>
                    <a:pt x="1565212" y="190342"/>
                    <a:pt x="1610436" y="177421"/>
                  </a:cubicBezTo>
                  <a:cubicBezTo>
                    <a:pt x="1628471" y="172268"/>
                    <a:pt x="1646830" y="168322"/>
                    <a:pt x="1665027" y="163773"/>
                  </a:cubicBezTo>
                  <a:cubicBezTo>
                    <a:pt x="1743712" y="111315"/>
                    <a:pt x="1667806" y="156733"/>
                    <a:pt x="1746913" y="122830"/>
                  </a:cubicBezTo>
                  <a:cubicBezTo>
                    <a:pt x="1765613" y="114816"/>
                    <a:pt x="1782804" y="103548"/>
                    <a:pt x="1801504" y="95534"/>
                  </a:cubicBezTo>
                  <a:cubicBezTo>
                    <a:pt x="1814727" y="89867"/>
                    <a:pt x="1829581" y="88320"/>
                    <a:pt x="1842448" y="81886"/>
                  </a:cubicBezTo>
                  <a:cubicBezTo>
                    <a:pt x="1873449" y="66386"/>
                    <a:pt x="1887049" y="42434"/>
                    <a:pt x="1924334" y="40943"/>
                  </a:cubicBezTo>
                  <a:cubicBezTo>
                    <a:pt x="2024338" y="36943"/>
                    <a:pt x="2124501" y="40943"/>
                    <a:pt x="2224585" y="40943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650351" y="5645934"/>
              <a:ext cx="2265528" cy="95534"/>
            </a:xfrm>
            <a:custGeom>
              <a:avLst/>
              <a:gdLst>
                <a:gd name="connsiteX0" fmla="*/ 0 w 2265528"/>
                <a:gd name="connsiteY0" fmla="*/ 13647 h 95534"/>
                <a:gd name="connsiteX1" fmla="*/ 54591 w 2265528"/>
                <a:gd name="connsiteY1" fmla="*/ 54591 h 95534"/>
                <a:gd name="connsiteX2" fmla="*/ 150125 w 2265528"/>
                <a:gd name="connsiteY2" fmla="*/ 81886 h 95534"/>
                <a:gd name="connsiteX3" fmla="*/ 191068 w 2265528"/>
                <a:gd name="connsiteY3" fmla="*/ 95534 h 95534"/>
                <a:gd name="connsiteX4" fmla="*/ 300250 w 2265528"/>
                <a:gd name="connsiteY4" fmla="*/ 81886 h 95534"/>
                <a:gd name="connsiteX5" fmla="*/ 341194 w 2265528"/>
                <a:gd name="connsiteY5" fmla="*/ 68238 h 95534"/>
                <a:gd name="connsiteX6" fmla="*/ 955343 w 2265528"/>
                <a:gd name="connsiteY6" fmla="*/ 95534 h 95534"/>
                <a:gd name="connsiteX7" fmla="*/ 1282889 w 2265528"/>
                <a:gd name="connsiteY7" fmla="*/ 81886 h 95534"/>
                <a:gd name="connsiteX8" fmla="*/ 1337480 w 2265528"/>
                <a:gd name="connsiteY8" fmla="*/ 68238 h 95534"/>
                <a:gd name="connsiteX9" fmla="*/ 1405719 w 2265528"/>
                <a:gd name="connsiteY9" fmla="*/ 54591 h 95534"/>
                <a:gd name="connsiteX10" fmla="*/ 1624083 w 2265528"/>
                <a:gd name="connsiteY10" fmla="*/ 40943 h 95534"/>
                <a:gd name="connsiteX11" fmla="*/ 1665027 w 2265528"/>
                <a:gd name="connsiteY11" fmla="*/ 13647 h 95534"/>
                <a:gd name="connsiteX12" fmla="*/ 1705970 w 2265528"/>
                <a:gd name="connsiteY12" fmla="*/ 0 h 95534"/>
                <a:gd name="connsiteX13" fmla="*/ 2074459 w 2265528"/>
                <a:gd name="connsiteY13" fmla="*/ 13647 h 95534"/>
                <a:gd name="connsiteX14" fmla="*/ 2156346 w 2265528"/>
                <a:gd name="connsiteY14" fmla="*/ 27295 h 95534"/>
                <a:gd name="connsiteX15" fmla="*/ 2265528 w 2265528"/>
                <a:gd name="connsiteY15" fmla="*/ 54591 h 9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65528" h="95534">
                  <a:moveTo>
                    <a:pt x="0" y="13647"/>
                  </a:moveTo>
                  <a:cubicBezTo>
                    <a:pt x="18197" y="27295"/>
                    <a:pt x="33883" y="45178"/>
                    <a:pt x="54591" y="54591"/>
                  </a:cubicBezTo>
                  <a:cubicBezTo>
                    <a:pt x="84741" y="68296"/>
                    <a:pt x="118403" y="72369"/>
                    <a:pt x="150125" y="81886"/>
                  </a:cubicBezTo>
                  <a:cubicBezTo>
                    <a:pt x="163904" y="86020"/>
                    <a:pt x="177420" y="90985"/>
                    <a:pt x="191068" y="95534"/>
                  </a:cubicBezTo>
                  <a:cubicBezTo>
                    <a:pt x="227462" y="90985"/>
                    <a:pt x="264164" y="88447"/>
                    <a:pt x="300250" y="81886"/>
                  </a:cubicBezTo>
                  <a:cubicBezTo>
                    <a:pt x="314404" y="79312"/>
                    <a:pt x="326811" y="67938"/>
                    <a:pt x="341194" y="68238"/>
                  </a:cubicBezTo>
                  <a:cubicBezTo>
                    <a:pt x="546068" y="72506"/>
                    <a:pt x="750627" y="86435"/>
                    <a:pt x="955343" y="95534"/>
                  </a:cubicBezTo>
                  <a:cubicBezTo>
                    <a:pt x="1064525" y="90985"/>
                    <a:pt x="1173890" y="89672"/>
                    <a:pt x="1282889" y="81886"/>
                  </a:cubicBezTo>
                  <a:cubicBezTo>
                    <a:pt x="1301598" y="80550"/>
                    <a:pt x="1319170" y="72307"/>
                    <a:pt x="1337480" y="68238"/>
                  </a:cubicBezTo>
                  <a:cubicBezTo>
                    <a:pt x="1360124" y="63206"/>
                    <a:pt x="1382627" y="56790"/>
                    <a:pt x="1405719" y="54591"/>
                  </a:cubicBezTo>
                  <a:cubicBezTo>
                    <a:pt x="1478321" y="47677"/>
                    <a:pt x="1551295" y="45492"/>
                    <a:pt x="1624083" y="40943"/>
                  </a:cubicBezTo>
                  <a:cubicBezTo>
                    <a:pt x="1637731" y="31844"/>
                    <a:pt x="1650356" y="20983"/>
                    <a:pt x="1665027" y="13647"/>
                  </a:cubicBezTo>
                  <a:cubicBezTo>
                    <a:pt x="1677894" y="7214"/>
                    <a:pt x="1691584" y="0"/>
                    <a:pt x="1705970" y="0"/>
                  </a:cubicBezTo>
                  <a:cubicBezTo>
                    <a:pt x="1828884" y="0"/>
                    <a:pt x="1951629" y="9098"/>
                    <a:pt x="2074459" y="13647"/>
                  </a:cubicBezTo>
                  <a:cubicBezTo>
                    <a:pt x="2101755" y="18196"/>
                    <a:pt x="2129288" y="21497"/>
                    <a:pt x="2156346" y="27295"/>
                  </a:cubicBezTo>
                  <a:cubicBezTo>
                    <a:pt x="2193027" y="35155"/>
                    <a:pt x="2265528" y="54591"/>
                    <a:pt x="2265528" y="54591"/>
                  </a:cubicBezTo>
                </a:path>
              </a:pathLst>
            </a:cu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1214414" y="1214422"/>
          <a:ext cx="6832600" cy="5434013"/>
        </p:xfrm>
        <a:graphic>
          <a:graphicData uri="http://schemas.openxmlformats.org/presentationml/2006/ole">
            <p:oleObj spid="_x0000_s33793" name="Graph" r:id="rId3" imgW="3975840" imgH="3162240" progId="Origin50.Graph">
              <p:embed/>
            </p:oleObj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85737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Comic Sans MS" pitchFamily="66" charset="0"/>
              </a:rPr>
              <a:t>Кинетика спектров отражения кожи человека </a:t>
            </a:r>
            <a:r>
              <a:rPr lang="en-US" sz="2400" i="1" dirty="0" smtClean="0">
                <a:latin typeface="Comic Sans MS" pitchFamily="66" charset="0"/>
              </a:rPr>
              <a:t>in vivo</a:t>
            </a:r>
            <a:r>
              <a:rPr lang="ru-RU" sz="2400" dirty="0" smtClean="0">
                <a:latin typeface="Comic Sans MS" pitchFamily="66" charset="0"/>
              </a:rPr>
              <a:t>, измеренные на двух длинах волн в условиях внешней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механической компрессии (интервал времени 0-290 сек) и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при ее снятии (интервал времени свыше 290 сек)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6581001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latin typeface="Comic Sans MS" pitchFamily="66" charset="0"/>
              </a:rPr>
              <a:t>Нахаева</a:t>
            </a:r>
            <a:r>
              <a:rPr lang="ru-RU" sz="1200" dirty="0" smtClean="0">
                <a:latin typeface="Comic Sans MS" pitchFamily="66" charset="0"/>
              </a:rPr>
              <a:t> И.А., и др. </a:t>
            </a:r>
            <a:r>
              <a:rPr lang="ru-RU" sz="1200" i="1" dirty="0" smtClean="0">
                <a:latin typeface="Comic Sans MS" pitchFamily="66" charset="0"/>
              </a:rPr>
              <a:t>Оптика и спектроскопия</a:t>
            </a:r>
            <a:r>
              <a:rPr lang="ru-RU" sz="1200" dirty="0" smtClean="0">
                <a:latin typeface="Comic Sans MS" pitchFamily="66" charset="0"/>
              </a:rPr>
              <a:t>, 2014, 117, 522–528.</a:t>
            </a:r>
            <a:endParaRPr lang="ru-RU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Дегидратация</a:t>
            </a:r>
          </a:p>
        </p:txBody>
      </p:sp>
      <p:sp>
        <p:nvSpPr>
          <p:cNvPr id="94211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0006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Полное оптическое пропускание образца ткани увеличивается за счет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mic Sans MS" pitchFamily="66" charset="0"/>
              </a:rPr>
              <a:t>уменьшения его толщины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mic Sans MS" pitchFamily="66" charset="0"/>
              </a:rPr>
              <a:t>внутреннего выравнивания показателей преломления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mic Sans MS" pitchFamily="66" charset="0"/>
              </a:rPr>
              <a:t>увеличения плотности упаковки и упорядоченности волокон </a:t>
            </a:r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601395-8859-4918-8C68-E462DCFF766D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grpSp>
        <p:nvGrpSpPr>
          <p:cNvPr id="2" name="Группа 41"/>
          <p:cNvGrpSpPr/>
          <p:nvPr/>
        </p:nvGrpSpPr>
        <p:grpSpPr>
          <a:xfrm>
            <a:off x="1285852" y="4143380"/>
            <a:ext cx="6357982" cy="2357454"/>
            <a:chOff x="1285852" y="4143380"/>
            <a:chExt cx="6357982" cy="235745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357422" y="4143380"/>
              <a:ext cx="357190" cy="11430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1"/>
            <p:cNvGrpSpPr/>
            <p:nvPr/>
          </p:nvGrpSpPr>
          <p:grpSpPr>
            <a:xfrm>
              <a:off x="5000628" y="5715016"/>
              <a:ext cx="2643206" cy="719142"/>
              <a:chOff x="1142976" y="5429264"/>
              <a:chExt cx="2643206" cy="719142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1142976" y="5429264"/>
                <a:ext cx="2643206" cy="719142"/>
              </a:xfrm>
              <a:prstGeom prst="round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30"/>
              <p:cNvGrpSpPr/>
              <p:nvPr/>
            </p:nvGrpSpPr>
            <p:grpSpPr>
              <a:xfrm>
                <a:off x="1214414" y="5543564"/>
                <a:ext cx="2459797" cy="571504"/>
                <a:chOff x="1285852" y="5357826"/>
                <a:chExt cx="2459797" cy="699475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>
                  <a:off x="1357290" y="5429264"/>
                  <a:ext cx="2388359" cy="135758"/>
                </a:xfrm>
                <a:custGeom>
                  <a:avLst/>
                  <a:gdLst>
                    <a:gd name="connsiteX0" fmla="*/ 0 w 2388359"/>
                    <a:gd name="connsiteY0" fmla="*/ 0 h 559559"/>
                    <a:gd name="connsiteX1" fmla="*/ 68239 w 2388359"/>
                    <a:gd name="connsiteY1" fmla="*/ 54591 h 559559"/>
                    <a:gd name="connsiteX2" fmla="*/ 163774 w 2388359"/>
                    <a:gd name="connsiteY2" fmla="*/ 136478 h 559559"/>
                    <a:gd name="connsiteX3" fmla="*/ 245660 w 2388359"/>
                    <a:gd name="connsiteY3" fmla="*/ 177421 h 559559"/>
                    <a:gd name="connsiteX4" fmla="*/ 409433 w 2388359"/>
                    <a:gd name="connsiteY4" fmla="*/ 232012 h 559559"/>
                    <a:gd name="connsiteX5" fmla="*/ 504968 w 2388359"/>
                    <a:gd name="connsiteY5" fmla="*/ 313899 h 559559"/>
                    <a:gd name="connsiteX6" fmla="*/ 709684 w 2388359"/>
                    <a:gd name="connsiteY6" fmla="*/ 464024 h 559559"/>
                    <a:gd name="connsiteX7" fmla="*/ 750627 w 2388359"/>
                    <a:gd name="connsiteY7" fmla="*/ 477672 h 559559"/>
                    <a:gd name="connsiteX8" fmla="*/ 832514 w 2388359"/>
                    <a:gd name="connsiteY8" fmla="*/ 518615 h 559559"/>
                    <a:gd name="connsiteX9" fmla="*/ 1091821 w 2388359"/>
                    <a:gd name="connsiteY9" fmla="*/ 545911 h 559559"/>
                    <a:gd name="connsiteX10" fmla="*/ 1132765 w 2388359"/>
                    <a:gd name="connsiteY10" fmla="*/ 559559 h 559559"/>
                    <a:gd name="connsiteX11" fmla="*/ 1392072 w 2388359"/>
                    <a:gd name="connsiteY11" fmla="*/ 545911 h 559559"/>
                    <a:gd name="connsiteX12" fmla="*/ 1473959 w 2388359"/>
                    <a:gd name="connsiteY12" fmla="*/ 504968 h 559559"/>
                    <a:gd name="connsiteX13" fmla="*/ 1514902 w 2388359"/>
                    <a:gd name="connsiteY13" fmla="*/ 464024 h 559559"/>
                    <a:gd name="connsiteX14" fmla="*/ 1569493 w 2388359"/>
                    <a:gd name="connsiteY14" fmla="*/ 450377 h 559559"/>
                    <a:gd name="connsiteX15" fmla="*/ 1596788 w 2388359"/>
                    <a:gd name="connsiteY15" fmla="*/ 409433 h 559559"/>
                    <a:gd name="connsiteX16" fmla="*/ 1651379 w 2388359"/>
                    <a:gd name="connsiteY16" fmla="*/ 382138 h 559559"/>
                    <a:gd name="connsiteX17" fmla="*/ 1869744 w 2388359"/>
                    <a:gd name="connsiteY17" fmla="*/ 327547 h 559559"/>
                    <a:gd name="connsiteX18" fmla="*/ 1951630 w 2388359"/>
                    <a:gd name="connsiteY18" fmla="*/ 286603 h 559559"/>
                    <a:gd name="connsiteX19" fmla="*/ 2033517 w 2388359"/>
                    <a:gd name="connsiteY19" fmla="*/ 245660 h 559559"/>
                    <a:gd name="connsiteX20" fmla="*/ 2074460 w 2388359"/>
                    <a:gd name="connsiteY20" fmla="*/ 204717 h 559559"/>
                    <a:gd name="connsiteX21" fmla="*/ 2115403 w 2388359"/>
                    <a:gd name="connsiteY21" fmla="*/ 177421 h 559559"/>
                    <a:gd name="connsiteX22" fmla="*/ 2129051 w 2388359"/>
                    <a:gd name="connsiteY22" fmla="*/ 136478 h 559559"/>
                    <a:gd name="connsiteX23" fmla="*/ 2210938 w 2388359"/>
                    <a:gd name="connsiteY23" fmla="*/ 81887 h 559559"/>
                    <a:gd name="connsiteX24" fmla="*/ 2306472 w 2388359"/>
                    <a:gd name="connsiteY24" fmla="*/ 27296 h 559559"/>
                    <a:gd name="connsiteX25" fmla="*/ 2347415 w 2388359"/>
                    <a:gd name="connsiteY25" fmla="*/ 13648 h 559559"/>
                    <a:gd name="connsiteX26" fmla="*/ 2388359 w 2388359"/>
                    <a:gd name="connsiteY26" fmla="*/ 13648 h 559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388359" h="559559">
                      <a:moveTo>
                        <a:pt x="0" y="0"/>
                      </a:moveTo>
                      <a:cubicBezTo>
                        <a:pt x="22746" y="18197"/>
                        <a:pt x="46317" y="35409"/>
                        <a:pt x="68239" y="54591"/>
                      </a:cubicBezTo>
                      <a:cubicBezTo>
                        <a:pt x="118781" y="98815"/>
                        <a:pt x="101384" y="99045"/>
                        <a:pt x="163774" y="136478"/>
                      </a:cubicBezTo>
                      <a:cubicBezTo>
                        <a:pt x="189942" y="152179"/>
                        <a:pt x="216921" y="167157"/>
                        <a:pt x="245660" y="177421"/>
                      </a:cubicBezTo>
                      <a:cubicBezTo>
                        <a:pt x="384852" y="227133"/>
                        <a:pt x="315717" y="178460"/>
                        <a:pt x="409433" y="232012"/>
                      </a:cubicBezTo>
                      <a:cubicBezTo>
                        <a:pt x="473791" y="268788"/>
                        <a:pt x="435635" y="255233"/>
                        <a:pt x="504968" y="313899"/>
                      </a:cubicBezTo>
                      <a:cubicBezTo>
                        <a:pt x="505353" y="314225"/>
                        <a:pt x="678458" y="453615"/>
                        <a:pt x="709684" y="464024"/>
                      </a:cubicBezTo>
                      <a:cubicBezTo>
                        <a:pt x="723332" y="468573"/>
                        <a:pt x="737760" y="471238"/>
                        <a:pt x="750627" y="477672"/>
                      </a:cubicBezTo>
                      <a:cubicBezTo>
                        <a:pt x="804305" y="504511"/>
                        <a:pt x="775340" y="507180"/>
                        <a:pt x="832514" y="518615"/>
                      </a:cubicBezTo>
                      <a:cubicBezTo>
                        <a:pt x="908929" y="533898"/>
                        <a:pt x="1020900" y="540001"/>
                        <a:pt x="1091821" y="545911"/>
                      </a:cubicBezTo>
                      <a:cubicBezTo>
                        <a:pt x="1105469" y="550460"/>
                        <a:pt x="1118379" y="559559"/>
                        <a:pt x="1132765" y="559559"/>
                      </a:cubicBezTo>
                      <a:cubicBezTo>
                        <a:pt x="1219320" y="559559"/>
                        <a:pt x="1305872" y="553748"/>
                        <a:pt x="1392072" y="545911"/>
                      </a:cubicBezTo>
                      <a:cubicBezTo>
                        <a:pt x="1419705" y="543399"/>
                        <a:pt x="1453963" y="521632"/>
                        <a:pt x="1473959" y="504968"/>
                      </a:cubicBezTo>
                      <a:cubicBezTo>
                        <a:pt x="1488786" y="492612"/>
                        <a:pt x="1498144" y="473600"/>
                        <a:pt x="1514902" y="464024"/>
                      </a:cubicBezTo>
                      <a:cubicBezTo>
                        <a:pt x="1531188" y="454718"/>
                        <a:pt x="1551296" y="454926"/>
                        <a:pt x="1569493" y="450377"/>
                      </a:cubicBezTo>
                      <a:cubicBezTo>
                        <a:pt x="1578591" y="436729"/>
                        <a:pt x="1584187" y="419934"/>
                        <a:pt x="1596788" y="409433"/>
                      </a:cubicBezTo>
                      <a:cubicBezTo>
                        <a:pt x="1612417" y="396409"/>
                        <a:pt x="1632390" y="389441"/>
                        <a:pt x="1651379" y="382138"/>
                      </a:cubicBezTo>
                      <a:cubicBezTo>
                        <a:pt x="1772202" y="335667"/>
                        <a:pt x="1755727" y="343834"/>
                        <a:pt x="1869744" y="327547"/>
                      </a:cubicBezTo>
                      <a:cubicBezTo>
                        <a:pt x="1987067" y="249330"/>
                        <a:pt x="1838635" y="343100"/>
                        <a:pt x="1951630" y="286603"/>
                      </a:cubicBezTo>
                      <a:cubicBezTo>
                        <a:pt x="2057457" y="233690"/>
                        <a:pt x="1930606" y="279964"/>
                        <a:pt x="2033517" y="245660"/>
                      </a:cubicBezTo>
                      <a:cubicBezTo>
                        <a:pt x="2047165" y="232012"/>
                        <a:pt x="2059633" y="217073"/>
                        <a:pt x="2074460" y="204717"/>
                      </a:cubicBezTo>
                      <a:cubicBezTo>
                        <a:pt x="2087061" y="194216"/>
                        <a:pt x="2105156" y="190229"/>
                        <a:pt x="2115403" y="177421"/>
                      </a:cubicBezTo>
                      <a:cubicBezTo>
                        <a:pt x="2124390" y="166187"/>
                        <a:pt x="2118879" y="146650"/>
                        <a:pt x="2129051" y="136478"/>
                      </a:cubicBezTo>
                      <a:cubicBezTo>
                        <a:pt x="2152248" y="113281"/>
                        <a:pt x="2183642" y="100084"/>
                        <a:pt x="2210938" y="81887"/>
                      </a:cubicBezTo>
                      <a:cubicBezTo>
                        <a:pt x="2252062" y="54471"/>
                        <a:pt x="2257982" y="48077"/>
                        <a:pt x="2306472" y="27296"/>
                      </a:cubicBezTo>
                      <a:cubicBezTo>
                        <a:pt x="2319695" y="21629"/>
                        <a:pt x="2333225" y="16013"/>
                        <a:pt x="2347415" y="13648"/>
                      </a:cubicBezTo>
                      <a:cubicBezTo>
                        <a:pt x="2360877" y="11404"/>
                        <a:pt x="2374711" y="13648"/>
                        <a:pt x="2388359" y="13648"/>
                      </a:cubicBezTo>
                    </a:path>
                  </a:pathLst>
                </a:cu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1285852" y="5572140"/>
                  <a:ext cx="2402006" cy="157309"/>
                </a:xfrm>
                <a:custGeom>
                  <a:avLst/>
                  <a:gdLst>
                    <a:gd name="connsiteX0" fmla="*/ 0 w 2402006"/>
                    <a:gd name="connsiteY0" fmla="*/ 0 h 404166"/>
                    <a:gd name="connsiteX1" fmla="*/ 232012 w 2402006"/>
                    <a:gd name="connsiteY1" fmla="*/ 27295 h 404166"/>
                    <a:gd name="connsiteX2" fmla="*/ 300251 w 2402006"/>
                    <a:gd name="connsiteY2" fmla="*/ 109182 h 404166"/>
                    <a:gd name="connsiteX3" fmla="*/ 382138 w 2402006"/>
                    <a:gd name="connsiteY3" fmla="*/ 163773 h 404166"/>
                    <a:gd name="connsiteX4" fmla="*/ 504968 w 2402006"/>
                    <a:gd name="connsiteY4" fmla="*/ 204716 h 404166"/>
                    <a:gd name="connsiteX5" fmla="*/ 545911 w 2402006"/>
                    <a:gd name="connsiteY5" fmla="*/ 218364 h 404166"/>
                    <a:gd name="connsiteX6" fmla="*/ 627797 w 2402006"/>
                    <a:gd name="connsiteY6" fmla="*/ 272955 h 404166"/>
                    <a:gd name="connsiteX7" fmla="*/ 723332 w 2402006"/>
                    <a:gd name="connsiteY7" fmla="*/ 327546 h 404166"/>
                    <a:gd name="connsiteX8" fmla="*/ 736979 w 2402006"/>
                    <a:gd name="connsiteY8" fmla="*/ 368489 h 404166"/>
                    <a:gd name="connsiteX9" fmla="*/ 818866 w 2402006"/>
                    <a:gd name="connsiteY9" fmla="*/ 395785 h 404166"/>
                    <a:gd name="connsiteX10" fmla="*/ 1419368 w 2402006"/>
                    <a:gd name="connsiteY10" fmla="*/ 368489 h 404166"/>
                    <a:gd name="connsiteX11" fmla="*/ 1473959 w 2402006"/>
                    <a:gd name="connsiteY11" fmla="*/ 354841 h 404166"/>
                    <a:gd name="connsiteX12" fmla="*/ 1555845 w 2402006"/>
                    <a:gd name="connsiteY12" fmla="*/ 313898 h 404166"/>
                    <a:gd name="connsiteX13" fmla="*/ 1610436 w 2402006"/>
                    <a:gd name="connsiteY13" fmla="*/ 286603 h 404166"/>
                    <a:gd name="connsiteX14" fmla="*/ 1665027 w 2402006"/>
                    <a:gd name="connsiteY14" fmla="*/ 272955 h 404166"/>
                    <a:gd name="connsiteX15" fmla="*/ 1746914 w 2402006"/>
                    <a:gd name="connsiteY15" fmla="*/ 245659 h 404166"/>
                    <a:gd name="connsiteX16" fmla="*/ 1897039 w 2402006"/>
                    <a:gd name="connsiteY16" fmla="*/ 232012 h 404166"/>
                    <a:gd name="connsiteX17" fmla="*/ 2006221 w 2402006"/>
                    <a:gd name="connsiteY17" fmla="*/ 204716 h 404166"/>
                    <a:gd name="connsiteX18" fmla="*/ 2088108 w 2402006"/>
                    <a:gd name="connsiteY18" fmla="*/ 150125 h 404166"/>
                    <a:gd name="connsiteX19" fmla="*/ 2142699 w 2402006"/>
                    <a:gd name="connsiteY19" fmla="*/ 109182 h 404166"/>
                    <a:gd name="connsiteX20" fmla="*/ 2224585 w 2402006"/>
                    <a:gd name="connsiteY20" fmla="*/ 81886 h 404166"/>
                    <a:gd name="connsiteX21" fmla="*/ 2320120 w 2402006"/>
                    <a:gd name="connsiteY21" fmla="*/ 54591 h 404166"/>
                    <a:gd name="connsiteX22" fmla="*/ 2402006 w 2402006"/>
                    <a:gd name="connsiteY22" fmla="*/ 40943 h 404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402006" h="404166">
                      <a:moveTo>
                        <a:pt x="0" y="0"/>
                      </a:moveTo>
                      <a:cubicBezTo>
                        <a:pt x="77337" y="9098"/>
                        <a:pt x="156466" y="8409"/>
                        <a:pt x="232012" y="27295"/>
                      </a:cubicBezTo>
                      <a:cubicBezTo>
                        <a:pt x="266225" y="35848"/>
                        <a:pt x="277828" y="89561"/>
                        <a:pt x="300251" y="109182"/>
                      </a:cubicBezTo>
                      <a:cubicBezTo>
                        <a:pt x="324939" y="130785"/>
                        <a:pt x="351016" y="153399"/>
                        <a:pt x="382138" y="163773"/>
                      </a:cubicBezTo>
                      <a:lnTo>
                        <a:pt x="504968" y="204716"/>
                      </a:lnTo>
                      <a:cubicBezTo>
                        <a:pt x="518616" y="209265"/>
                        <a:pt x="533941" y="210384"/>
                        <a:pt x="545911" y="218364"/>
                      </a:cubicBezTo>
                      <a:cubicBezTo>
                        <a:pt x="573206" y="236561"/>
                        <a:pt x="598455" y="258284"/>
                        <a:pt x="627797" y="272955"/>
                      </a:cubicBezTo>
                      <a:cubicBezTo>
                        <a:pt x="697059" y="307585"/>
                        <a:pt x="665460" y="288965"/>
                        <a:pt x="723332" y="327546"/>
                      </a:cubicBezTo>
                      <a:cubicBezTo>
                        <a:pt x="727881" y="341194"/>
                        <a:pt x="725273" y="360127"/>
                        <a:pt x="736979" y="368489"/>
                      </a:cubicBezTo>
                      <a:cubicBezTo>
                        <a:pt x="760392" y="385213"/>
                        <a:pt x="818866" y="395785"/>
                        <a:pt x="818866" y="395785"/>
                      </a:cubicBezTo>
                      <a:cubicBezTo>
                        <a:pt x="1010498" y="390606"/>
                        <a:pt x="1223145" y="404166"/>
                        <a:pt x="1419368" y="368489"/>
                      </a:cubicBezTo>
                      <a:cubicBezTo>
                        <a:pt x="1437822" y="365134"/>
                        <a:pt x="1455762" y="359390"/>
                        <a:pt x="1473959" y="354841"/>
                      </a:cubicBezTo>
                      <a:cubicBezTo>
                        <a:pt x="1552639" y="302388"/>
                        <a:pt x="1476742" y="347799"/>
                        <a:pt x="1555845" y="313898"/>
                      </a:cubicBezTo>
                      <a:cubicBezTo>
                        <a:pt x="1574545" y="305884"/>
                        <a:pt x="1591387" y="293746"/>
                        <a:pt x="1610436" y="286603"/>
                      </a:cubicBezTo>
                      <a:cubicBezTo>
                        <a:pt x="1627999" y="280017"/>
                        <a:pt x="1647061" y="278345"/>
                        <a:pt x="1665027" y="272955"/>
                      </a:cubicBezTo>
                      <a:cubicBezTo>
                        <a:pt x="1692586" y="264687"/>
                        <a:pt x="1718260" y="248264"/>
                        <a:pt x="1746914" y="245659"/>
                      </a:cubicBezTo>
                      <a:lnTo>
                        <a:pt x="1897039" y="232012"/>
                      </a:lnTo>
                      <a:cubicBezTo>
                        <a:pt x="1933433" y="222913"/>
                        <a:pt x="1975007" y="225525"/>
                        <a:pt x="2006221" y="204716"/>
                      </a:cubicBezTo>
                      <a:cubicBezTo>
                        <a:pt x="2033517" y="186519"/>
                        <a:pt x="2061864" y="169808"/>
                        <a:pt x="2088108" y="150125"/>
                      </a:cubicBezTo>
                      <a:cubicBezTo>
                        <a:pt x="2106305" y="136477"/>
                        <a:pt x="2122354" y="119354"/>
                        <a:pt x="2142699" y="109182"/>
                      </a:cubicBezTo>
                      <a:cubicBezTo>
                        <a:pt x="2168433" y="96315"/>
                        <a:pt x="2197290" y="90985"/>
                        <a:pt x="2224585" y="81886"/>
                      </a:cubicBezTo>
                      <a:cubicBezTo>
                        <a:pt x="2263611" y="68877"/>
                        <a:pt x="2277274" y="63160"/>
                        <a:pt x="2320120" y="54591"/>
                      </a:cubicBezTo>
                      <a:cubicBezTo>
                        <a:pt x="2347255" y="49164"/>
                        <a:pt x="2402006" y="40943"/>
                        <a:pt x="2402006" y="40943"/>
                      </a:cubicBezTo>
                    </a:path>
                  </a:pathLst>
                </a:cu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>
                  <a:off x="1428728" y="5715016"/>
                  <a:ext cx="2224585" cy="71438"/>
                </a:xfrm>
                <a:custGeom>
                  <a:avLst/>
                  <a:gdLst>
                    <a:gd name="connsiteX0" fmla="*/ 0 w 2224585"/>
                    <a:gd name="connsiteY0" fmla="*/ 0 h 218364"/>
                    <a:gd name="connsiteX1" fmla="*/ 204716 w 2224585"/>
                    <a:gd name="connsiteY1" fmla="*/ 13648 h 218364"/>
                    <a:gd name="connsiteX2" fmla="*/ 286603 w 2224585"/>
                    <a:gd name="connsiteY2" fmla="*/ 81886 h 218364"/>
                    <a:gd name="connsiteX3" fmla="*/ 327546 w 2224585"/>
                    <a:gd name="connsiteY3" fmla="*/ 95534 h 218364"/>
                    <a:gd name="connsiteX4" fmla="*/ 627797 w 2224585"/>
                    <a:gd name="connsiteY4" fmla="*/ 163773 h 218364"/>
                    <a:gd name="connsiteX5" fmla="*/ 777922 w 2224585"/>
                    <a:gd name="connsiteY5" fmla="*/ 204716 h 218364"/>
                    <a:gd name="connsiteX6" fmla="*/ 1146412 w 2224585"/>
                    <a:gd name="connsiteY6" fmla="*/ 218364 h 218364"/>
                    <a:gd name="connsiteX7" fmla="*/ 1501253 w 2224585"/>
                    <a:gd name="connsiteY7" fmla="*/ 204716 h 218364"/>
                    <a:gd name="connsiteX8" fmla="*/ 1610436 w 2224585"/>
                    <a:gd name="connsiteY8" fmla="*/ 177421 h 218364"/>
                    <a:gd name="connsiteX9" fmla="*/ 1665027 w 2224585"/>
                    <a:gd name="connsiteY9" fmla="*/ 163773 h 218364"/>
                    <a:gd name="connsiteX10" fmla="*/ 1746913 w 2224585"/>
                    <a:gd name="connsiteY10" fmla="*/ 122830 h 218364"/>
                    <a:gd name="connsiteX11" fmla="*/ 1801504 w 2224585"/>
                    <a:gd name="connsiteY11" fmla="*/ 95534 h 218364"/>
                    <a:gd name="connsiteX12" fmla="*/ 1842448 w 2224585"/>
                    <a:gd name="connsiteY12" fmla="*/ 81886 h 218364"/>
                    <a:gd name="connsiteX13" fmla="*/ 1924334 w 2224585"/>
                    <a:gd name="connsiteY13" fmla="*/ 40943 h 218364"/>
                    <a:gd name="connsiteX14" fmla="*/ 2224585 w 2224585"/>
                    <a:gd name="connsiteY14" fmla="*/ 40943 h 218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24585" h="218364">
                      <a:moveTo>
                        <a:pt x="0" y="0"/>
                      </a:moveTo>
                      <a:cubicBezTo>
                        <a:pt x="68239" y="4549"/>
                        <a:pt x="137256" y="2405"/>
                        <a:pt x="204716" y="13648"/>
                      </a:cubicBezTo>
                      <a:cubicBezTo>
                        <a:pt x="234483" y="18609"/>
                        <a:pt x="266109" y="68224"/>
                        <a:pt x="286603" y="81886"/>
                      </a:cubicBezTo>
                      <a:cubicBezTo>
                        <a:pt x="298573" y="89866"/>
                        <a:pt x="313685" y="91684"/>
                        <a:pt x="327546" y="95534"/>
                      </a:cubicBezTo>
                      <a:cubicBezTo>
                        <a:pt x="543923" y="155639"/>
                        <a:pt x="471195" y="141401"/>
                        <a:pt x="627797" y="163773"/>
                      </a:cubicBezTo>
                      <a:cubicBezTo>
                        <a:pt x="670959" y="178161"/>
                        <a:pt x="730432" y="201748"/>
                        <a:pt x="777922" y="204716"/>
                      </a:cubicBezTo>
                      <a:cubicBezTo>
                        <a:pt x="900597" y="212383"/>
                        <a:pt x="1023582" y="213815"/>
                        <a:pt x="1146412" y="218364"/>
                      </a:cubicBezTo>
                      <a:cubicBezTo>
                        <a:pt x="1264692" y="213815"/>
                        <a:pt x="1383131" y="212337"/>
                        <a:pt x="1501253" y="204716"/>
                      </a:cubicBezTo>
                      <a:cubicBezTo>
                        <a:pt x="1555016" y="201247"/>
                        <a:pt x="1565212" y="190342"/>
                        <a:pt x="1610436" y="177421"/>
                      </a:cubicBezTo>
                      <a:cubicBezTo>
                        <a:pt x="1628471" y="172268"/>
                        <a:pt x="1646830" y="168322"/>
                        <a:pt x="1665027" y="163773"/>
                      </a:cubicBezTo>
                      <a:cubicBezTo>
                        <a:pt x="1743712" y="111315"/>
                        <a:pt x="1667806" y="156733"/>
                        <a:pt x="1746913" y="122830"/>
                      </a:cubicBezTo>
                      <a:cubicBezTo>
                        <a:pt x="1765613" y="114816"/>
                        <a:pt x="1782804" y="103548"/>
                        <a:pt x="1801504" y="95534"/>
                      </a:cubicBezTo>
                      <a:cubicBezTo>
                        <a:pt x="1814727" y="89867"/>
                        <a:pt x="1829581" y="88320"/>
                        <a:pt x="1842448" y="81886"/>
                      </a:cubicBezTo>
                      <a:cubicBezTo>
                        <a:pt x="1873449" y="66386"/>
                        <a:pt x="1887049" y="42434"/>
                        <a:pt x="1924334" y="40943"/>
                      </a:cubicBezTo>
                      <a:cubicBezTo>
                        <a:pt x="2024338" y="36943"/>
                        <a:pt x="2124501" y="40943"/>
                        <a:pt x="2224585" y="40943"/>
                      </a:cubicBezTo>
                    </a:path>
                  </a:pathLst>
                </a:cu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>
                  <a:off x="1428728" y="5857892"/>
                  <a:ext cx="2265528" cy="95534"/>
                </a:xfrm>
                <a:custGeom>
                  <a:avLst/>
                  <a:gdLst>
                    <a:gd name="connsiteX0" fmla="*/ 0 w 2265528"/>
                    <a:gd name="connsiteY0" fmla="*/ 13647 h 95534"/>
                    <a:gd name="connsiteX1" fmla="*/ 54591 w 2265528"/>
                    <a:gd name="connsiteY1" fmla="*/ 54591 h 95534"/>
                    <a:gd name="connsiteX2" fmla="*/ 150125 w 2265528"/>
                    <a:gd name="connsiteY2" fmla="*/ 81886 h 95534"/>
                    <a:gd name="connsiteX3" fmla="*/ 191068 w 2265528"/>
                    <a:gd name="connsiteY3" fmla="*/ 95534 h 95534"/>
                    <a:gd name="connsiteX4" fmla="*/ 300250 w 2265528"/>
                    <a:gd name="connsiteY4" fmla="*/ 81886 h 95534"/>
                    <a:gd name="connsiteX5" fmla="*/ 341194 w 2265528"/>
                    <a:gd name="connsiteY5" fmla="*/ 68238 h 95534"/>
                    <a:gd name="connsiteX6" fmla="*/ 955343 w 2265528"/>
                    <a:gd name="connsiteY6" fmla="*/ 95534 h 95534"/>
                    <a:gd name="connsiteX7" fmla="*/ 1282889 w 2265528"/>
                    <a:gd name="connsiteY7" fmla="*/ 81886 h 95534"/>
                    <a:gd name="connsiteX8" fmla="*/ 1337480 w 2265528"/>
                    <a:gd name="connsiteY8" fmla="*/ 68238 h 95534"/>
                    <a:gd name="connsiteX9" fmla="*/ 1405719 w 2265528"/>
                    <a:gd name="connsiteY9" fmla="*/ 54591 h 95534"/>
                    <a:gd name="connsiteX10" fmla="*/ 1624083 w 2265528"/>
                    <a:gd name="connsiteY10" fmla="*/ 40943 h 95534"/>
                    <a:gd name="connsiteX11" fmla="*/ 1665027 w 2265528"/>
                    <a:gd name="connsiteY11" fmla="*/ 13647 h 95534"/>
                    <a:gd name="connsiteX12" fmla="*/ 1705970 w 2265528"/>
                    <a:gd name="connsiteY12" fmla="*/ 0 h 95534"/>
                    <a:gd name="connsiteX13" fmla="*/ 2074459 w 2265528"/>
                    <a:gd name="connsiteY13" fmla="*/ 13647 h 95534"/>
                    <a:gd name="connsiteX14" fmla="*/ 2156346 w 2265528"/>
                    <a:gd name="connsiteY14" fmla="*/ 27295 h 95534"/>
                    <a:gd name="connsiteX15" fmla="*/ 2265528 w 2265528"/>
                    <a:gd name="connsiteY15" fmla="*/ 54591 h 95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265528" h="95534">
                      <a:moveTo>
                        <a:pt x="0" y="13647"/>
                      </a:moveTo>
                      <a:cubicBezTo>
                        <a:pt x="18197" y="27295"/>
                        <a:pt x="33883" y="45178"/>
                        <a:pt x="54591" y="54591"/>
                      </a:cubicBezTo>
                      <a:cubicBezTo>
                        <a:pt x="84741" y="68296"/>
                        <a:pt x="118403" y="72369"/>
                        <a:pt x="150125" y="81886"/>
                      </a:cubicBezTo>
                      <a:cubicBezTo>
                        <a:pt x="163904" y="86020"/>
                        <a:pt x="177420" y="90985"/>
                        <a:pt x="191068" y="95534"/>
                      </a:cubicBezTo>
                      <a:cubicBezTo>
                        <a:pt x="227462" y="90985"/>
                        <a:pt x="264164" y="88447"/>
                        <a:pt x="300250" y="81886"/>
                      </a:cubicBezTo>
                      <a:cubicBezTo>
                        <a:pt x="314404" y="79312"/>
                        <a:pt x="326811" y="67938"/>
                        <a:pt x="341194" y="68238"/>
                      </a:cubicBezTo>
                      <a:cubicBezTo>
                        <a:pt x="546068" y="72506"/>
                        <a:pt x="750627" y="86435"/>
                        <a:pt x="955343" y="95534"/>
                      </a:cubicBezTo>
                      <a:cubicBezTo>
                        <a:pt x="1064525" y="90985"/>
                        <a:pt x="1173890" y="89672"/>
                        <a:pt x="1282889" y="81886"/>
                      </a:cubicBezTo>
                      <a:cubicBezTo>
                        <a:pt x="1301598" y="80550"/>
                        <a:pt x="1319170" y="72307"/>
                        <a:pt x="1337480" y="68238"/>
                      </a:cubicBezTo>
                      <a:cubicBezTo>
                        <a:pt x="1360124" y="63206"/>
                        <a:pt x="1382627" y="56790"/>
                        <a:pt x="1405719" y="54591"/>
                      </a:cubicBezTo>
                      <a:cubicBezTo>
                        <a:pt x="1478321" y="47677"/>
                        <a:pt x="1551295" y="45492"/>
                        <a:pt x="1624083" y="40943"/>
                      </a:cubicBezTo>
                      <a:cubicBezTo>
                        <a:pt x="1637731" y="31844"/>
                        <a:pt x="1650356" y="20983"/>
                        <a:pt x="1665027" y="13647"/>
                      </a:cubicBezTo>
                      <a:cubicBezTo>
                        <a:pt x="1677894" y="7214"/>
                        <a:pt x="1691584" y="0"/>
                        <a:pt x="1705970" y="0"/>
                      </a:cubicBezTo>
                      <a:cubicBezTo>
                        <a:pt x="1828884" y="0"/>
                        <a:pt x="1951629" y="9098"/>
                        <a:pt x="2074459" y="13647"/>
                      </a:cubicBezTo>
                      <a:cubicBezTo>
                        <a:pt x="2101755" y="18196"/>
                        <a:pt x="2129288" y="21497"/>
                        <a:pt x="2156346" y="27295"/>
                      </a:cubicBezTo>
                      <a:cubicBezTo>
                        <a:pt x="2193027" y="35155"/>
                        <a:pt x="2265528" y="54591"/>
                        <a:pt x="2265528" y="54591"/>
                      </a:cubicBezTo>
                    </a:path>
                  </a:pathLst>
                </a:cu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Полилиния 21"/>
                <p:cNvSpPr/>
                <p:nvPr/>
              </p:nvSpPr>
              <p:spPr>
                <a:xfrm>
                  <a:off x="1361478" y="5427627"/>
                  <a:ext cx="2230846" cy="629674"/>
                </a:xfrm>
                <a:custGeom>
                  <a:avLst/>
                  <a:gdLst>
                    <a:gd name="connsiteX0" fmla="*/ 6261 w 2230846"/>
                    <a:gd name="connsiteY0" fmla="*/ 0 h 629674"/>
                    <a:gd name="connsiteX1" fmla="*/ 129091 w 2230846"/>
                    <a:gd name="connsiteY1" fmla="*/ 95535 h 629674"/>
                    <a:gd name="connsiteX2" fmla="*/ 197330 w 2230846"/>
                    <a:gd name="connsiteY2" fmla="*/ 177421 h 629674"/>
                    <a:gd name="connsiteX3" fmla="*/ 238273 w 2230846"/>
                    <a:gd name="connsiteY3" fmla="*/ 204717 h 629674"/>
                    <a:gd name="connsiteX4" fmla="*/ 265568 w 2230846"/>
                    <a:gd name="connsiteY4" fmla="*/ 245660 h 629674"/>
                    <a:gd name="connsiteX5" fmla="*/ 306512 w 2230846"/>
                    <a:gd name="connsiteY5" fmla="*/ 272956 h 629674"/>
                    <a:gd name="connsiteX6" fmla="*/ 402046 w 2230846"/>
                    <a:gd name="connsiteY6" fmla="*/ 300251 h 629674"/>
                    <a:gd name="connsiteX7" fmla="*/ 538524 w 2230846"/>
                    <a:gd name="connsiteY7" fmla="*/ 354842 h 629674"/>
                    <a:gd name="connsiteX8" fmla="*/ 579467 w 2230846"/>
                    <a:gd name="connsiteY8" fmla="*/ 382138 h 629674"/>
                    <a:gd name="connsiteX9" fmla="*/ 620410 w 2230846"/>
                    <a:gd name="connsiteY9" fmla="*/ 395785 h 629674"/>
                    <a:gd name="connsiteX10" fmla="*/ 661353 w 2230846"/>
                    <a:gd name="connsiteY10" fmla="*/ 436729 h 629674"/>
                    <a:gd name="connsiteX11" fmla="*/ 743240 w 2230846"/>
                    <a:gd name="connsiteY11" fmla="*/ 491320 h 629674"/>
                    <a:gd name="connsiteX12" fmla="*/ 784183 w 2230846"/>
                    <a:gd name="connsiteY12" fmla="*/ 518615 h 629674"/>
                    <a:gd name="connsiteX13" fmla="*/ 838774 w 2230846"/>
                    <a:gd name="connsiteY13" fmla="*/ 545911 h 629674"/>
                    <a:gd name="connsiteX14" fmla="*/ 879718 w 2230846"/>
                    <a:gd name="connsiteY14" fmla="*/ 573206 h 629674"/>
                    <a:gd name="connsiteX15" fmla="*/ 920661 w 2230846"/>
                    <a:gd name="connsiteY15" fmla="*/ 586854 h 629674"/>
                    <a:gd name="connsiteX16" fmla="*/ 1029843 w 2230846"/>
                    <a:gd name="connsiteY16" fmla="*/ 627797 h 629674"/>
                    <a:gd name="connsiteX17" fmla="*/ 1234559 w 2230846"/>
                    <a:gd name="connsiteY17" fmla="*/ 614150 h 629674"/>
                    <a:gd name="connsiteX18" fmla="*/ 1316446 w 2230846"/>
                    <a:gd name="connsiteY18" fmla="*/ 573206 h 629674"/>
                    <a:gd name="connsiteX19" fmla="*/ 1357389 w 2230846"/>
                    <a:gd name="connsiteY19" fmla="*/ 559559 h 629674"/>
                    <a:gd name="connsiteX20" fmla="*/ 1398333 w 2230846"/>
                    <a:gd name="connsiteY20" fmla="*/ 518615 h 629674"/>
                    <a:gd name="connsiteX21" fmla="*/ 1493867 w 2230846"/>
                    <a:gd name="connsiteY21" fmla="*/ 491320 h 629674"/>
                    <a:gd name="connsiteX22" fmla="*/ 1603049 w 2230846"/>
                    <a:gd name="connsiteY22" fmla="*/ 464024 h 629674"/>
                    <a:gd name="connsiteX23" fmla="*/ 1725879 w 2230846"/>
                    <a:gd name="connsiteY23" fmla="*/ 382138 h 629674"/>
                    <a:gd name="connsiteX24" fmla="*/ 1807765 w 2230846"/>
                    <a:gd name="connsiteY24" fmla="*/ 327547 h 629674"/>
                    <a:gd name="connsiteX25" fmla="*/ 1848709 w 2230846"/>
                    <a:gd name="connsiteY25" fmla="*/ 313899 h 629674"/>
                    <a:gd name="connsiteX26" fmla="*/ 1889652 w 2230846"/>
                    <a:gd name="connsiteY26" fmla="*/ 286603 h 629674"/>
                    <a:gd name="connsiteX27" fmla="*/ 1985186 w 2230846"/>
                    <a:gd name="connsiteY27" fmla="*/ 259308 h 629674"/>
                    <a:gd name="connsiteX28" fmla="*/ 2026130 w 2230846"/>
                    <a:gd name="connsiteY28" fmla="*/ 232012 h 629674"/>
                    <a:gd name="connsiteX29" fmla="*/ 2080721 w 2230846"/>
                    <a:gd name="connsiteY29" fmla="*/ 150126 h 629674"/>
                    <a:gd name="connsiteX30" fmla="*/ 2148959 w 2230846"/>
                    <a:gd name="connsiteY30" fmla="*/ 68239 h 629674"/>
                    <a:gd name="connsiteX31" fmla="*/ 2189903 w 2230846"/>
                    <a:gd name="connsiteY31" fmla="*/ 40944 h 629674"/>
                    <a:gd name="connsiteX32" fmla="*/ 2230846 w 2230846"/>
                    <a:gd name="connsiteY32" fmla="*/ 0 h 629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230846" h="629674">
                      <a:moveTo>
                        <a:pt x="6261" y="0"/>
                      </a:moveTo>
                      <a:cubicBezTo>
                        <a:pt x="35266" y="87014"/>
                        <a:pt x="0" y="13386"/>
                        <a:pt x="129091" y="95535"/>
                      </a:cubicBezTo>
                      <a:cubicBezTo>
                        <a:pt x="190572" y="134659"/>
                        <a:pt x="151730" y="131821"/>
                        <a:pt x="197330" y="177421"/>
                      </a:cubicBezTo>
                      <a:cubicBezTo>
                        <a:pt x="208928" y="189019"/>
                        <a:pt x="224625" y="195618"/>
                        <a:pt x="238273" y="204717"/>
                      </a:cubicBezTo>
                      <a:cubicBezTo>
                        <a:pt x="247371" y="218365"/>
                        <a:pt x="253970" y="234062"/>
                        <a:pt x="265568" y="245660"/>
                      </a:cubicBezTo>
                      <a:cubicBezTo>
                        <a:pt x="277167" y="257259"/>
                        <a:pt x="291435" y="266495"/>
                        <a:pt x="306512" y="272956"/>
                      </a:cubicBezTo>
                      <a:cubicBezTo>
                        <a:pt x="367737" y="299195"/>
                        <a:pt x="348925" y="273690"/>
                        <a:pt x="402046" y="300251"/>
                      </a:cubicBezTo>
                      <a:cubicBezTo>
                        <a:pt x="523820" y="361139"/>
                        <a:pt x="319650" y="292308"/>
                        <a:pt x="538524" y="354842"/>
                      </a:cubicBezTo>
                      <a:cubicBezTo>
                        <a:pt x="552172" y="363941"/>
                        <a:pt x="564796" y="374803"/>
                        <a:pt x="579467" y="382138"/>
                      </a:cubicBezTo>
                      <a:cubicBezTo>
                        <a:pt x="592334" y="388572"/>
                        <a:pt x="608440" y="387805"/>
                        <a:pt x="620410" y="395785"/>
                      </a:cubicBezTo>
                      <a:cubicBezTo>
                        <a:pt x="636469" y="406491"/>
                        <a:pt x="646118" y="424879"/>
                        <a:pt x="661353" y="436729"/>
                      </a:cubicBezTo>
                      <a:cubicBezTo>
                        <a:pt x="687248" y="456870"/>
                        <a:pt x="715944" y="473123"/>
                        <a:pt x="743240" y="491320"/>
                      </a:cubicBezTo>
                      <a:cubicBezTo>
                        <a:pt x="756888" y="500418"/>
                        <a:pt x="769512" y="511280"/>
                        <a:pt x="784183" y="518615"/>
                      </a:cubicBezTo>
                      <a:cubicBezTo>
                        <a:pt x="802380" y="527714"/>
                        <a:pt x="821110" y="535817"/>
                        <a:pt x="838774" y="545911"/>
                      </a:cubicBezTo>
                      <a:cubicBezTo>
                        <a:pt x="853016" y="554049"/>
                        <a:pt x="865047" y="565871"/>
                        <a:pt x="879718" y="573206"/>
                      </a:cubicBezTo>
                      <a:cubicBezTo>
                        <a:pt x="892585" y="579640"/>
                        <a:pt x="907438" y="581187"/>
                        <a:pt x="920661" y="586854"/>
                      </a:cubicBezTo>
                      <a:cubicBezTo>
                        <a:pt x="1020572" y="629674"/>
                        <a:pt x="929199" y="602637"/>
                        <a:pt x="1029843" y="627797"/>
                      </a:cubicBezTo>
                      <a:cubicBezTo>
                        <a:pt x="1098082" y="623248"/>
                        <a:pt x="1166587" y="621702"/>
                        <a:pt x="1234559" y="614150"/>
                      </a:cubicBezTo>
                      <a:cubicBezTo>
                        <a:pt x="1278666" y="609249"/>
                        <a:pt x="1277668" y="592595"/>
                        <a:pt x="1316446" y="573206"/>
                      </a:cubicBezTo>
                      <a:cubicBezTo>
                        <a:pt x="1329313" y="566772"/>
                        <a:pt x="1343741" y="564108"/>
                        <a:pt x="1357389" y="559559"/>
                      </a:cubicBezTo>
                      <a:cubicBezTo>
                        <a:pt x="1371037" y="545911"/>
                        <a:pt x="1382273" y="529321"/>
                        <a:pt x="1398333" y="518615"/>
                      </a:cubicBezTo>
                      <a:cubicBezTo>
                        <a:pt x="1410601" y="510436"/>
                        <a:pt x="1485909" y="493594"/>
                        <a:pt x="1493867" y="491320"/>
                      </a:cubicBezTo>
                      <a:cubicBezTo>
                        <a:pt x="1591789" y="463342"/>
                        <a:pt x="1464312" y="491772"/>
                        <a:pt x="1603049" y="464024"/>
                      </a:cubicBezTo>
                      <a:lnTo>
                        <a:pt x="1725879" y="382138"/>
                      </a:lnTo>
                      <a:lnTo>
                        <a:pt x="1807765" y="327547"/>
                      </a:lnTo>
                      <a:lnTo>
                        <a:pt x="1848709" y="313899"/>
                      </a:lnTo>
                      <a:cubicBezTo>
                        <a:pt x="1862357" y="304800"/>
                        <a:pt x="1874576" y="293064"/>
                        <a:pt x="1889652" y="286603"/>
                      </a:cubicBezTo>
                      <a:cubicBezTo>
                        <a:pt x="1950886" y="260360"/>
                        <a:pt x="1932058" y="285873"/>
                        <a:pt x="1985186" y="259308"/>
                      </a:cubicBezTo>
                      <a:cubicBezTo>
                        <a:pt x="1999857" y="251972"/>
                        <a:pt x="2012482" y="241111"/>
                        <a:pt x="2026130" y="232012"/>
                      </a:cubicBezTo>
                      <a:lnTo>
                        <a:pt x="2080721" y="150126"/>
                      </a:lnTo>
                      <a:cubicBezTo>
                        <a:pt x="2107561" y="109866"/>
                        <a:pt x="2109551" y="101079"/>
                        <a:pt x="2148959" y="68239"/>
                      </a:cubicBezTo>
                      <a:cubicBezTo>
                        <a:pt x="2161560" y="57738"/>
                        <a:pt x="2177302" y="51445"/>
                        <a:pt x="2189903" y="40944"/>
                      </a:cubicBezTo>
                      <a:cubicBezTo>
                        <a:pt x="2204730" y="28588"/>
                        <a:pt x="2230846" y="0"/>
                        <a:pt x="2230846" y="0"/>
                      </a:cubicBezTo>
                    </a:path>
                  </a:pathLst>
                </a:cu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олилиния 22"/>
                <p:cNvSpPr/>
                <p:nvPr/>
              </p:nvSpPr>
              <p:spPr>
                <a:xfrm>
                  <a:off x="1500166" y="5357826"/>
                  <a:ext cx="2034955" cy="71439"/>
                </a:xfrm>
                <a:custGeom>
                  <a:avLst/>
                  <a:gdLst>
                    <a:gd name="connsiteX0" fmla="*/ 0 w 2034955"/>
                    <a:gd name="connsiteY0" fmla="*/ 0 h 725243"/>
                    <a:gd name="connsiteX1" fmla="*/ 40943 w 2034955"/>
                    <a:gd name="connsiteY1" fmla="*/ 95534 h 725243"/>
                    <a:gd name="connsiteX2" fmla="*/ 81886 w 2034955"/>
                    <a:gd name="connsiteY2" fmla="*/ 109182 h 725243"/>
                    <a:gd name="connsiteX3" fmla="*/ 95534 w 2034955"/>
                    <a:gd name="connsiteY3" fmla="*/ 150125 h 725243"/>
                    <a:gd name="connsiteX4" fmla="*/ 177421 w 2034955"/>
                    <a:gd name="connsiteY4" fmla="*/ 218364 h 725243"/>
                    <a:gd name="connsiteX5" fmla="*/ 245659 w 2034955"/>
                    <a:gd name="connsiteY5" fmla="*/ 232012 h 725243"/>
                    <a:gd name="connsiteX6" fmla="*/ 286603 w 2034955"/>
                    <a:gd name="connsiteY6" fmla="*/ 272955 h 725243"/>
                    <a:gd name="connsiteX7" fmla="*/ 341194 w 2034955"/>
                    <a:gd name="connsiteY7" fmla="*/ 286603 h 725243"/>
                    <a:gd name="connsiteX8" fmla="*/ 382137 w 2034955"/>
                    <a:gd name="connsiteY8" fmla="*/ 300251 h 725243"/>
                    <a:gd name="connsiteX9" fmla="*/ 464024 w 2034955"/>
                    <a:gd name="connsiteY9" fmla="*/ 395785 h 725243"/>
                    <a:gd name="connsiteX10" fmla="*/ 518615 w 2034955"/>
                    <a:gd name="connsiteY10" fmla="*/ 409433 h 725243"/>
                    <a:gd name="connsiteX11" fmla="*/ 559558 w 2034955"/>
                    <a:gd name="connsiteY11" fmla="*/ 436728 h 725243"/>
                    <a:gd name="connsiteX12" fmla="*/ 586854 w 2034955"/>
                    <a:gd name="connsiteY12" fmla="*/ 477671 h 725243"/>
                    <a:gd name="connsiteX13" fmla="*/ 627797 w 2034955"/>
                    <a:gd name="connsiteY13" fmla="*/ 491319 h 725243"/>
                    <a:gd name="connsiteX14" fmla="*/ 668740 w 2034955"/>
                    <a:gd name="connsiteY14" fmla="*/ 532262 h 725243"/>
                    <a:gd name="connsiteX15" fmla="*/ 736979 w 2034955"/>
                    <a:gd name="connsiteY15" fmla="*/ 559558 h 725243"/>
                    <a:gd name="connsiteX16" fmla="*/ 777922 w 2034955"/>
                    <a:gd name="connsiteY16" fmla="*/ 586854 h 725243"/>
                    <a:gd name="connsiteX17" fmla="*/ 805218 w 2034955"/>
                    <a:gd name="connsiteY17" fmla="*/ 627797 h 725243"/>
                    <a:gd name="connsiteX18" fmla="*/ 846161 w 2034955"/>
                    <a:gd name="connsiteY18" fmla="*/ 641445 h 725243"/>
                    <a:gd name="connsiteX19" fmla="*/ 887104 w 2034955"/>
                    <a:gd name="connsiteY19" fmla="*/ 668740 h 725243"/>
                    <a:gd name="connsiteX20" fmla="*/ 968991 w 2034955"/>
                    <a:gd name="connsiteY20" fmla="*/ 709683 h 725243"/>
                    <a:gd name="connsiteX21" fmla="*/ 1091821 w 2034955"/>
                    <a:gd name="connsiteY21" fmla="*/ 696036 h 725243"/>
                    <a:gd name="connsiteX22" fmla="*/ 1132764 w 2034955"/>
                    <a:gd name="connsiteY22" fmla="*/ 668740 h 725243"/>
                    <a:gd name="connsiteX23" fmla="*/ 1228298 w 2034955"/>
                    <a:gd name="connsiteY23" fmla="*/ 627797 h 725243"/>
                    <a:gd name="connsiteX24" fmla="*/ 1282889 w 2034955"/>
                    <a:gd name="connsiteY24" fmla="*/ 614149 h 725243"/>
                    <a:gd name="connsiteX25" fmla="*/ 1364776 w 2034955"/>
                    <a:gd name="connsiteY25" fmla="*/ 586854 h 725243"/>
                    <a:gd name="connsiteX26" fmla="*/ 1405719 w 2034955"/>
                    <a:gd name="connsiteY26" fmla="*/ 559558 h 725243"/>
                    <a:gd name="connsiteX27" fmla="*/ 1460310 w 2034955"/>
                    <a:gd name="connsiteY27" fmla="*/ 545910 h 725243"/>
                    <a:gd name="connsiteX28" fmla="*/ 1487606 w 2034955"/>
                    <a:gd name="connsiteY28" fmla="*/ 504967 h 725243"/>
                    <a:gd name="connsiteX29" fmla="*/ 1528549 w 2034955"/>
                    <a:gd name="connsiteY29" fmla="*/ 491319 h 725243"/>
                    <a:gd name="connsiteX30" fmla="*/ 1610436 w 2034955"/>
                    <a:gd name="connsiteY30" fmla="*/ 450376 h 725243"/>
                    <a:gd name="connsiteX31" fmla="*/ 1651379 w 2034955"/>
                    <a:gd name="connsiteY31" fmla="*/ 423080 h 725243"/>
                    <a:gd name="connsiteX32" fmla="*/ 1678674 w 2034955"/>
                    <a:gd name="connsiteY32" fmla="*/ 382137 h 725243"/>
                    <a:gd name="connsiteX33" fmla="*/ 1719618 w 2034955"/>
                    <a:gd name="connsiteY33" fmla="*/ 368489 h 725243"/>
                    <a:gd name="connsiteX34" fmla="*/ 1801504 w 2034955"/>
                    <a:gd name="connsiteY34" fmla="*/ 300251 h 725243"/>
                    <a:gd name="connsiteX35" fmla="*/ 1856095 w 2034955"/>
                    <a:gd name="connsiteY35" fmla="*/ 218364 h 725243"/>
                    <a:gd name="connsiteX36" fmla="*/ 1910686 w 2034955"/>
                    <a:gd name="connsiteY36" fmla="*/ 204716 h 725243"/>
                    <a:gd name="connsiteX37" fmla="*/ 1992573 w 2034955"/>
                    <a:gd name="connsiteY37" fmla="*/ 177421 h 725243"/>
                    <a:gd name="connsiteX38" fmla="*/ 2019868 w 2034955"/>
                    <a:gd name="connsiteY38" fmla="*/ 95534 h 725243"/>
                    <a:gd name="connsiteX39" fmla="*/ 2033516 w 2034955"/>
                    <a:gd name="connsiteY39" fmla="*/ 40943 h 72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34955" h="725243">
                      <a:moveTo>
                        <a:pt x="0" y="0"/>
                      </a:moveTo>
                      <a:cubicBezTo>
                        <a:pt x="13648" y="31845"/>
                        <a:pt x="20156" y="67817"/>
                        <a:pt x="40943" y="95534"/>
                      </a:cubicBezTo>
                      <a:cubicBezTo>
                        <a:pt x="49575" y="107043"/>
                        <a:pt x="71714" y="99010"/>
                        <a:pt x="81886" y="109182"/>
                      </a:cubicBezTo>
                      <a:cubicBezTo>
                        <a:pt x="92058" y="119354"/>
                        <a:pt x="87554" y="138155"/>
                        <a:pt x="95534" y="150125"/>
                      </a:cubicBezTo>
                      <a:cubicBezTo>
                        <a:pt x="107335" y="167826"/>
                        <a:pt x="155042" y="209972"/>
                        <a:pt x="177421" y="218364"/>
                      </a:cubicBezTo>
                      <a:cubicBezTo>
                        <a:pt x="199140" y="226509"/>
                        <a:pt x="222913" y="227463"/>
                        <a:pt x="245659" y="232012"/>
                      </a:cubicBezTo>
                      <a:cubicBezTo>
                        <a:pt x="259307" y="245660"/>
                        <a:pt x="269845" y="263379"/>
                        <a:pt x="286603" y="272955"/>
                      </a:cubicBezTo>
                      <a:cubicBezTo>
                        <a:pt x="302889" y="282261"/>
                        <a:pt x="323159" y="281450"/>
                        <a:pt x="341194" y="286603"/>
                      </a:cubicBezTo>
                      <a:cubicBezTo>
                        <a:pt x="355026" y="290555"/>
                        <a:pt x="368489" y="295702"/>
                        <a:pt x="382137" y="300251"/>
                      </a:cubicBezTo>
                      <a:cubicBezTo>
                        <a:pt x="396859" y="319880"/>
                        <a:pt x="439072" y="381527"/>
                        <a:pt x="464024" y="395785"/>
                      </a:cubicBezTo>
                      <a:cubicBezTo>
                        <a:pt x="480310" y="405091"/>
                        <a:pt x="500418" y="404884"/>
                        <a:pt x="518615" y="409433"/>
                      </a:cubicBezTo>
                      <a:cubicBezTo>
                        <a:pt x="532263" y="418531"/>
                        <a:pt x="547960" y="425130"/>
                        <a:pt x="559558" y="436728"/>
                      </a:cubicBezTo>
                      <a:cubicBezTo>
                        <a:pt x="571156" y="448326"/>
                        <a:pt x="574046" y="467424"/>
                        <a:pt x="586854" y="477671"/>
                      </a:cubicBezTo>
                      <a:cubicBezTo>
                        <a:pt x="598088" y="486658"/>
                        <a:pt x="614149" y="486770"/>
                        <a:pt x="627797" y="491319"/>
                      </a:cubicBezTo>
                      <a:cubicBezTo>
                        <a:pt x="641445" y="504967"/>
                        <a:pt x="652373" y="522033"/>
                        <a:pt x="668740" y="532262"/>
                      </a:cubicBezTo>
                      <a:cubicBezTo>
                        <a:pt x="689515" y="545246"/>
                        <a:pt x="715067" y="548602"/>
                        <a:pt x="736979" y="559558"/>
                      </a:cubicBezTo>
                      <a:cubicBezTo>
                        <a:pt x="751650" y="566894"/>
                        <a:pt x="764274" y="577755"/>
                        <a:pt x="777922" y="586854"/>
                      </a:cubicBezTo>
                      <a:cubicBezTo>
                        <a:pt x="787021" y="600502"/>
                        <a:pt x="792410" y="617550"/>
                        <a:pt x="805218" y="627797"/>
                      </a:cubicBezTo>
                      <a:cubicBezTo>
                        <a:pt x="816452" y="636784"/>
                        <a:pt x="833294" y="635011"/>
                        <a:pt x="846161" y="641445"/>
                      </a:cubicBezTo>
                      <a:cubicBezTo>
                        <a:pt x="860832" y="648780"/>
                        <a:pt x="872433" y="661405"/>
                        <a:pt x="887104" y="668740"/>
                      </a:cubicBezTo>
                      <a:cubicBezTo>
                        <a:pt x="1000112" y="725243"/>
                        <a:pt x="851656" y="631461"/>
                        <a:pt x="968991" y="709683"/>
                      </a:cubicBezTo>
                      <a:cubicBezTo>
                        <a:pt x="1009934" y="705134"/>
                        <a:pt x="1051856" y="706027"/>
                        <a:pt x="1091821" y="696036"/>
                      </a:cubicBezTo>
                      <a:cubicBezTo>
                        <a:pt x="1107734" y="692058"/>
                        <a:pt x="1118523" y="676878"/>
                        <a:pt x="1132764" y="668740"/>
                      </a:cubicBezTo>
                      <a:cubicBezTo>
                        <a:pt x="1169154" y="647945"/>
                        <a:pt x="1190023" y="638733"/>
                        <a:pt x="1228298" y="627797"/>
                      </a:cubicBezTo>
                      <a:cubicBezTo>
                        <a:pt x="1246333" y="622644"/>
                        <a:pt x="1264923" y="619539"/>
                        <a:pt x="1282889" y="614149"/>
                      </a:cubicBezTo>
                      <a:cubicBezTo>
                        <a:pt x="1310448" y="605881"/>
                        <a:pt x="1364776" y="586854"/>
                        <a:pt x="1364776" y="586854"/>
                      </a:cubicBezTo>
                      <a:cubicBezTo>
                        <a:pt x="1378424" y="577755"/>
                        <a:pt x="1390643" y="566019"/>
                        <a:pt x="1405719" y="559558"/>
                      </a:cubicBezTo>
                      <a:cubicBezTo>
                        <a:pt x="1422959" y="552169"/>
                        <a:pt x="1444703" y="556315"/>
                        <a:pt x="1460310" y="545910"/>
                      </a:cubicBezTo>
                      <a:cubicBezTo>
                        <a:pt x="1473958" y="536812"/>
                        <a:pt x="1474798" y="515214"/>
                        <a:pt x="1487606" y="504967"/>
                      </a:cubicBezTo>
                      <a:cubicBezTo>
                        <a:pt x="1498840" y="495980"/>
                        <a:pt x="1515682" y="497753"/>
                        <a:pt x="1528549" y="491319"/>
                      </a:cubicBezTo>
                      <a:cubicBezTo>
                        <a:pt x="1634373" y="438407"/>
                        <a:pt x="1507524" y="484680"/>
                        <a:pt x="1610436" y="450376"/>
                      </a:cubicBezTo>
                      <a:cubicBezTo>
                        <a:pt x="1624084" y="441277"/>
                        <a:pt x="1639781" y="434678"/>
                        <a:pt x="1651379" y="423080"/>
                      </a:cubicBezTo>
                      <a:cubicBezTo>
                        <a:pt x="1662977" y="411482"/>
                        <a:pt x="1665866" y="392383"/>
                        <a:pt x="1678674" y="382137"/>
                      </a:cubicBezTo>
                      <a:cubicBezTo>
                        <a:pt x="1689908" y="373150"/>
                        <a:pt x="1706751" y="374923"/>
                        <a:pt x="1719618" y="368489"/>
                      </a:cubicBezTo>
                      <a:cubicBezTo>
                        <a:pt x="1757620" y="349488"/>
                        <a:pt x="1771320" y="330435"/>
                        <a:pt x="1801504" y="300251"/>
                      </a:cubicBezTo>
                      <a:cubicBezTo>
                        <a:pt x="1814532" y="261167"/>
                        <a:pt x="1814000" y="242418"/>
                        <a:pt x="1856095" y="218364"/>
                      </a:cubicBezTo>
                      <a:cubicBezTo>
                        <a:pt x="1872381" y="209058"/>
                        <a:pt x="1892720" y="210106"/>
                        <a:pt x="1910686" y="204716"/>
                      </a:cubicBezTo>
                      <a:cubicBezTo>
                        <a:pt x="1938245" y="196448"/>
                        <a:pt x="1992573" y="177421"/>
                        <a:pt x="1992573" y="177421"/>
                      </a:cubicBezTo>
                      <a:lnTo>
                        <a:pt x="2019868" y="95534"/>
                      </a:lnTo>
                      <a:cubicBezTo>
                        <a:pt x="2034955" y="50274"/>
                        <a:pt x="2033516" y="68977"/>
                        <a:pt x="2033516" y="40943"/>
                      </a:cubicBezTo>
                    </a:path>
                  </a:pathLst>
                </a:cu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5" name="Группа 29"/>
            <p:cNvGrpSpPr/>
            <p:nvPr/>
          </p:nvGrpSpPr>
          <p:grpSpPr>
            <a:xfrm>
              <a:off x="1285852" y="5357826"/>
              <a:ext cx="2643206" cy="1143008"/>
              <a:chOff x="4429124" y="5214950"/>
              <a:chExt cx="2643206" cy="1143008"/>
            </a:xfrm>
          </p:grpSpPr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4429124" y="5214950"/>
                <a:ext cx="2643206" cy="1143008"/>
              </a:xfrm>
              <a:prstGeom prst="round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4572000" y="5286388"/>
                <a:ext cx="2234191" cy="272488"/>
              </a:xfrm>
              <a:custGeom>
                <a:avLst/>
                <a:gdLst>
                  <a:gd name="connsiteX0" fmla="*/ 43441 w 2234191"/>
                  <a:gd name="connsiteY0" fmla="*/ 114300 h 272488"/>
                  <a:gd name="connsiteX1" fmla="*/ 157741 w 2234191"/>
                  <a:gd name="connsiteY1" fmla="*/ 57150 h 272488"/>
                  <a:gd name="connsiteX2" fmla="*/ 214891 w 2234191"/>
                  <a:gd name="connsiteY2" fmla="*/ 19050 h 272488"/>
                  <a:gd name="connsiteX3" fmla="*/ 348241 w 2234191"/>
                  <a:gd name="connsiteY3" fmla="*/ 38100 h 272488"/>
                  <a:gd name="connsiteX4" fmla="*/ 367291 w 2234191"/>
                  <a:gd name="connsiteY4" fmla="*/ 114300 h 272488"/>
                  <a:gd name="connsiteX5" fmla="*/ 386341 w 2234191"/>
                  <a:gd name="connsiteY5" fmla="*/ 171450 h 272488"/>
                  <a:gd name="connsiteX6" fmla="*/ 500641 w 2234191"/>
                  <a:gd name="connsiteY6" fmla="*/ 228600 h 272488"/>
                  <a:gd name="connsiteX7" fmla="*/ 595891 w 2234191"/>
                  <a:gd name="connsiteY7" fmla="*/ 209550 h 272488"/>
                  <a:gd name="connsiteX8" fmla="*/ 672091 w 2234191"/>
                  <a:gd name="connsiteY8" fmla="*/ 171450 h 272488"/>
                  <a:gd name="connsiteX9" fmla="*/ 786391 w 2234191"/>
                  <a:gd name="connsiteY9" fmla="*/ 114300 h 272488"/>
                  <a:gd name="connsiteX10" fmla="*/ 957841 w 2234191"/>
                  <a:gd name="connsiteY10" fmla="*/ 133350 h 272488"/>
                  <a:gd name="connsiteX11" fmla="*/ 1034041 w 2234191"/>
                  <a:gd name="connsiteY11" fmla="*/ 228600 h 272488"/>
                  <a:gd name="connsiteX12" fmla="*/ 1091191 w 2234191"/>
                  <a:gd name="connsiteY12" fmla="*/ 266700 h 272488"/>
                  <a:gd name="connsiteX13" fmla="*/ 1205491 w 2234191"/>
                  <a:gd name="connsiteY13" fmla="*/ 133350 h 272488"/>
                  <a:gd name="connsiteX14" fmla="*/ 1205491 w 2234191"/>
                  <a:gd name="connsiteY14" fmla="*/ 133350 h 272488"/>
                  <a:gd name="connsiteX15" fmla="*/ 1319791 w 2234191"/>
                  <a:gd name="connsiteY15" fmla="*/ 38100 h 272488"/>
                  <a:gd name="connsiteX16" fmla="*/ 1376941 w 2234191"/>
                  <a:gd name="connsiteY16" fmla="*/ 0 h 272488"/>
                  <a:gd name="connsiteX17" fmla="*/ 1548391 w 2234191"/>
                  <a:gd name="connsiteY17" fmla="*/ 133350 h 272488"/>
                  <a:gd name="connsiteX18" fmla="*/ 1681741 w 2234191"/>
                  <a:gd name="connsiteY18" fmla="*/ 247650 h 272488"/>
                  <a:gd name="connsiteX19" fmla="*/ 1796041 w 2234191"/>
                  <a:gd name="connsiteY19" fmla="*/ 228600 h 272488"/>
                  <a:gd name="connsiteX20" fmla="*/ 1929391 w 2234191"/>
                  <a:gd name="connsiteY20" fmla="*/ 266700 h 272488"/>
                  <a:gd name="connsiteX21" fmla="*/ 2081791 w 2234191"/>
                  <a:gd name="connsiteY21" fmla="*/ 228600 h 272488"/>
                  <a:gd name="connsiteX22" fmla="*/ 2234191 w 2234191"/>
                  <a:gd name="connsiteY22" fmla="*/ 190500 h 27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34191" h="272488">
                    <a:moveTo>
                      <a:pt x="43441" y="114300"/>
                    </a:moveTo>
                    <a:cubicBezTo>
                      <a:pt x="207225" y="5111"/>
                      <a:pt x="0" y="136020"/>
                      <a:pt x="157741" y="57150"/>
                    </a:cubicBezTo>
                    <a:cubicBezTo>
                      <a:pt x="178219" y="46911"/>
                      <a:pt x="195841" y="31750"/>
                      <a:pt x="214891" y="19050"/>
                    </a:cubicBezTo>
                    <a:cubicBezTo>
                      <a:pt x="259341" y="25400"/>
                      <a:pt x="310165" y="14302"/>
                      <a:pt x="348241" y="38100"/>
                    </a:cubicBezTo>
                    <a:cubicBezTo>
                      <a:pt x="370443" y="51976"/>
                      <a:pt x="360098" y="89126"/>
                      <a:pt x="367291" y="114300"/>
                    </a:cubicBezTo>
                    <a:cubicBezTo>
                      <a:pt x="372808" y="133608"/>
                      <a:pt x="373797" y="155770"/>
                      <a:pt x="386341" y="171450"/>
                    </a:cubicBezTo>
                    <a:cubicBezTo>
                      <a:pt x="413198" y="205022"/>
                      <a:pt x="462993" y="216051"/>
                      <a:pt x="500641" y="228600"/>
                    </a:cubicBezTo>
                    <a:cubicBezTo>
                      <a:pt x="532391" y="222250"/>
                      <a:pt x="565174" y="219789"/>
                      <a:pt x="595891" y="209550"/>
                    </a:cubicBezTo>
                    <a:cubicBezTo>
                      <a:pt x="622832" y="200570"/>
                      <a:pt x="645989" y="182637"/>
                      <a:pt x="672091" y="171450"/>
                    </a:cubicBezTo>
                    <a:cubicBezTo>
                      <a:pt x="782509" y="124128"/>
                      <a:pt x="676563" y="187519"/>
                      <a:pt x="786391" y="114300"/>
                    </a:cubicBezTo>
                    <a:cubicBezTo>
                      <a:pt x="843541" y="120650"/>
                      <a:pt x="902056" y="119404"/>
                      <a:pt x="957841" y="133350"/>
                    </a:cubicBezTo>
                    <a:cubicBezTo>
                      <a:pt x="1053382" y="157235"/>
                      <a:pt x="988734" y="171966"/>
                      <a:pt x="1034041" y="228600"/>
                    </a:cubicBezTo>
                    <a:cubicBezTo>
                      <a:pt x="1048344" y="246478"/>
                      <a:pt x="1072141" y="254000"/>
                      <a:pt x="1091191" y="266700"/>
                    </a:cubicBezTo>
                    <a:cubicBezTo>
                      <a:pt x="1206353" y="237910"/>
                      <a:pt x="1159112" y="272488"/>
                      <a:pt x="1205491" y="133350"/>
                    </a:cubicBezTo>
                    <a:lnTo>
                      <a:pt x="1205491" y="133350"/>
                    </a:lnTo>
                    <a:cubicBezTo>
                      <a:pt x="1347384" y="38755"/>
                      <a:pt x="1173112" y="160332"/>
                      <a:pt x="1319791" y="38100"/>
                    </a:cubicBezTo>
                    <a:cubicBezTo>
                      <a:pt x="1337380" y="23443"/>
                      <a:pt x="1357891" y="12700"/>
                      <a:pt x="1376941" y="0"/>
                    </a:cubicBezTo>
                    <a:cubicBezTo>
                      <a:pt x="1485208" y="36089"/>
                      <a:pt x="1419892" y="4851"/>
                      <a:pt x="1548391" y="133350"/>
                    </a:cubicBezTo>
                    <a:cubicBezTo>
                      <a:pt x="1627992" y="212951"/>
                      <a:pt x="1583988" y="174336"/>
                      <a:pt x="1681741" y="247650"/>
                    </a:cubicBezTo>
                    <a:cubicBezTo>
                      <a:pt x="1719841" y="241300"/>
                      <a:pt x="1757415" y="228600"/>
                      <a:pt x="1796041" y="228600"/>
                    </a:cubicBezTo>
                    <a:cubicBezTo>
                      <a:pt x="1819961" y="228600"/>
                      <a:pt x="1902441" y="257717"/>
                      <a:pt x="1929391" y="266700"/>
                    </a:cubicBezTo>
                    <a:cubicBezTo>
                      <a:pt x="2008704" y="240262"/>
                      <a:pt x="1980643" y="246990"/>
                      <a:pt x="2081791" y="228600"/>
                    </a:cubicBezTo>
                    <a:cubicBezTo>
                      <a:pt x="2216207" y="204161"/>
                      <a:pt x="2159297" y="227947"/>
                      <a:pt x="2234191" y="190500"/>
                    </a:cubicBezTo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4643438" y="5500702"/>
                <a:ext cx="2209800" cy="242401"/>
              </a:xfrm>
              <a:custGeom>
                <a:avLst/>
                <a:gdLst>
                  <a:gd name="connsiteX0" fmla="*/ 0 w 2209800"/>
                  <a:gd name="connsiteY0" fmla="*/ 145054 h 242401"/>
                  <a:gd name="connsiteX1" fmla="*/ 114300 w 2209800"/>
                  <a:gd name="connsiteY1" fmla="*/ 87904 h 242401"/>
                  <a:gd name="connsiteX2" fmla="*/ 171450 w 2209800"/>
                  <a:gd name="connsiteY2" fmla="*/ 49804 h 242401"/>
                  <a:gd name="connsiteX3" fmla="*/ 228600 w 2209800"/>
                  <a:gd name="connsiteY3" fmla="*/ 87904 h 242401"/>
                  <a:gd name="connsiteX4" fmla="*/ 266700 w 2209800"/>
                  <a:gd name="connsiteY4" fmla="*/ 145054 h 242401"/>
                  <a:gd name="connsiteX5" fmla="*/ 419100 w 2209800"/>
                  <a:gd name="connsiteY5" fmla="*/ 126004 h 242401"/>
                  <a:gd name="connsiteX6" fmla="*/ 685800 w 2209800"/>
                  <a:gd name="connsiteY6" fmla="*/ 106954 h 242401"/>
                  <a:gd name="connsiteX7" fmla="*/ 800100 w 2209800"/>
                  <a:gd name="connsiteY7" fmla="*/ 30754 h 242401"/>
                  <a:gd name="connsiteX8" fmla="*/ 914400 w 2209800"/>
                  <a:gd name="connsiteY8" fmla="*/ 145054 h 242401"/>
                  <a:gd name="connsiteX9" fmla="*/ 933450 w 2209800"/>
                  <a:gd name="connsiteY9" fmla="*/ 202204 h 242401"/>
                  <a:gd name="connsiteX10" fmla="*/ 1104900 w 2209800"/>
                  <a:gd name="connsiteY10" fmla="*/ 202204 h 242401"/>
                  <a:gd name="connsiteX11" fmla="*/ 1123950 w 2209800"/>
                  <a:gd name="connsiteY11" fmla="*/ 145054 h 242401"/>
                  <a:gd name="connsiteX12" fmla="*/ 1314450 w 2209800"/>
                  <a:gd name="connsiteY12" fmla="*/ 126004 h 242401"/>
                  <a:gd name="connsiteX13" fmla="*/ 1333500 w 2209800"/>
                  <a:gd name="connsiteY13" fmla="*/ 183154 h 242401"/>
                  <a:gd name="connsiteX14" fmla="*/ 1390650 w 2209800"/>
                  <a:gd name="connsiteY14" fmla="*/ 221254 h 242401"/>
                  <a:gd name="connsiteX15" fmla="*/ 1409700 w 2209800"/>
                  <a:gd name="connsiteY15" fmla="*/ 87904 h 242401"/>
                  <a:gd name="connsiteX16" fmla="*/ 1581150 w 2209800"/>
                  <a:gd name="connsiteY16" fmla="*/ 106954 h 242401"/>
                  <a:gd name="connsiteX17" fmla="*/ 1638300 w 2209800"/>
                  <a:gd name="connsiteY17" fmla="*/ 126004 h 242401"/>
                  <a:gd name="connsiteX18" fmla="*/ 1962150 w 2209800"/>
                  <a:gd name="connsiteY18" fmla="*/ 106954 h 242401"/>
                  <a:gd name="connsiteX19" fmla="*/ 2038350 w 2209800"/>
                  <a:gd name="connsiteY19" fmla="*/ 68854 h 242401"/>
                  <a:gd name="connsiteX20" fmla="*/ 2095500 w 2209800"/>
                  <a:gd name="connsiteY20" fmla="*/ 30754 h 242401"/>
                  <a:gd name="connsiteX21" fmla="*/ 2190750 w 2209800"/>
                  <a:gd name="connsiteY21" fmla="*/ 49804 h 242401"/>
                  <a:gd name="connsiteX22" fmla="*/ 2209800 w 2209800"/>
                  <a:gd name="connsiteY22" fmla="*/ 49804 h 24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09800" h="242401">
                    <a:moveTo>
                      <a:pt x="0" y="145054"/>
                    </a:moveTo>
                    <a:cubicBezTo>
                      <a:pt x="38100" y="126004"/>
                      <a:pt x="77063" y="108591"/>
                      <a:pt x="114300" y="87904"/>
                    </a:cubicBezTo>
                    <a:cubicBezTo>
                      <a:pt x="134314" y="76785"/>
                      <a:pt x="148555" y="49804"/>
                      <a:pt x="171450" y="49804"/>
                    </a:cubicBezTo>
                    <a:cubicBezTo>
                      <a:pt x="194345" y="49804"/>
                      <a:pt x="209550" y="75204"/>
                      <a:pt x="228600" y="87904"/>
                    </a:cubicBezTo>
                    <a:cubicBezTo>
                      <a:pt x="241300" y="106954"/>
                      <a:pt x="244249" y="140564"/>
                      <a:pt x="266700" y="145054"/>
                    </a:cubicBezTo>
                    <a:cubicBezTo>
                      <a:pt x="316901" y="155094"/>
                      <a:pt x="368115" y="130639"/>
                      <a:pt x="419100" y="126004"/>
                    </a:cubicBezTo>
                    <a:cubicBezTo>
                      <a:pt x="507860" y="117935"/>
                      <a:pt x="596900" y="113304"/>
                      <a:pt x="685800" y="106954"/>
                    </a:cubicBezTo>
                    <a:cubicBezTo>
                      <a:pt x="706151" y="76427"/>
                      <a:pt x="738593" y="0"/>
                      <a:pt x="800100" y="30754"/>
                    </a:cubicBezTo>
                    <a:cubicBezTo>
                      <a:pt x="848293" y="54851"/>
                      <a:pt x="914400" y="145054"/>
                      <a:pt x="914400" y="145054"/>
                    </a:cubicBezTo>
                    <a:cubicBezTo>
                      <a:pt x="920750" y="164104"/>
                      <a:pt x="919251" y="188005"/>
                      <a:pt x="933450" y="202204"/>
                    </a:cubicBezTo>
                    <a:cubicBezTo>
                      <a:pt x="973647" y="242401"/>
                      <a:pt x="1073887" y="207373"/>
                      <a:pt x="1104900" y="202204"/>
                    </a:cubicBezTo>
                    <a:cubicBezTo>
                      <a:pt x="1111250" y="183154"/>
                      <a:pt x="1111406" y="160734"/>
                      <a:pt x="1123950" y="145054"/>
                    </a:cubicBezTo>
                    <a:cubicBezTo>
                      <a:pt x="1178879" y="76393"/>
                      <a:pt x="1236060" y="114805"/>
                      <a:pt x="1314450" y="126004"/>
                    </a:cubicBezTo>
                    <a:cubicBezTo>
                      <a:pt x="1320800" y="145054"/>
                      <a:pt x="1320956" y="167474"/>
                      <a:pt x="1333500" y="183154"/>
                    </a:cubicBezTo>
                    <a:cubicBezTo>
                      <a:pt x="1347803" y="201032"/>
                      <a:pt x="1376347" y="239132"/>
                      <a:pt x="1390650" y="221254"/>
                    </a:cubicBezTo>
                    <a:cubicBezTo>
                      <a:pt x="1418700" y="186192"/>
                      <a:pt x="1403350" y="132354"/>
                      <a:pt x="1409700" y="87904"/>
                    </a:cubicBezTo>
                    <a:cubicBezTo>
                      <a:pt x="1466850" y="94254"/>
                      <a:pt x="1524431" y="97501"/>
                      <a:pt x="1581150" y="106954"/>
                    </a:cubicBezTo>
                    <a:cubicBezTo>
                      <a:pt x="1600957" y="110255"/>
                      <a:pt x="1618220" y="126004"/>
                      <a:pt x="1638300" y="126004"/>
                    </a:cubicBezTo>
                    <a:cubicBezTo>
                      <a:pt x="1746437" y="126004"/>
                      <a:pt x="1854200" y="113304"/>
                      <a:pt x="1962150" y="106954"/>
                    </a:cubicBezTo>
                    <a:cubicBezTo>
                      <a:pt x="1987550" y="94254"/>
                      <a:pt x="2013694" y="82943"/>
                      <a:pt x="2038350" y="68854"/>
                    </a:cubicBezTo>
                    <a:cubicBezTo>
                      <a:pt x="2058229" y="57495"/>
                      <a:pt x="2072782" y="33594"/>
                      <a:pt x="2095500" y="30754"/>
                    </a:cubicBezTo>
                    <a:cubicBezTo>
                      <a:pt x="2127629" y="26738"/>
                      <a:pt x="2158812" y="44481"/>
                      <a:pt x="2190750" y="49804"/>
                    </a:cubicBezTo>
                    <a:cubicBezTo>
                      <a:pt x="2197014" y="50848"/>
                      <a:pt x="2203450" y="49804"/>
                      <a:pt x="2209800" y="49804"/>
                    </a:cubicBezTo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4643438" y="5643578"/>
                <a:ext cx="2076450" cy="250141"/>
              </a:xfrm>
              <a:custGeom>
                <a:avLst/>
                <a:gdLst>
                  <a:gd name="connsiteX0" fmla="*/ 0 w 2076450"/>
                  <a:gd name="connsiteY0" fmla="*/ 40591 h 250141"/>
                  <a:gd name="connsiteX1" fmla="*/ 76200 w 2076450"/>
                  <a:gd name="connsiteY1" fmla="*/ 21541 h 250141"/>
                  <a:gd name="connsiteX2" fmla="*/ 133350 w 2076450"/>
                  <a:gd name="connsiteY2" fmla="*/ 2491 h 250141"/>
                  <a:gd name="connsiteX3" fmla="*/ 228600 w 2076450"/>
                  <a:gd name="connsiteY3" fmla="*/ 40591 h 250141"/>
                  <a:gd name="connsiteX4" fmla="*/ 247650 w 2076450"/>
                  <a:gd name="connsiteY4" fmla="*/ 97741 h 250141"/>
                  <a:gd name="connsiteX5" fmla="*/ 342900 w 2076450"/>
                  <a:gd name="connsiteY5" fmla="*/ 78691 h 250141"/>
                  <a:gd name="connsiteX6" fmla="*/ 400050 w 2076450"/>
                  <a:gd name="connsiteY6" fmla="*/ 59641 h 250141"/>
                  <a:gd name="connsiteX7" fmla="*/ 533400 w 2076450"/>
                  <a:gd name="connsiteY7" fmla="*/ 21541 h 250141"/>
                  <a:gd name="connsiteX8" fmla="*/ 647700 w 2076450"/>
                  <a:gd name="connsiteY8" fmla="*/ 59641 h 250141"/>
                  <a:gd name="connsiteX9" fmla="*/ 685800 w 2076450"/>
                  <a:gd name="connsiteY9" fmla="*/ 116791 h 250141"/>
                  <a:gd name="connsiteX10" fmla="*/ 819150 w 2076450"/>
                  <a:gd name="connsiteY10" fmla="*/ 97741 h 250141"/>
                  <a:gd name="connsiteX11" fmla="*/ 876300 w 2076450"/>
                  <a:gd name="connsiteY11" fmla="*/ 59641 h 250141"/>
                  <a:gd name="connsiteX12" fmla="*/ 914400 w 2076450"/>
                  <a:gd name="connsiteY12" fmla="*/ 116791 h 250141"/>
                  <a:gd name="connsiteX13" fmla="*/ 971550 w 2076450"/>
                  <a:gd name="connsiteY13" fmla="*/ 135841 h 250141"/>
                  <a:gd name="connsiteX14" fmla="*/ 1409700 w 2076450"/>
                  <a:gd name="connsiteY14" fmla="*/ 173941 h 250141"/>
                  <a:gd name="connsiteX15" fmla="*/ 1657350 w 2076450"/>
                  <a:gd name="connsiteY15" fmla="*/ 212041 h 250141"/>
                  <a:gd name="connsiteX16" fmla="*/ 1733550 w 2076450"/>
                  <a:gd name="connsiteY16" fmla="*/ 250141 h 250141"/>
                  <a:gd name="connsiteX17" fmla="*/ 1828800 w 2076450"/>
                  <a:gd name="connsiteY17" fmla="*/ 231091 h 250141"/>
                  <a:gd name="connsiteX18" fmla="*/ 1885950 w 2076450"/>
                  <a:gd name="connsiteY18" fmla="*/ 212041 h 250141"/>
                  <a:gd name="connsiteX19" fmla="*/ 1943100 w 2076450"/>
                  <a:gd name="connsiteY19" fmla="*/ 231091 h 250141"/>
                  <a:gd name="connsiteX20" fmla="*/ 2038350 w 2076450"/>
                  <a:gd name="connsiteY20" fmla="*/ 135841 h 250141"/>
                  <a:gd name="connsiteX21" fmla="*/ 2076450 w 2076450"/>
                  <a:gd name="connsiteY21" fmla="*/ 78691 h 250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76450" h="250141">
                    <a:moveTo>
                      <a:pt x="0" y="40591"/>
                    </a:moveTo>
                    <a:cubicBezTo>
                      <a:pt x="25400" y="34241"/>
                      <a:pt x="51026" y="28734"/>
                      <a:pt x="76200" y="21541"/>
                    </a:cubicBezTo>
                    <a:cubicBezTo>
                      <a:pt x="95508" y="16024"/>
                      <a:pt x="113425" y="0"/>
                      <a:pt x="133350" y="2491"/>
                    </a:cubicBezTo>
                    <a:cubicBezTo>
                      <a:pt x="167282" y="6732"/>
                      <a:pt x="196850" y="27891"/>
                      <a:pt x="228600" y="40591"/>
                    </a:cubicBezTo>
                    <a:cubicBezTo>
                      <a:pt x="234950" y="59641"/>
                      <a:pt x="228600" y="91391"/>
                      <a:pt x="247650" y="97741"/>
                    </a:cubicBezTo>
                    <a:cubicBezTo>
                      <a:pt x="278367" y="107980"/>
                      <a:pt x="311488" y="86544"/>
                      <a:pt x="342900" y="78691"/>
                    </a:cubicBezTo>
                    <a:cubicBezTo>
                      <a:pt x="362381" y="73821"/>
                      <a:pt x="380742" y="65158"/>
                      <a:pt x="400050" y="59641"/>
                    </a:cubicBezTo>
                    <a:cubicBezTo>
                      <a:pt x="567492" y="11801"/>
                      <a:pt x="396374" y="67216"/>
                      <a:pt x="533400" y="21541"/>
                    </a:cubicBezTo>
                    <a:cubicBezTo>
                      <a:pt x="571500" y="34241"/>
                      <a:pt x="613644" y="38356"/>
                      <a:pt x="647700" y="59641"/>
                    </a:cubicBezTo>
                    <a:cubicBezTo>
                      <a:pt x="667115" y="71775"/>
                      <a:pt x="663450" y="111824"/>
                      <a:pt x="685800" y="116791"/>
                    </a:cubicBezTo>
                    <a:cubicBezTo>
                      <a:pt x="729632" y="126531"/>
                      <a:pt x="774700" y="104091"/>
                      <a:pt x="819150" y="97741"/>
                    </a:cubicBezTo>
                    <a:cubicBezTo>
                      <a:pt x="838200" y="85041"/>
                      <a:pt x="853849" y="55151"/>
                      <a:pt x="876300" y="59641"/>
                    </a:cubicBezTo>
                    <a:cubicBezTo>
                      <a:pt x="898751" y="64131"/>
                      <a:pt x="896522" y="102488"/>
                      <a:pt x="914400" y="116791"/>
                    </a:cubicBezTo>
                    <a:cubicBezTo>
                      <a:pt x="930080" y="129335"/>
                      <a:pt x="951602" y="133539"/>
                      <a:pt x="971550" y="135841"/>
                    </a:cubicBezTo>
                    <a:cubicBezTo>
                      <a:pt x="1117185" y="152645"/>
                      <a:pt x="1263650" y="161241"/>
                      <a:pt x="1409700" y="173941"/>
                    </a:cubicBezTo>
                    <a:cubicBezTo>
                      <a:pt x="1590972" y="234365"/>
                      <a:pt x="1244808" y="123639"/>
                      <a:pt x="1657350" y="212041"/>
                    </a:cubicBezTo>
                    <a:cubicBezTo>
                      <a:pt x="1685118" y="217991"/>
                      <a:pt x="1708150" y="237441"/>
                      <a:pt x="1733550" y="250141"/>
                    </a:cubicBezTo>
                    <a:cubicBezTo>
                      <a:pt x="1765300" y="243791"/>
                      <a:pt x="1797388" y="238944"/>
                      <a:pt x="1828800" y="231091"/>
                    </a:cubicBezTo>
                    <a:cubicBezTo>
                      <a:pt x="1848281" y="226221"/>
                      <a:pt x="1865870" y="212041"/>
                      <a:pt x="1885950" y="212041"/>
                    </a:cubicBezTo>
                    <a:cubicBezTo>
                      <a:pt x="1906030" y="212041"/>
                      <a:pt x="1924050" y="224741"/>
                      <a:pt x="1943100" y="231091"/>
                    </a:cubicBezTo>
                    <a:cubicBezTo>
                      <a:pt x="2000250" y="192991"/>
                      <a:pt x="2006600" y="199341"/>
                      <a:pt x="2038350" y="135841"/>
                    </a:cubicBezTo>
                    <a:cubicBezTo>
                      <a:pt x="2069937" y="72667"/>
                      <a:pt x="2033990" y="78691"/>
                      <a:pt x="2076450" y="78691"/>
                    </a:cubicBezTo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4705350" y="5819560"/>
                <a:ext cx="2228850" cy="298249"/>
              </a:xfrm>
              <a:custGeom>
                <a:avLst/>
                <a:gdLst>
                  <a:gd name="connsiteX0" fmla="*/ 0 w 2228850"/>
                  <a:gd name="connsiteY0" fmla="*/ 143090 h 298249"/>
                  <a:gd name="connsiteX1" fmla="*/ 171450 w 2228850"/>
                  <a:gd name="connsiteY1" fmla="*/ 47840 h 298249"/>
                  <a:gd name="connsiteX2" fmla="*/ 266700 w 2228850"/>
                  <a:gd name="connsiteY2" fmla="*/ 66890 h 298249"/>
                  <a:gd name="connsiteX3" fmla="*/ 381000 w 2228850"/>
                  <a:gd name="connsiteY3" fmla="*/ 257390 h 298249"/>
                  <a:gd name="connsiteX4" fmla="*/ 438150 w 2228850"/>
                  <a:gd name="connsiteY4" fmla="*/ 238340 h 298249"/>
                  <a:gd name="connsiteX5" fmla="*/ 476250 w 2228850"/>
                  <a:gd name="connsiteY5" fmla="*/ 124040 h 298249"/>
                  <a:gd name="connsiteX6" fmla="*/ 552450 w 2228850"/>
                  <a:gd name="connsiteY6" fmla="*/ 104990 h 298249"/>
                  <a:gd name="connsiteX7" fmla="*/ 609600 w 2228850"/>
                  <a:gd name="connsiteY7" fmla="*/ 66890 h 298249"/>
                  <a:gd name="connsiteX8" fmla="*/ 819150 w 2228850"/>
                  <a:gd name="connsiteY8" fmla="*/ 219290 h 298249"/>
                  <a:gd name="connsiteX9" fmla="*/ 895350 w 2228850"/>
                  <a:gd name="connsiteY9" fmla="*/ 238340 h 298249"/>
                  <a:gd name="connsiteX10" fmla="*/ 1066800 w 2228850"/>
                  <a:gd name="connsiteY10" fmla="*/ 219290 h 298249"/>
                  <a:gd name="connsiteX11" fmla="*/ 1143000 w 2228850"/>
                  <a:gd name="connsiteY11" fmla="*/ 200240 h 298249"/>
                  <a:gd name="connsiteX12" fmla="*/ 1257300 w 2228850"/>
                  <a:gd name="connsiteY12" fmla="*/ 181190 h 298249"/>
                  <a:gd name="connsiteX13" fmla="*/ 1333500 w 2228850"/>
                  <a:gd name="connsiteY13" fmla="*/ 143090 h 298249"/>
                  <a:gd name="connsiteX14" fmla="*/ 1390650 w 2228850"/>
                  <a:gd name="connsiteY14" fmla="*/ 257390 h 298249"/>
                  <a:gd name="connsiteX15" fmla="*/ 1447800 w 2228850"/>
                  <a:gd name="connsiteY15" fmla="*/ 295490 h 298249"/>
                  <a:gd name="connsiteX16" fmla="*/ 1638300 w 2228850"/>
                  <a:gd name="connsiteY16" fmla="*/ 276440 h 298249"/>
                  <a:gd name="connsiteX17" fmla="*/ 1657350 w 2228850"/>
                  <a:gd name="connsiteY17" fmla="*/ 219290 h 298249"/>
                  <a:gd name="connsiteX18" fmla="*/ 1714500 w 2228850"/>
                  <a:gd name="connsiteY18" fmla="*/ 200240 h 298249"/>
                  <a:gd name="connsiteX19" fmla="*/ 1924050 w 2228850"/>
                  <a:gd name="connsiteY19" fmla="*/ 162140 h 298249"/>
                  <a:gd name="connsiteX20" fmla="*/ 2019300 w 2228850"/>
                  <a:gd name="connsiteY20" fmla="*/ 143090 h 298249"/>
                  <a:gd name="connsiteX21" fmla="*/ 1981200 w 2228850"/>
                  <a:gd name="connsiteY21" fmla="*/ 66890 h 298249"/>
                  <a:gd name="connsiteX22" fmla="*/ 1943100 w 2228850"/>
                  <a:gd name="connsiteY22" fmla="*/ 9740 h 298249"/>
                  <a:gd name="connsiteX23" fmla="*/ 2057400 w 2228850"/>
                  <a:gd name="connsiteY23" fmla="*/ 47840 h 298249"/>
                  <a:gd name="connsiteX24" fmla="*/ 2171700 w 2228850"/>
                  <a:gd name="connsiteY24" fmla="*/ 162140 h 298249"/>
                  <a:gd name="connsiteX25" fmla="*/ 2228850 w 2228850"/>
                  <a:gd name="connsiteY25" fmla="*/ 181190 h 29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228850" h="298249">
                    <a:moveTo>
                      <a:pt x="0" y="143090"/>
                    </a:moveTo>
                    <a:cubicBezTo>
                      <a:pt x="131008" y="55751"/>
                      <a:pt x="70859" y="81370"/>
                      <a:pt x="171450" y="47840"/>
                    </a:cubicBezTo>
                    <a:cubicBezTo>
                      <a:pt x="203200" y="54190"/>
                      <a:pt x="241142" y="47011"/>
                      <a:pt x="266700" y="66890"/>
                    </a:cubicBezTo>
                    <a:cubicBezTo>
                      <a:pt x="304317" y="96148"/>
                      <a:pt x="356119" y="207629"/>
                      <a:pt x="381000" y="257390"/>
                    </a:cubicBezTo>
                    <a:cubicBezTo>
                      <a:pt x="400050" y="251040"/>
                      <a:pt x="426478" y="254680"/>
                      <a:pt x="438150" y="238340"/>
                    </a:cubicBezTo>
                    <a:cubicBezTo>
                      <a:pt x="461493" y="205660"/>
                      <a:pt x="437288" y="133780"/>
                      <a:pt x="476250" y="124040"/>
                    </a:cubicBezTo>
                    <a:lnTo>
                      <a:pt x="552450" y="104990"/>
                    </a:lnTo>
                    <a:cubicBezTo>
                      <a:pt x="571500" y="92290"/>
                      <a:pt x="586935" y="70128"/>
                      <a:pt x="609600" y="66890"/>
                    </a:cubicBezTo>
                    <a:cubicBezTo>
                      <a:pt x="730351" y="49640"/>
                      <a:pt x="706744" y="191189"/>
                      <a:pt x="819150" y="219290"/>
                    </a:cubicBezTo>
                    <a:lnTo>
                      <a:pt x="895350" y="238340"/>
                    </a:lnTo>
                    <a:cubicBezTo>
                      <a:pt x="952500" y="231990"/>
                      <a:pt x="1009967" y="228034"/>
                      <a:pt x="1066800" y="219290"/>
                    </a:cubicBezTo>
                    <a:cubicBezTo>
                      <a:pt x="1092677" y="215309"/>
                      <a:pt x="1117327" y="205375"/>
                      <a:pt x="1143000" y="200240"/>
                    </a:cubicBezTo>
                    <a:cubicBezTo>
                      <a:pt x="1180875" y="192665"/>
                      <a:pt x="1219200" y="187540"/>
                      <a:pt x="1257300" y="181190"/>
                    </a:cubicBezTo>
                    <a:cubicBezTo>
                      <a:pt x="1282700" y="168490"/>
                      <a:pt x="1305488" y="138421"/>
                      <a:pt x="1333500" y="143090"/>
                    </a:cubicBezTo>
                    <a:cubicBezTo>
                      <a:pt x="1370559" y="149266"/>
                      <a:pt x="1375042" y="237880"/>
                      <a:pt x="1390650" y="257390"/>
                    </a:cubicBezTo>
                    <a:cubicBezTo>
                      <a:pt x="1404953" y="275268"/>
                      <a:pt x="1428750" y="282790"/>
                      <a:pt x="1447800" y="295490"/>
                    </a:cubicBezTo>
                    <a:cubicBezTo>
                      <a:pt x="1511300" y="289140"/>
                      <a:pt x="1578325" y="298249"/>
                      <a:pt x="1638300" y="276440"/>
                    </a:cubicBezTo>
                    <a:cubicBezTo>
                      <a:pt x="1657171" y="269578"/>
                      <a:pt x="1643151" y="233489"/>
                      <a:pt x="1657350" y="219290"/>
                    </a:cubicBezTo>
                    <a:cubicBezTo>
                      <a:pt x="1671549" y="205091"/>
                      <a:pt x="1694865" y="204447"/>
                      <a:pt x="1714500" y="200240"/>
                    </a:cubicBezTo>
                    <a:cubicBezTo>
                      <a:pt x="1783919" y="185364"/>
                      <a:pt x="1854271" y="175224"/>
                      <a:pt x="1924050" y="162140"/>
                    </a:cubicBezTo>
                    <a:cubicBezTo>
                      <a:pt x="1955874" y="156173"/>
                      <a:pt x="1987550" y="149440"/>
                      <a:pt x="2019300" y="143090"/>
                    </a:cubicBezTo>
                    <a:cubicBezTo>
                      <a:pt x="2006600" y="117690"/>
                      <a:pt x="1995289" y="91546"/>
                      <a:pt x="1981200" y="66890"/>
                    </a:cubicBezTo>
                    <a:cubicBezTo>
                      <a:pt x="1969841" y="47011"/>
                      <a:pt x="1920888" y="15293"/>
                      <a:pt x="1943100" y="9740"/>
                    </a:cubicBezTo>
                    <a:cubicBezTo>
                      <a:pt x="1982062" y="0"/>
                      <a:pt x="2057400" y="47840"/>
                      <a:pt x="2057400" y="47840"/>
                    </a:cubicBezTo>
                    <a:cubicBezTo>
                      <a:pt x="2095500" y="85940"/>
                      <a:pt x="2120583" y="145101"/>
                      <a:pt x="2171700" y="162140"/>
                    </a:cubicBezTo>
                    <a:lnTo>
                      <a:pt x="2228850" y="181190"/>
                    </a:lnTo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4648200" y="6076950"/>
                <a:ext cx="2190750" cy="190500"/>
              </a:xfrm>
              <a:custGeom>
                <a:avLst/>
                <a:gdLst>
                  <a:gd name="connsiteX0" fmla="*/ 0 w 2190750"/>
                  <a:gd name="connsiteY0" fmla="*/ 57150 h 190500"/>
                  <a:gd name="connsiteX1" fmla="*/ 171450 w 2190750"/>
                  <a:gd name="connsiteY1" fmla="*/ 76200 h 190500"/>
                  <a:gd name="connsiteX2" fmla="*/ 285750 w 2190750"/>
                  <a:gd name="connsiteY2" fmla="*/ 19050 h 190500"/>
                  <a:gd name="connsiteX3" fmla="*/ 342900 w 2190750"/>
                  <a:gd name="connsiteY3" fmla="*/ 0 h 190500"/>
                  <a:gd name="connsiteX4" fmla="*/ 400050 w 2190750"/>
                  <a:gd name="connsiteY4" fmla="*/ 19050 h 190500"/>
                  <a:gd name="connsiteX5" fmla="*/ 533400 w 2190750"/>
                  <a:gd name="connsiteY5" fmla="*/ 38100 h 190500"/>
                  <a:gd name="connsiteX6" fmla="*/ 590550 w 2190750"/>
                  <a:gd name="connsiteY6" fmla="*/ 76200 h 190500"/>
                  <a:gd name="connsiteX7" fmla="*/ 781050 w 2190750"/>
                  <a:gd name="connsiteY7" fmla="*/ 57150 h 190500"/>
                  <a:gd name="connsiteX8" fmla="*/ 838200 w 2190750"/>
                  <a:gd name="connsiteY8" fmla="*/ 38100 h 190500"/>
                  <a:gd name="connsiteX9" fmla="*/ 895350 w 2190750"/>
                  <a:gd name="connsiteY9" fmla="*/ 76200 h 190500"/>
                  <a:gd name="connsiteX10" fmla="*/ 1104900 w 2190750"/>
                  <a:gd name="connsiteY10" fmla="*/ 57150 h 190500"/>
                  <a:gd name="connsiteX11" fmla="*/ 1162050 w 2190750"/>
                  <a:gd name="connsiteY11" fmla="*/ 38100 h 190500"/>
                  <a:gd name="connsiteX12" fmla="*/ 1219200 w 2190750"/>
                  <a:gd name="connsiteY12" fmla="*/ 95250 h 190500"/>
                  <a:gd name="connsiteX13" fmla="*/ 1238250 w 2190750"/>
                  <a:gd name="connsiteY13" fmla="*/ 152400 h 190500"/>
                  <a:gd name="connsiteX14" fmla="*/ 1352550 w 2190750"/>
                  <a:gd name="connsiteY14" fmla="*/ 152400 h 190500"/>
                  <a:gd name="connsiteX15" fmla="*/ 1409700 w 2190750"/>
                  <a:gd name="connsiteY15" fmla="*/ 95250 h 190500"/>
                  <a:gd name="connsiteX16" fmla="*/ 1562100 w 2190750"/>
                  <a:gd name="connsiteY16" fmla="*/ 95250 h 190500"/>
                  <a:gd name="connsiteX17" fmla="*/ 1619250 w 2190750"/>
                  <a:gd name="connsiteY17" fmla="*/ 57150 h 190500"/>
                  <a:gd name="connsiteX18" fmla="*/ 1733550 w 2190750"/>
                  <a:gd name="connsiteY18" fmla="*/ 19050 h 190500"/>
                  <a:gd name="connsiteX19" fmla="*/ 1905000 w 2190750"/>
                  <a:gd name="connsiteY19" fmla="*/ 114300 h 190500"/>
                  <a:gd name="connsiteX20" fmla="*/ 1962150 w 2190750"/>
                  <a:gd name="connsiteY20" fmla="*/ 152400 h 190500"/>
                  <a:gd name="connsiteX21" fmla="*/ 2019300 w 2190750"/>
                  <a:gd name="connsiteY21" fmla="*/ 171450 h 190500"/>
                  <a:gd name="connsiteX22" fmla="*/ 2133600 w 2190750"/>
                  <a:gd name="connsiteY22" fmla="*/ 76200 h 190500"/>
                  <a:gd name="connsiteX23" fmla="*/ 2190750 w 2190750"/>
                  <a:gd name="connsiteY23" fmla="*/ 762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90750" h="190500">
                    <a:moveTo>
                      <a:pt x="0" y="57150"/>
                    </a:moveTo>
                    <a:cubicBezTo>
                      <a:pt x="57150" y="63500"/>
                      <a:pt x="113948" y="76200"/>
                      <a:pt x="171450" y="76200"/>
                    </a:cubicBezTo>
                    <a:cubicBezTo>
                      <a:pt x="219333" y="76200"/>
                      <a:pt x="247223" y="38313"/>
                      <a:pt x="285750" y="19050"/>
                    </a:cubicBezTo>
                    <a:cubicBezTo>
                      <a:pt x="303711" y="10070"/>
                      <a:pt x="323850" y="6350"/>
                      <a:pt x="342900" y="0"/>
                    </a:cubicBezTo>
                    <a:cubicBezTo>
                      <a:pt x="361950" y="6350"/>
                      <a:pt x="380359" y="15112"/>
                      <a:pt x="400050" y="19050"/>
                    </a:cubicBezTo>
                    <a:cubicBezTo>
                      <a:pt x="444079" y="27856"/>
                      <a:pt x="490392" y="25198"/>
                      <a:pt x="533400" y="38100"/>
                    </a:cubicBezTo>
                    <a:cubicBezTo>
                      <a:pt x="555330" y="44679"/>
                      <a:pt x="571500" y="63500"/>
                      <a:pt x="590550" y="76200"/>
                    </a:cubicBezTo>
                    <a:cubicBezTo>
                      <a:pt x="654050" y="69850"/>
                      <a:pt x="717975" y="66854"/>
                      <a:pt x="781050" y="57150"/>
                    </a:cubicBezTo>
                    <a:cubicBezTo>
                      <a:pt x="800897" y="54097"/>
                      <a:pt x="818393" y="34799"/>
                      <a:pt x="838200" y="38100"/>
                    </a:cubicBezTo>
                    <a:cubicBezTo>
                      <a:pt x="860784" y="41864"/>
                      <a:pt x="876300" y="63500"/>
                      <a:pt x="895350" y="76200"/>
                    </a:cubicBezTo>
                    <a:cubicBezTo>
                      <a:pt x="965200" y="69850"/>
                      <a:pt x="1035467" y="67069"/>
                      <a:pt x="1104900" y="57150"/>
                    </a:cubicBezTo>
                    <a:cubicBezTo>
                      <a:pt x="1124779" y="54310"/>
                      <a:pt x="1143000" y="31750"/>
                      <a:pt x="1162050" y="38100"/>
                    </a:cubicBezTo>
                    <a:cubicBezTo>
                      <a:pt x="1187608" y="46619"/>
                      <a:pt x="1200150" y="76200"/>
                      <a:pt x="1219200" y="95250"/>
                    </a:cubicBezTo>
                    <a:cubicBezTo>
                      <a:pt x="1225550" y="114300"/>
                      <a:pt x="1224051" y="138201"/>
                      <a:pt x="1238250" y="152400"/>
                    </a:cubicBezTo>
                    <a:cubicBezTo>
                      <a:pt x="1276350" y="190500"/>
                      <a:pt x="1314450" y="165100"/>
                      <a:pt x="1352550" y="152400"/>
                    </a:cubicBezTo>
                    <a:cubicBezTo>
                      <a:pt x="1371600" y="133350"/>
                      <a:pt x="1387284" y="110194"/>
                      <a:pt x="1409700" y="95250"/>
                    </a:cubicBezTo>
                    <a:cubicBezTo>
                      <a:pt x="1463772" y="59202"/>
                      <a:pt x="1501652" y="83160"/>
                      <a:pt x="1562100" y="95250"/>
                    </a:cubicBezTo>
                    <a:cubicBezTo>
                      <a:pt x="1581150" y="82550"/>
                      <a:pt x="1598328" y="66449"/>
                      <a:pt x="1619250" y="57150"/>
                    </a:cubicBezTo>
                    <a:cubicBezTo>
                      <a:pt x="1655950" y="40839"/>
                      <a:pt x="1733550" y="19050"/>
                      <a:pt x="1733550" y="19050"/>
                    </a:cubicBezTo>
                    <a:cubicBezTo>
                      <a:pt x="1834141" y="52580"/>
                      <a:pt x="1773992" y="26961"/>
                      <a:pt x="1905000" y="114300"/>
                    </a:cubicBezTo>
                    <a:cubicBezTo>
                      <a:pt x="1924050" y="127000"/>
                      <a:pt x="1940430" y="145160"/>
                      <a:pt x="1962150" y="152400"/>
                    </a:cubicBezTo>
                    <a:lnTo>
                      <a:pt x="2019300" y="171450"/>
                    </a:lnTo>
                    <a:cubicBezTo>
                      <a:pt x="2045827" y="144923"/>
                      <a:pt x="2093817" y="89461"/>
                      <a:pt x="2133600" y="76200"/>
                    </a:cubicBezTo>
                    <a:cubicBezTo>
                      <a:pt x="2151672" y="70176"/>
                      <a:pt x="2171700" y="76200"/>
                      <a:pt x="2190750" y="76200"/>
                    </a:cubicBezTo>
                  </a:path>
                </a:pathLst>
              </a:cu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6143636" y="4572008"/>
              <a:ext cx="357190" cy="11430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5357818" y="5072074"/>
              <a:ext cx="214314" cy="571504"/>
            </a:xfrm>
            <a:custGeom>
              <a:avLst/>
              <a:gdLst>
                <a:gd name="connsiteX0" fmla="*/ 234206 w 332857"/>
                <a:gd name="connsiteY0" fmla="*/ 647700 h 650583"/>
                <a:gd name="connsiteX1" fmla="*/ 24656 w 332857"/>
                <a:gd name="connsiteY1" fmla="*/ 590550 h 650583"/>
                <a:gd name="connsiteX2" fmla="*/ 5606 w 332857"/>
                <a:gd name="connsiteY2" fmla="*/ 533400 h 650583"/>
                <a:gd name="connsiteX3" fmla="*/ 24656 w 332857"/>
                <a:gd name="connsiteY3" fmla="*/ 457200 h 650583"/>
                <a:gd name="connsiteX4" fmla="*/ 272306 w 332857"/>
                <a:gd name="connsiteY4" fmla="*/ 438150 h 650583"/>
                <a:gd name="connsiteX5" fmla="*/ 329456 w 332857"/>
                <a:gd name="connsiteY5" fmla="*/ 400050 h 650583"/>
                <a:gd name="connsiteX6" fmla="*/ 310406 w 332857"/>
                <a:gd name="connsiteY6" fmla="*/ 285750 h 650583"/>
                <a:gd name="connsiteX7" fmla="*/ 234206 w 332857"/>
                <a:gd name="connsiteY7" fmla="*/ 266700 h 650583"/>
                <a:gd name="connsiteX8" fmla="*/ 81806 w 332857"/>
                <a:gd name="connsiteY8" fmla="*/ 228600 h 650583"/>
                <a:gd name="connsiteX9" fmla="*/ 62756 w 332857"/>
                <a:gd name="connsiteY9" fmla="*/ 171450 h 650583"/>
                <a:gd name="connsiteX10" fmla="*/ 100856 w 332857"/>
                <a:gd name="connsiteY10" fmla="*/ 0 h 65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857" h="650583">
                  <a:moveTo>
                    <a:pt x="234206" y="647700"/>
                  </a:moveTo>
                  <a:cubicBezTo>
                    <a:pt x="174739" y="640267"/>
                    <a:pt x="72682" y="650583"/>
                    <a:pt x="24656" y="590550"/>
                  </a:cubicBezTo>
                  <a:cubicBezTo>
                    <a:pt x="12112" y="574870"/>
                    <a:pt x="11956" y="552450"/>
                    <a:pt x="5606" y="533400"/>
                  </a:cubicBezTo>
                  <a:cubicBezTo>
                    <a:pt x="11956" y="508000"/>
                    <a:pt x="0" y="466006"/>
                    <a:pt x="24656" y="457200"/>
                  </a:cubicBezTo>
                  <a:cubicBezTo>
                    <a:pt x="102626" y="429353"/>
                    <a:pt x="190930" y="453408"/>
                    <a:pt x="272306" y="438150"/>
                  </a:cubicBezTo>
                  <a:cubicBezTo>
                    <a:pt x="294809" y="433931"/>
                    <a:pt x="310406" y="412750"/>
                    <a:pt x="329456" y="400050"/>
                  </a:cubicBezTo>
                  <a:cubicBezTo>
                    <a:pt x="323106" y="361950"/>
                    <a:pt x="332857" y="317181"/>
                    <a:pt x="310406" y="285750"/>
                  </a:cubicBezTo>
                  <a:cubicBezTo>
                    <a:pt x="295188" y="264445"/>
                    <a:pt x="259380" y="273893"/>
                    <a:pt x="234206" y="266700"/>
                  </a:cubicBezTo>
                  <a:cubicBezTo>
                    <a:pt x="97524" y="227648"/>
                    <a:pt x="275459" y="267331"/>
                    <a:pt x="81806" y="228600"/>
                  </a:cubicBezTo>
                  <a:cubicBezTo>
                    <a:pt x="75456" y="209550"/>
                    <a:pt x="62756" y="191530"/>
                    <a:pt x="62756" y="171450"/>
                  </a:cubicBezTo>
                  <a:cubicBezTo>
                    <a:pt x="62756" y="66160"/>
                    <a:pt x="68385" y="64943"/>
                    <a:pt x="100856" y="0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5715008" y="5072074"/>
              <a:ext cx="214314" cy="571504"/>
            </a:xfrm>
            <a:custGeom>
              <a:avLst/>
              <a:gdLst>
                <a:gd name="connsiteX0" fmla="*/ 234206 w 332857"/>
                <a:gd name="connsiteY0" fmla="*/ 647700 h 650583"/>
                <a:gd name="connsiteX1" fmla="*/ 24656 w 332857"/>
                <a:gd name="connsiteY1" fmla="*/ 590550 h 650583"/>
                <a:gd name="connsiteX2" fmla="*/ 5606 w 332857"/>
                <a:gd name="connsiteY2" fmla="*/ 533400 h 650583"/>
                <a:gd name="connsiteX3" fmla="*/ 24656 w 332857"/>
                <a:gd name="connsiteY3" fmla="*/ 457200 h 650583"/>
                <a:gd name="connsiteX4" fmla="*/ 272306 w 332857"/>
                <a:gd name="connsiteY4" fmla="*/ 438150 h 650583"/>
                <a:gd name="connsiteX5" fmla="*/ 329456 w 332857"/>
                <a:gd name="connsiteY5" fmla="*/ 400050 h 650583"/>
                <a:gd name="connsiteX6" fmla="*/ 310406 w 332857"/>
                <a:gd name="connsiteY6" fmla="*/ 285750 h 650583"/>
                <a:gd name="connsiteX7" fmla="*/ 234206 w 332857"/>
                <a:gd name="connsiteY7" fmla="*/ 266700 h 650583"/>
                <a:gd name="connsiteX8" fmla="*/ 81806 w 332857"/>
                <a:gd name="connsiteY8" fmla="*/ 228600 h 650583"/>
                <a:gd name="connsiteX9" fmla="*/ 62756 w 332857"/>
                <a:gd name="connsiteY9" fmla="*/ 171450 h 650583"/>
                <a:gd name="connsiteX10" fmla="*/ 100856 w 332857"/>
                <a:gd name="connsiteY10" fmla="*/ 0 h 65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857" h="650583">
                  <a:moveTo>
                    <a:pt x="234206" y="647700"/>
                  </a:moveTo>
                  <a:cubicBezTo>
                    <a:pt x="174739" y="640267"/>
                    <a:pt x="72682" y="650583"/>
                    <a:pt x="24656" y="590550"/>
                  </a:cubicBezTo>
                  <a:cubicBezTo>
                    <a:pt x="12112" y="574870"/>
                    <a:pt x="11956" y="552450"/>
                    <a:pt x="5606" y="533400"/>
                  </a:cubicBezTo>
                  <a:cubicBezTo>
                    <a:pt x="11956" y="508000"/>
                    <a:pt x="0" y="466006"/>
                    <a:pt x="24656" y="457200"/>
                  </a:cubicBezTo>
                  <a:cubicBezTo>
                    <a:pt x="102626" y="429353"/>
                    <a:pt x="190930" y="453408"/>
                    <a:pt x="272306" y="438150"/>
                  </a:cubicBezTo>
                  <a:cubicBezTo>
                    <a:pt x="294809" y="433931"/>
                    <a:pt x="310406" y="412750"/>
                    <a:pt x="329456" y="400050"/>
                  </a:cubicBezTo>
                  <a:cubicBezTo>
                    <a:pt x="323106" y="361950"/>
                    <a:pt x="332857" y="317181"/>
                    <a:pt x="310406" y="285750"/>
                  </a:cubicBezTo>
                  <a:cubicBezTo>
                    <a:pt x="295188" y="264445"/>
                    <a:pt x="259380" y="273893"/>
                    <a:pt x="234206" y="266700"/>
                  </a:cubicBezTo>
                  <a:cubicBezTo>
                    <a:pt x="97524" y="227648"/>
                    <a:pt x="275459" y="267331"/>
                    <a:pt x="81806" y="228600"/>
                  </a:cubicBezTo>
                  <a:cubicBezTo>
                    <a:pt x="75456" y="209550"/>
                    <a:pt x="62756" y="191530"/>
                    <a:pt x="62756" y="171450"/>
                  </a:cubicBezTo>
                  <a:cubicBezTo>
                    <a:pt x="62756" y="66160"/>
                    <a:pt x="68385" y="64943"/>
                    <a:pt x="100856" y="0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7072330" y="5072074"/>
              <a:ext cx="214314" cy="571504"/>
            </a:xfrm>
            <a:custGeom>
              <a:avLst/>
              <a:gdLst>
                <a:gd name="connsiteX0" fmla="*/ 234206 w 332857"/>
                <a:gd name="connsiteY0" fmla="*/ 647700 h 650583"/>
                <a:gd name="connsiteX1" fmla="*/ 24656 w 332857"/>
                <a:gd name="connsiteY1" fmla="*/ 590550 h 650583"/>
                <a:gd name="connsiteX2" fmla="*/ 5606 w 332857"/>
                <a:gd name="connsiteY2" fmla="*/ 533400 h 650583"/>
                <a:gd name="connsiteX3" fmla="*/ 24656 w 332857"/>
                <a:gd name="connsiteY3" fmla="*/ 457200 h 650583"/>
                <a:gd name="connsiteX4" fmla="*/ 272306 w 332857"/>
                <a:gd name="connsiteY4" fmla="*/ 438150 h 650583"/>
                <a:gd name="connsiteX5" fmla="*/ 329456 w 332857"/>
                <a:gd name="connsiteY5" fmla="*/ 400050 h 650583"/>
                <a:gd name="connsiteX6" fmla="*/ 310406 w 332857"/>
                <a:gd name="connsiteY6" fmla="*/ 285750 h 650583"/>
                <a:gd name="connsiteX7" fmla="*/ 234206 w 332857"/>
                <a:gd name="connsiteY7" fmla="*/ 266700 h 650583"/>
                <a:gd name="connsiteX8" fmla="*/ 81806 w 332857"/>
                <a:gd name="connsiteY8" fmla="*/ 228600 h 650583"/>
                <a:gd name="connsiteX9" fmla="*/ 62756 w 332857"/>
                <a:gd name="connsiteY9" fmla="*/ 171450 h 650583"/>
                <a:gd name="connsiteX10" fmla="*/ 100856 w 332857"/>
                <a:gd name="connsiteY10" fmla="*/ 0 h 65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857" h="650583">
                  <a:moveTo>
                    <a:pt x="234206" y="647700"/>
                  </a:moveTo>
                  <a:cubicBezTo>
                    <a:pt x="174739" y="640267"/>
                    <a:pt x="72682" y="650583"/>
                    <a:pt x="24656" y="590550"/>
                  </a:cubicBezTo>
                  <a:cubicBezTo>
                    <a:pt x="12112" y="574870"/>
                    <a:pt x="11956" y="552450"/>
                    <a:pt x="5606" y="533400"/>
                  </a:cubicBezTo>
                  <a:cubicBezTo>
                    <a:pt x="11956" y="508000"/>
                    <a:pt x="0" y="466006"/>
                    <a:pt x="24656" y="457200"/>
                  </a:cubicBezTo>
                  <a:cubicBezTo>
                    <a:pt x="102626" y="429353"/>
                    <a:pt x="190930" y="453408"/>
                    <a:pt x="272306" y="438150"/>
                  </a:cubicBezTo>
                  <a:cubicBezTo>
                    <a:pt x="294809" y="433931"/>
                    <a:pt x="310406" y="412750"/>
                    <a:pt x="329456" y="400050"/>
                  </a:cubicBezTo>
                  <a:cubicBezTo>
                    <a:pt x="323106" y="361950"/>
                    <a:pt x="332857" y="317181"/>
                    <a:pt x="310406" y="285750"/>
                  </a:cubicBezTo>
                  <a:cubicBezTo>
                    <a:pt x="295188" y="264445"/>
                    <a:pt x="259380" y="273893"/>
                    <a:pt x="234206" y="266700"/>
                  </a:cubicBezTo>
                  <a:cubicBezTo>
                    <a:pt x="97524" y="227648"/>
                    <a:pt x="275459" y="267331"/>
                    <a:pt x="81806" y="228600"/>
                  </a:cubicBezTo>
                  <a:cubicBezTo>
                    <a:pt x="75456" y="209550"/>
                    <a:pt x="62756" y="191530"/>
                    <a:pt x="62756" y="171450"/>
                  </a:cubicBezTo>
                  <a:cubicBezTo>
                    <a:pt x="62756" y="66160"/>
                    <a:pt x="68385" y="64943"/>
                    <a:pt x="100856" y="0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6715140" y="5072074"/>
              <a:ext cx="214314" cy="571504"/>
            </a:xfrm>
            <a:custGeom>
              <a:avLst/>
              <a:gdLst>
                <a:gd name="connsiteX0" fmla="*/ 234206 w 332857"/>
                <a:gd name="connsiteY0" fmla="*/ 647700 h 650583"/>
                <a:gd name="connsiteX1" fmla="*/ 24656 w 332857"/>
                <a:gd name="connsiteY1" fmla="*/ 590550 h 650583"/>
                <a:gd name="connsiteX2" fmla="*/ 5606 w 332857"/>
                <a:gd name="connsiteY2" fmla="*/ 533400 h 650583"/>
                <a:gd name="connsiteX3" fmla="*/ 24656 w 332857"/>
                <a:gd name="connsiteY3" fmla="*/ 457200 h 650583"/>
                <a:gd name="connsiteX4" fmla="*/ 272306 w 332857"/>
                <a:gd name="connsiteY4" fmla="*/ 438150 h 650583"/>
                <a:gd name="connsiteX5" fmla="*/ 329456 w 332857"/>
                <a:gd name="connsiteY5" fmla="*/ 400050 h 650583"/>
                <a:gd name="connsiteX6" fmla="*/ 310406 w 332857"/>
                <a:gd name="connsiteY6" fmla="*/ 285750 h 650583"/>
                <a:gd name="connsiteX7" fmla="*/ 234206 w 332857"/>
                <a:gd name="connsiteY7" fmla="*/ 266700 h 650583"/>
                <a:gd name="connsiteX8" fmla="*/ 81806 w 332857"/>
                <a:gd name="connsiteY8" fmla="*/ 228600 h 650583"/>
                <a:gd name="connsiteX9" fmla="*/ 62756 w 332857"/>
                <a:gd name="connsiteY9" fmla="*/ 171450 h 650583"/>
                <a:gd name="connsiteX10" fmla="*/ 100856 w 332857"/>
                <a:gd name="connsiteY10" fmla="*/ 0 h 65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857" h="650583">
                  <a:moveTo>
                    <a:pt x="234206" y="647700"/>
                  </a:moveTo>
                  <a:cubicBezTo>
                    <a:pt x="174739" y="640267"/>
                    <a:pt x="72682" y="650583"/>
                    <a:pt x="24656" y="590550"/>
                  </a:cubicBezTo>
                  <a:cubicBezTo>
                    <a:pt x="12112" y="574870"/>
                    <a:pt x="11956" y="552450"/>
                    <a:pt x="5606" y="533400"/>
                  </a:cubicBezTo>
                  <a:cubicBezTo>
                    <a:pt x="11956" y="508000"/>
                    <a:pt x="0" y="466006"/>
                    <a:pt x="24656" y="457200"/>
                  </a:cubicBezTo>
                  <a:cubicBezTo>
                    <a:pt x="102626" y="429353"/>
                    <a:pt x="190930" y="453408"/>
                    <a:pt x="272306" y="438150"/>
                  </a:cubicBezTo>
                  <a:cubicBezTo>
                    <a:pt x="294809" y="433931"/>
                    <a:pt x="310406" y="412750"/>
                    <a:pt x="329456" y="400050"/>
                  </a:cubicBezTo>
                  <a:cubicBezTo>
                    <a:pt x="323106" y="361950"/>
                    <a:pt x="332857" y="317181"/>
                    <a:pt x="310406" y="285750"/>
                  </a:cubicBezTo>
                  <a:cubicBezTo>
                    <a:pt x="295188" y="264445"/>
                    <a:pt x="259380" y="273893"/>
                    <a:pt x="234206" y="266700"/>
                  </a:cubicBezTo>
                  <a:cubicBezTo>
                    <a:pt x="97524" y="227648"/>
                    <a:pt x="275459" y="267331"/>
                    <a:pt x="81806" y="228600"/>
                  </a:cubicBezTo>
                  <a:cubicBezTo>
                    <a:pt x="75456" y="209550"/>
                    <a:pt x="62756" y="191530"/>
                    <a:pt x="62756" y="171450"/>
                  </a:cubicBezTo>
                  <a:cubicBezTo>
                    <a:pt x="62756" y="66160"/>
                    <a:pt x="68385" y="64943"/>
                    <a:pt x="100856" y="0"/>
                  </a:cubicBezTo>
                </a:path>
              </a:pathLst>
            </a:cu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Оптическая иммерсия</a:t>
            </a:r>
          </a:p>
        </p:txBody>
      </p:sp>
      <p:sp>
        <p:nvSpPr>
          <p:cNvPr id="97283" name="Содержимое 3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latin typeface="Comic Sans MS" pitchFamily="66" charset="0"/>
              </a:rPr>
              <a:t>Коэффициент рассеяния биотканей уменьшается за счет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mic Sans MS" pitchFamily="66" charset="0"/>
              </a:rPr>
              <a:t>дегидратации тканевых компонентов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mic Sans MS" pitchFamily="66" charset="0"/>
              </a:rPr>
              <a:t>частичного замещения внутритканевой жидкости иммерсионным веществом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omic Sans MS" pitchFamily="66" charset="0"/>
              </a:rPr>
              <a:t>структурной модификации или диссоциации коллагена</a:t>
            </a:r>
          </a:p>
        </p:txBody>
      </p:sp>
      <p:sp>
        <p:nvSpPr>
          <p:cNvPr id="9728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C76A34-0F4C-49C4-814F-1D2E299E33A1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357290" y="4286256"/>
            <a:ext cx="6286544" cy="2357454"/>
            <a:chOff x="1357290" y="4286256"/>
            <a:chExt cx="6286544" cy="2357454"/>
          </a:xfrm>
        </p:grpSpPr>
        <p:grpSp>
          <p:nvGrpSpPr>
            <p:cNvPr id="3" name="Группа 24"/>
            <p:cNvGrpSpPr/>
            <p:nvPr/>
          </p:nvGrpSpPr>
          <p:grpSpPr>
            <a:xfrm>
              <a:off x="1357290" y="4286256"/>
              <a:ext cx="2643206" cy="2357454"/>
              <a:chOff x="1571604" y="4286256"/>
              <a:chExt cx="2643206" cy="2357454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643174" y="4286256"/>
                <a:ext cx="357190" cy="114300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29"/>
              <p:cNvGrpSpPr/>
              <p:nvPr/>
            </p:nvGrpSpPr>
            <p:grpSpPr>
              <a:xfrm>
                <a:off x="1571604" y="5500702"/>
                <a:ext cx="2643206" cy="1143008"/>
                <a:chOff x="4429124" y="5214950"/>
                <a:chExt cx="2643206" cy="1143008"/>
              </a:xfrm>
            </p:grpSpPr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4429124" y="5214950"/>
                  <a:ext cx="2643206" cy="1143008"/>
                </a:xfrm>
                <a:prstGeom prst="roundRect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4572000" y="5286388"/>
                  <a:ext cx="2234191" cy="272488"/>
                </a:xfrm>
                <a:custGeom>
                  <a:avLst/>
                  <a:gdLst>
                    <a:gd name="connsiteX0" fmla="*/ 43441 w 2234191"/>
                    <a:gd name="connsiteY0" fmla="*/ 114300 h 272488"/>
                    <a:gd name="connsiteX1" fmla="*/ 157741 w 2234191"/>
                    <a:gd name="connsiteY1" fmla="*/ 57150 h 272488"/>
                    <a:gd name="connsiteX2" fmla="*/ 214891 w 2234191"/>
                    <a:gd name="connsiteY2" fmla="*/ 19050 h 272488"/>
                    <a:gd name="connsiteX3" fmla="*/ 348241 w 2234191"/>
                    <a:gd name="connsiteY3" fmla="*/ 38100 h 272488"/>
                    <a:gd name="connsiteX4" fmla="*/ 367291 w 2234191"/>
                    <a:gd name="connsiteY4" fmla="*/ 114300 h 272488"/>
                    <a:gd name="connsiteX5" fmla="*/ 386341 w 2234191"/>
                    <a:gd name="connsiteY5" fmla="*/ 171450 h 272488"/>
                    <a:gd name="connsiteX6" fmla="*/ 500641 w 2234191"/>
                    <a:gd name="connsiteY6" fmla="*/ 228600 h 272488"/>
                    <a:gd name="connsiteX7" fmla="*/ 595891 w 2234191"/>
                    <a:gd name="connsiteY7" fmla="*/ 209550 h 272488"/>
                    <a:gd name="connsiteX8" fmla="*/ 672091 w 2234191"/>
                    <a:gd name="connsiteY8" fmla="*/ 171450 h 272488"/>
                    <a:gd name="connsiteX9" fmla="*/ 786391 w 2234191"/>
                    <a:gd name="connsiteY9" fmla="*/ 114300 h 272488"/>
                    <a:gd name="connsiteX10" fmla="*/ 957841 w 2234191"/>
                    <a:gd name="connsiteY10" fmla="*/ 133350 h 272488"/>
                    <a:gd name="connsiteX11" fmla="*/ 1034041 w 2234191"/>
                    <a:gd name="connsiteY11" fmla="*/ 228600 h 272488"/>
                    <a:gd name="connsiteX12" fmla="*/ 1091191 w 2234191"/>
                    <a:gd name="connsiteY12" fmla="*/ 266700 h 272488"/>
                    <a:gd name="connsiteX13" fmla="*/ 1205491 w 2234191"/>
                    <a:gd name="connsiteY13" fmla="*/ 133350 h 272488"/>
                    <a:gd name="connsiteX14" fmla="*/ 1205491 w 2234191"/>
                    <a:gd name="connsiteY14" fmla="*/ 133350 h 272488"/>
                    <a:gd name="connsiteX15" fmla="*/ 1319791 w 2234191"/>
                    <a:gd name="connsiteY15" fmla="*/ 38100 h 272488"/>
                    <a:gd name="connsiteX16" fmla="*/ 1376941 w 2234191"/>
                    <a:gd name="connsiteY16" fmla="*/ 0 h 272488"/>
                    <a:gd name="connsiteX17" fmla="*/ 1548391 w 2234191"/>
                    <a:gd name="connsiteY17" fmla="*/ 133350 h 272488"/>
                    <a:gd name="connsiteX18" fmla="*/ 1681741 w 2234191"/>
                    <a:gd name="connsiteY18" fmla="*/ 247650 h 272488"/>
                    <a:gd name="connsiteX19" fmla="*/ 1796041 w 2234191"/>
                    <a:gd name="connsiteY19" fmla="*/ 228600 h 272488"/>
                    <a:gd name="connsiteX20" fmla="*/ 1929391 w 2234191"/>
                    <a:gd name="connsiteY20" fmla="*/ 266700 h 272488"/>
                    <a:gd name="connsiteX21" fmla="*/ 2081791 w 2234191"/>
                    <a:gd name="connsiteY21" fmla="*/ 228600 h 272488"/>
                    <a:gd name="connsiteX22" fmla="*/ 2234191 w 2234191"/>
                    <a:gd name="connsiteY22" fmla="*/ 190500 h 272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34191" h="272488">
                      <a:moveTo>
                        <a:pt x="43441" y="114300"/>
                      </a:moveTo>
                      <a:cubicBezTo>
                        <a:pt x="207225" y="5111"/>
                        <a:pt x="0" y="136020"/>
                        <a:pt x="157741" y="57150"/>
                      </a:cubicBezTo>
                      <a:cubicBezTo>
                        <a:pt x="178219" y="46911"/>
                        <a:pt x="195841" y="31750"/>
                        <a:pt x="214891" y="19050"/>
                      </a:cubicBezTo>
                      <a:cubicBezTo>
                        <a:pt x="259341" y="25400"/>
                        <a:pt x="310165" y="14302"/>
                        <a:pt x="348241" y="38100"/>
                      </a:cubicBezTo>
                      <a:cubicBezTo>
                        <a:pt x="370443" y="51976"/>
                        <a:pt x="360098" y="89126"/>
                        <a:pt x="367291" y="114300"/>
                      </a:cubicBezTo>
                      <a:cubicBezTo>
                        <a:pt x="372808" y="133608"/>
                        <a:pt x="373797" y="155770"/>
                        <a:pt x="386341" y="171450"/>
                      </a:cubicBezTo>
                      <a:cubicBezTo>
                        <a:pt x="413198" y="205022"/>
                        <a:pt x="462993" y="216051"/>
                        <a:pt x="500641" y="228600"/>
                      </a:cubicBezTo>
                      <a:cubicBezTo>
                        <a:pt x="532391" y="222250"/>
                        <a:pt x="565174" y="219789"/>
                        <a:pt x="595891" y="209550"/>
                      </a:cubicBezTo>
                      <a:cubicBezTo>
                        <a:pt x="622832" y="200570"/>
                        <a:pt x="645989" y="182637"/>
                        <a:pt x="672091" y="171450"/>
                      </a:cubicBezTo>
                      <a:cubicBezTo>
                        <a:pt x="782509" y="124128"/>
                        <a:pt x="676563" y="187519"/>
                        <a:pt x="786391" y="114300"/>
                      </a:cubicBezTo>
                      <a:cubicBezTo>
                        <a:pt x="843541" y="120650"/>
                        <a:pt x="902056" y="119404"/>
                        <a:pt x="957841" y="133350"/>
                      </a:cubicBezTo>
                      <a:cubicBezTo>
                        <a:pt x="1053382" y="157235"/>
                        <a:pt x="988734" y="171966"/>
                        <a:pt x="1034041" y="228600"/>
                      </a:cubicBezTo>
                      <a:cubicBezTo>
                        <a:pt x="1048344" y="246478"/>
                        <a:pt x="1072141" y="254000"/>
                        <a:pt x="1091191" y="266700"/>
                      </a:cubicBezTo>
                      <a:cubicBezTo>
                        <a:pt x="1206353" y="237910"/>
                        <a:pt x="1159112" y="272488"/>
                        <a:pt x="1205491" y="133350"/>
                      </a:cubicBezTo>
                      <a:lnTo>
                        <a:pt x="1205491" y="133350"/>
                      </a:lnTo>
                      <a:cubicBezTo>
                        <a:pt x="1347384" y="38755"/>
                        <a:pt x="1173112" y="160332"/>
                        <a:pt x="1319791" y="38100"/>
                      </a:cubicBezTo>
                      <a:cubicBezTo>
                        <a:pt x="1337380" y="23443"/>
                        <a:pt x="1357891" y="12700"/>
                        <a:pt x="1376941" y="0"/>
                      </a:cubicBezTo>
                      <a:cubicBezTo>
                        <a:pt x="1485208" y="36089"/>
                        <a:pt x="1419892" y="4851"/>
                        <a:pt x="1548391" y="133350"/>
                      </a:cubicBezTo>
                      <a:cubicBezTo>
                        <a:pt x="1627992" y="212951"/>
                        <a:pt x="1583988" y="174336"/>
                        <a:pt x="1681741" y="247650"/>
                      </a:cubicBezTo>
                      <a:cubicBezTo>
                        <a:pt x="1719841" y="241300"/>
                        <a:pt x="1757415" y="228600"/>
                        <a:pt x="1796041" y="228600"/>
                      </a:cubicBezTo>
                      <a:cubicBezTo>
                        <a:pt x="1819961" y="228600"/>
                        <a:pt x="1902441" y="257717"/>
                        <a:pt x="1929391" y="266700"/>
                      </a:cubicBezTo>
                      <a:cubicBezTo>
                        <a:pt x="2008704" y="240262"/>
                        <a:pt x="1980643" y="246990"/>
                        <a:pt x="2081791" y="228600"/>
                      </a:cubicBezTo>
                      <a:cubicBezTo>
                        <a:pt x="2216207" y="204161"/>
                        <a:pt x="2159297" y="227947"/>
                        <a:pt x="2234191" y="190500"/>
                      </a:cubicBezTo>
                    </a:path>
                  </a:pathLst>
                </a:cu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4643438" y="5500702"/>
                  <a:ext cx="2209800" cy="242401"/>
                </a:xfrm>
                <a:custGeom>
                  <a:avLst/>
                  <a:gdLst>
                    <a:gd name="connsiteX0" fmla="*/ 0 w 2209800"/>
                    <a:gd name="connsiteY0" fmla="*/ 145054 h 242401"/>
                    <a:gd name="connsiteX1" fmla="*/ 114300 w 2209800"/>
                    <a:gd name="connsiteY1" fmla="*/ 87904 h 242401"/>
                    <a:gd name="connsiteX2" fmla="*/ 171450 w 2209800"/>
                    <a:gd name="connsiteY2" fmla="*/ 49804 h 242401"/>
                    <a:gd name="connsiteX3" fmla="*/ 228600 w 2209800"/>
                    <a:gd name="connsiteY3" fmla="*/ 87904 h 242401"/>
                    <a:gd name="connsiteX4" fmla="*/ 266700 w 2209800"/>
                    <a:gd name="connsiteY4" fmla="*/ 145054 h 242401"/>
                    <a:gd name="connsiteX5" fmla="*/ 419100 w 2209800"/>
                    <a:gd name="connsiteY5" fmla="*/ 126004 h 242401"/>
                    <a:gd name="connsiteX6" fmla="*/ 685800 w 2209800"/>
                    <a:gd name="connsiteY6" fmla="*/ 106954 h 242401"/>
                    <a:gd name="connsiteX7" fmla="*/ 800100 w 2209800"/>
                    <a:gd name="connsiteY7" fmla="*/ 30754 h 242401"/>
                    <a:gd name="connsiteX8" fmla="*/ 914400 w 2209800"/>
                    <a:gd name="connsiteY8" fmla="*/ 145054 h 242401"/>
                    <a:gd name="connsiteX9" fmla="*/ 933450 w 2209800"/>
                    <a:gd name="connsiteY9" fmla="*/ 202204 h 242401"/>
                    <a:gd name="connsiteX10" fmla="*/ 1104900 w 2209800"/>
                    <a:gd name="connsiteY10" fmla="*/ 202204 h 242401"/>
                    <a:gd name="connsiteX11" fmla="*/ 1123950 w 2209800"/>
                    <a:gd name="connsiteY11" fmla="*/ 145054 h 242401"/>
                    <a:gd name="connsiteX12" fmla="*/ 1314450 w 2209800"/>
                    <a:gd name="connsiteY12" fmla="*/ 126004 h 242401"/>
                    <a:gd name="connsiteX13" fmla="*/ 1333500 w 2209800"/>
                    <a:gd name="connsiteY13" fmla="*/ 183154 h 242401"/>
                    <a:gd name="connsiteX14" fmla="*/ 1390650 w 2209800"/>
                    <a:gd name="connsiteY14" fmla="*/ 221254 h 242401"/>
                    <a:gd name="connsiteX15" fmla="*/ 1409700 w 2209800"/>
                    <a:gd name="connsiteY15" fmla="*/ 87904 h 242401"/>
                    <a:gd name="connsiteX16" fmla="*/ 1581150 w 2209800"/>
                    <a:gd name="connsiteY16" fmla="*/ 106954 h 242401"/>
                    <a:gd name="connsiteX17" fmla="*/ 1638300 w 2209800"/>
                    <a:gd name="connsiteY17" fmla="*/ 126004 h 242401"/>
                    <a:gd name="connsiteX18" fmla="*/ 1962150 w 2209800"/>
                    <a:gd name="connsiteY18" fmla="*/ 106954 h 242401"/>
                    <a:gd name="connsiteX19" fmla="*/ 2038350 w 2209800"/>
                    <a:gd name="connsiteY19" fmla="*/ 68854 h 242401"/>
                    <a:gd name="connsiteX20" fmla="*/ 2095500 w 2209800"/>
                    <a:gd name="connsiteY20" fmla="*/ 30754 h 242401"/>
                    <a:gd name="connsiteX21" fmla="*/ 2190750 w 2209800"/>
                    <a:gd name="connsiteY21" fmla="*/ 49804 h 242401"/>
                    <a:gd name="connsiteX22" fmla="*/ 2209800 w 2209800"/>
                    <a:gd name="connsiteY22" fmla="*/ 49804 h 242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09800" h="242401">
                      <a:moveTo>
                        <a:pt x="0" y="145054"/>
                      </a:moveTo>
                      <a:cubicBezTo>
                        <a:pt x="38100" y="126004"/>
                        <a:pt x="77063" y="108591"/>
                        <a:pt x="114300" y="87904"/>
                      </a:cubicBezTo>
                      <a:cubicBezTo>
                        <a:pt x="134314" y="76785"/>
                        <a:pt x="148555" y="49804"/>
                        <a:pt x="171450" y="49804"/>
                      </a:cubicBezTo>
                      <a:cubicBezTo>
                        <a:pt x="194345" y="49804"/>
                        <a:pt x="209550" y="75204"/>
                        <a:pt x="228600" y="87904"/>
                      </a:cubicBezTo>
                      <a:cubicBezTo>
                        <a:pt x="241300" y="106954"/>
                        <a:pt x="244249" y="140564"/>
                        <a:pt x="266700" y="145054"/>
                      </a:cubicBezTo>
                      <a:cubicBezTo>
                        <a:pt x="316901" y="155094"/>
                        <a:pt x="368115" y="130639"/>
                        <a:pt x="419100" y="126004"/>
                      </a:cubicBezTo>
                      <a:cubicBezTo>
                        <a:pt x="507860" y="117935"/>
                        <a:pt x="596900" y="113304"/>
                        <a:pt x="685800" y="106954"/>
                      </a:cubicBezTo>
                      <a:cubicBezTo>
                        <a:pt x="706151" y="76427"/>
                        <a:pt x="738593" y="0"/>
                        <a:pt x="800100" y="30754"/>
                      </a:cubicBezTo>
                      <a:cubicBezTo>
                        <a:pt x="848293" y="54851"/>
                        <a:pt x="914400" y="145054"/>
                        <a:pt x="914400" y="145054"/>
                      </a:cubicBezTo>
                      <a:cubicBezTo>
                        <a:pt x="920750" y="164104"/>
                        <a:pt x="919251" y="188005"/>
                        <a:pt x="933450" y="202204"/>
                      </a:cubicBezTo>
                      <a:cubicBezTo>
                        <a:pt x="973647" y="242401"/>
                        <a:pt x="1073887" y="207373"/>
                        <a:pt x="1104900" y="202204"/>
                      </a:cubicBezTo>
                      <a:cubicBezTo>
                        <a:pt x="1111250" y="183154"/>
                        <a:pt x="1111406" y="160734"/>
                        <a:pt x="1123950" y="145054"/>
                      </a:cubicBezTo>
                      <a:cubicBezTo>
                        <a:pt x="1178879" y="76393"/>
                        <a:pt x="1236060" y="114805"/>
                        <a:pt x="1314450" y="126004"/>
                      </a:cubicBezTo>
                      <a:cubicBezTo>
                        <a:pt x="1320800" y="145054"/>
                        <a:pt x="1320956" y="167474"/>
                        <a:pt x="1333500" y="183154"/>
                      </a:cubicBezTo>
                      <a:cubicBezTo>
                        <a:pt x="1347803" y="201032"/>
                        <a:pt x="1376347" y="239132"/>
                        <a:pt x="1390650" y="221254"/>
                      </a:cubicBezTo>
                      <a:cubicBezTo>
                        <a:pt x="1418700" y="186192"/>
                        <a:pt x="1403350" y="132354"/>
                        <a:pt x="1409700" y="87904"/>
                      </a:cubicBezTo>
                      <a:cubicBezTo>
                        <a:pt x="1466850" y="94254"/>
                        <a:pt x="1524431" y="97501"/>
                        <a:pt x="1581150" y="106954"/>
                      </a:cubicBezTo>
                      <a:cubicBezTo>
                        <a:pt x="1600957" y="110255"/>
                        <a:pt x="1618220" y="126004"/>
                        <a:pt x="1638300" y="126004"/>
                      </a:cubicBezTo>
                      <a:cubicBezTo>
                        <a:pt x="1746437" y="126004"/>
                        <a:pt x="1854200" y="113304"/>
                        <a:pt x="1962150" y="106954"/>
                      </a:cubicBezTo>
                      <a:cubicBezTo>
                        <a:pt x="1987550" y="94254"/>
                        <a:pt x="2013694" y="82943"/>
                        <a:pt x="2038350" y="68854"/>
                      </a:cubicBezTo>
                      <a:cubicBezTo>
                        <a:pt x="2058229" y="57495"/>
                        <a:pt x="2072782" y="33594"/>
                        <a:pt x="2095500" y="30754"/>
                      </a:cubicBezTo>
                      <a:cubicBezTo>
                        <a:pt x="2127629" y="26738"/>
                        <a:pt x="2158812" y="44481"/>
                        <a:pt x="2190750" y="49804"/>
                      </a:cubicBezTo>
                      <a:cubicBezTo>
                        <a:pt x="2197014" y="50848"/>
                        <a:pt x="2203450" y="49804"/>
                        <a:pt x="2209800" y="49804"/>
                      </a:cubicBezTo>
                    </a:path>
                  </a:pathLst>
                </a:cu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4643438" y="5643578"/>
                  <a:ext cx="2076450" cy="250141"/>
                </a:xfrm>
                <a:custGeom>
                  <a:avLst/>
                  <a:gdLst>
                    <a:gd name="connsiteX0" fmla="*/ 0 w 2076450"/>
                    <a:gd name="connsiteY0" fmla="*/ 40591 h 250141"/>
                    <a:gd name="connsiteX1" fmla="*/ 76200 w 2076450"/>
                    <a:gd name="connsiteY1" fmla="*/ 21541 h 250141"/>
                    <a:gd name="connsiteX2" fmla="*/ 133350 w 2076450"/>
                    <a:gd name="connsiteY2" fmla="*/ 2491 h 250141"/>
                    <a:gd name="connsiteX3" fmla="*/ 228600 w 2076450"/>
                    <a:gd name="connsiteY3" fmla="*/ 40591 h 250141"/>
                    <a:gd name="connsiteX4" fmla="*/ 247650 w 2076450"/>
                    <a:gd name="connsiteY4" fmla="*/ 97741 h 250141"/>
                    <a:gd name="connsiteX5" fmla="*/ 342900 w 2076450"/>
                    <a:gd name="connsiteY5" fmla="*/ 78691 h 250141"/>
                    <a:gd name="connsiteX6" fmla="*/ 400050 w 2076450"/>
                    <a:gd name="connsiteY6" fmla="*/ 59641 h 250141"/>
                    <a:gd name="connsiteX7" fmla="*/ 533400 w 2076450"/>
                    <a:gd name="connsiteY7" fmla="*/ 21541 h 250141"/>
                    <a:gd name="connsiteX8" fmla="*/ 647700 w 2076450"/>
                    <a:gd name="connsiteY8" fmla="*/ 59641 h 250141"/>
                    <a:gd name="connsiteX9" fmla="*/ 685800 w 2076450"/>
                    <a:gd name="connsiteY9" fmla="*/ 116791 h 250141"/>
                    <a:gd name="connsiteX10" fmla="*/ 819150 w 2076450"/>
                    <a:gd name="connsiteY10" fmla="*/ 97741 h 250141"/>
                    <a:gd name="connsiteX11" fmla="*/ 876300 w 2076450"/>
                    <a:gd name="connsiteY11" fmla="*/ 59641 h 250141"/>
                    <a:gd name="connsiteX12" fmla="*/ 914400 w 2076450"/>
                    <a:gd name="connsiteY12" fmla="*/ 116791 h 250141"/>
                    <a:gd name="connsiteX13" fmla="*/ 971550 w 2076450"/>
                    <a:gd name="connsiteY13" fmla="*/ 135841 h 250141"/>
                    <a:gd name="connsiteX14" fmla="*/ 1409700 w 2076450"/>
                    <a:gd name="connsiteY14" fmla="*/ 173941 h 250141"/>
                    <a:gd name="connsiteX15" fmla="*/ 1657350 w 2076450"/>
                    <a:gd name="connsiteY15" fmla="*/ 212041 h 250141"/>
                    <a:gd name="connsiteX16" fmla="*/ 1733550 w 2076450"/>
                    <a:gd name="connsiteY16" fmla="*/ 250141 h 250141"/>
                    <a:gd name="connsiteX17" fmla="*/ 1828800 w 2076450"/>
                    <a:gd name="connsiteY17" fmla="*/ 231091 h 250141"/>
                    <a:gd name="connsiteX18" fmla="*/ 1885950 w 2076450"/>
                    <a:gd name="connsiteY18" fmla="*/ 212041 h 250141"/>
                    <a:gd name="connsiteX19" fmla="*/ 1943100 w 2076450"/>
                    <a:gd name="connsiteY19" fmla="*/ 231091 h 250141"/>
                    <a:gd name="connsiteX20" fmla="*/ 2038350 w 2076450"/>
                    <a:gd name="connsiteY20" fmla="*/ 135841 h 250141"/>
                    <a:gd name="connsiteX21" fmla="*/ 2076450 w 2076450"/>
                    <a:gd name="connsiteY21" fmla="*/ 78691 h 250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76450" h="250141">
                      <a:moveTo>
                        <a:pt x="0" y="40591"/>
                      </a:moveTo>
                      <a:cubicBezTo>
                        <a:pt x="25400" y="34241"/>
                        <a:pt x="51026" y="28734"/>
                        <a:pt x="76200" y="21541"/>
                      </a:cubicBezTo>
                      <a:cubicBezTo>
                        <a:pt x="95508" y="16024"/>
                        <a:pt x="113425" y="0"/>
                        <a:pt x="133350" y="2491"/>
                      </a:cubicBezTo>
                      <a:cubicBezTo>
                        <a:pt x="167282" y="6732"/>
                        <a:pt x="196850" y="27891"/>
                        <a:pt x="228600" y="40591"/>
                      </a:cubicBezTo>
                      <a:cubicBezTo>
                        <a:pt x="234950" y="59641"/>
                        <a:pt x="228600" y="91391"/>
                        <a:pt x="247650" y="97741"/>
                      </a:cubicBezTo>
                      <a:cubicBezTo>
                        <a:pt x="278367" y="107980"/>
                        <a:pt x="311488" y="86544"/>
                        <a:pt x="342900" y="78691"/>
                      </a:cubicBezTo>
                      <a:cubicBezTo>
                        <a:pt x="362381" y="73821"/>
                        <a:pt x="380742" y="65158"/>
                        <a:pt x="400050" y="59641"/>
                      </a:cubicBezTo>
                      <a:cubicBezTo>
                        <a:pt x="567492" y="11801"/>
                        <a:pt x="396374" y="67216"/>
                        <a:pt x="533400" y="21541"/>
                      </a:cubicBezTo>
                      <a:cubicBezTo>
                        <a:pt x="571500" y="34241"/>
                        <a:pt x="613644" y="38356"/>
                        <a:pt x="647700" y="59641"/>
                      </a:cubicBezTo>
                      <a:cubicBezTo>
                        <a:pt x="667115" y="71775"/>
                        <a:pt x="663450" y="111824"/>
                        <a:pt x="685800" y="116791"/>
                      </a:cubicBezTo>
                      <a:cubicBezTo>
                        <a:pt x="729632" y="126531"/>
                        <a:pt x="774700" y="104091"/>
                        <a:pt x="819150" y="97741"/>
                      </a:cubicBezTo>
                      <a:cubicBezTo>
                        <a:pt x="838200" y="85041"/>
                        <a:pt x="853849" y="55151"/>
                        <a:pt x="876300" y="59641"/>
                      </a:cubicBezTo>
                      <a:cubicBezTo>
                        <a:pt x="898751" y="64131"/>
                        <a:pt x="896522" y="102488"/>
                        <a:pt x="914400" y="116791"/>
                      </a:cubicBezTo>
                      <a:cubicBezTo>
                        <a:pt x="930080" y="129335"/>
                        <a:pt x="951602" y="133539"/>
                        <a:pt x="971550" y="135841"/>
                      </a:cubicBezTo>
                      <a:cubicBezTo>
                        <a:pt x="1117185" y="152645"/>
                        <a:pt x="1263650" y="161241"/>
                        <a:pt x="1409700" y="173941"/>
                      </a:cubicBezTo>
                      <a:cubicBezTo>
                        <a:pt x="1590972" y="234365"/>
                        <a:pt x="1244808" y="123639"/>
                        <a:pt x="1657350" y="212041"/>
                      </a:cubicBezTo>
                      <a:cubicBezTo>
                        <a:pt x="1685118" y="217991"/>
                        <a:pt x="1708150" y="237441"/>
                        <a:pt x="1733550" y="250141"/>
                      </a:cubicBezTo>
                      <a:cubicBezTo>
                        <a:pt x="1765300" y="243791"/>
                        <a:pt x="1797388" y="238944"/>
                        <a:pt x="1828800" y="231091"/>
                      </a:cubicBezTo>
                      <a:cubicBezTo>
                        <a:pt x="1848281" y="226221"/>
                        <a:pt x="1865870" y="212041"/>
                        <a:pt x="1885950" y="212041"/>
                      </a:cubicBezTo>
                      <a:cubicBezTo>
                        <a:pt x="1906030" y="212041"/>
                        <a:pt x="1924050" y="224741"/>
                        <a:pt x="1943100" y="231091"/>
                      </a:cubicBezTo>
                      <a:cubicBezTo>
                        <a:pt x="2000250" y="192991"/>
                        <a:pt x="2006600" y="199341"/>
                        <a:pt x="2038350" y="135841"/>
                      </a:cubicBezTo>
                      <a:cubicBezTo>
                        <a:pt x="2069937" y="72667"/>
                        <a:pt x="2033990" y="78691"/>
                        <a:pt x="2076450" y="78691"/>
                      </a:cubicBezTo>
                    </a:path>
                  </a:pathLst>
                </a:cu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>
                  <a:off x="4705350" y="5819560"/>
                  <a:ext cx="2228850" cy="298249"/>
                </a:xfrm>
                <a:custGeom>
                  <a:avLst/>
                  <a:gdLst>
                    <a:gd name="connsiteX0" fmla="*/ 0 w 2228850"/>
                    <a:gd name="connsiteY0" fmla="*/ 143090 h 298249"/>
                    <a:gd name="connsiteX1" fmla="*/ 171450 w 2228850"/>
                    <a:gd name="connsiteY1" fmla="*/ 47840 h 298249"/>
                    <a:gd name="connsiteX2" fmla="*/ 266700 w 2228850"/>
                    <a:gd name="connsiteY2" fmla="*/ 66890 h 298249"/>
                    <a:gd name="connsiteX3" fmla="*/ 381000 w 2228850"/>
                    <a:gd name="connsiteY3" fmla="*/ 257390 h 298249"/>
                    <a:gd name="connsiteX4" fmla="*/ 438150 w 2228850"/>
                    <a:gd name="connsiteY4" fmla="*/ 238340 h 298249"/>
                    <a:gd name="connsiteX5" fmla="*/ 476250 w 2228850"/>
                    <a:gd name="connsiteY5" fmla="*/ 124040 h 298249"/>
                    <a:gd name="connsiteX6" fmla="*/ 552450 w 2228850"/>
                    <a:gd name="connsiteY6" fmla="*/ 104990 h 298249"/>
                    <a:gd name="connsiteX7" fmla="*/ 609600 w 2228850"/>
                    <a:gd name="connsiteY7" fmla="*/ 66890 h 298249"/>
                    <a:gd name="connsiteX8" fmla="*/ 819150 w 2228850"/>
                    <a:gd name="connsiteY8" fmla="*/ 219290 h 298249"/>
                    <a:gd name="connsiteX9" fmla="*/ 895350 w 2228850"/>
                    <a:gd name="connsiteY9" fmla="*/ 238340 h 298249"/>
                    <a:gd name="connsiteX10" fmla="*/ 1066800 w 2228850"/>
                    <a:gd name="connsiteY10" fmla="*/ 219290 h 298249"/>
                    <a:gd name="connsiteX11" fmla="*/ 1143000 w 2228850"/>
                    <a:gd name="connsiteY11" fmla="*/ 200240 h 298249"/>
                    <a:gd name="connsiteX12" fmla="*/ 1257300 w 2228850"/>
                    <a:gd name="connsiteY12" fmla="*/ 181190 h 298249"/>
                    <a:gd name="connsiteX13" fmla="*/ 1333500 w 2228850"/>
                    <a:gd name="connsiteY13" fmla="*/ 143090 h 298249"/>
                    <a:gd name="connsiteX14" fmla="*/ 1390650 w 2228850"/>
                    <a:gd name="connsiteY14" fmla="*/ 257390 h 298249"/>
                    <a:gd name="connsiteX15" fmla="*/ 1447800 w 2228850"/>
                    <a:gd name="connsiteY15" fmla="*/ 295490 h 298249"/>
                    <a:gd name="connsiteX16" fmla="*/ 1638300 w 2228850"/>
                    <a:gd name="connsiteY16" fmla="*/ 276440 h 298249"/>
                    <a:gd name="connsiteX17" fmla="*/ 1657350 w 2228850"/>
                    <a:gd name="connsiteY17" fmla="*/ 219290 h 298249"/>
                    <a:gd name="connsiteX18" fmla="*/ 1714500 w 2228850"/>
                    <a:gd name="connsiteY18" fmla="*/ 200240 h 298249"/>
                    <a:gd name="connsiteX19" fmla="*/ 1924050 w 2228850"/>
                    <a:gd name="connsiteY19" fmla="*/ 162140 h 298249"/>
                    <a:gd name="connsiteX20" fmla="*/ 2019300 w 2228850"/>
                    <a:gd name="connsiteY20" fmla="*/ 143090 h 298249"/>
                    <a:gd name="connsiteX21" fmla="*/ 1981200 w 2228850"/>
                    <a:gd name="connsiteY21" fmla="*/ 66890 h 298249"/>
                    <a:gd name="connsiteX22" fmla="*/ 1943100 w 2228850"/>
                    <a:gd name="connsiteY22" fmla="*/ 9740 h 298249"/>
                    <a:gd name="connsiteX23" fmla="*/ 2057400 w 2228850"/>
                    <a:gd name="connsiteY23" fmla="*/ 47840 h 298249"/>
                    <a:gd name="connsiteX24" fmla="*/ 2171700 w 2228850"/>
                    <a:gd name="connsiteY24" fmla="*/ 162140 h 298249"/>
                    <a:gd name="connsiteX25" fmla="*/ 2228850 w 2228850"/>
                    <a:gd name="connsiteY25" fmla="*/ 181190 h 29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228850" h="298249">
                      <a:moveTo>
                        <a:pt x="0" y="143090"/>
                      </a:moveTo>
                      <a:cubicBezTo>
                        <a:pt x="131008" y="55751"/>
                        <a:pt x="70859" y="81370"/>
                        <a:pt x="171450" y="47840"/>
                      </a:cubicBezTo>
                      <a:cubicBezTo>
                        <a:pt x="203200" y="54190"/>
                        <a:pt x="241142" y="47011"/>
                        <a:pt x="266700" y="66890"/>
                      </a:cubicBezTo>
                      <a:cubicBezTo>
                        <a:pt x="304317" y="96148"/>
                        <a:pt x="356119" y="207629"/>
                        <a:pt x="381000" y="257390"/>
                      </a:cubicBezTo>
                      <a:cubicBezTo>
                        <a:pt x="400050" y="251040"/>
                        <a:pt x="426478" y="254680"/>
                        <a:pt x="438150" y="238340"/>
                      </a:cubicBezTo>
                      <a:cubicBezTo>
                        <a:pt x="461493" y="205660"/>
                        <a:pt x="437288" y="133780"/>
                        <a:pt x="476250" y="124040"/>
                      </a:cubicBezTo>
                      <a:lnTo>
                        <a:pt x="552450" y="104990"/>
                      </a:lnTo>
                      <a:cubicBezTo>
                        <a:pt x="571500" y="92290"/>
                        <a:pt x="586935" y="70128"/>
                        <a:pt x="609600" y="66890"/>
                      </a:cubicBezTo>
                      <a:cubicBezTo>
                        <a:pt x="730351" y="49640"/>
                        <a:pt x="706744" y="191189"/>
                        <a:pt x="819150" y="219290"/>
                      </a:cubicBezTo>
                      <a:lnTo>
                        <a:pt x="895350" y="238340"/>
                      </a:lnTo>
                      <a:cubicBezTo>
                        <a:pt x="952500" y="231990"/>
                        <a:pt x="1009967" y="228034"/>
                        <a:pt x="1066800" y="219290"/>
                      </a:cubicBezTo>
                      <a:cubicBezTo>
                        <a:pt x="1092677" y="215309"/>
                        <a:pt x="1117327" y="205375"/>
                        <a:pt x="1143000" y="200240"/>
                      </a:cubicBezTo>
                      <a:cubicBezTo>
                        <a:pt x="1180875" y="192665"/>
                        <a:pt x="1219200" y="187540"/>
                        <a:pt x="1257300" y="181190"/>
                      </a:cubicBezTo>
                      <a:cubicBezTo>
                        <a:pt x="1282700" y="168490"/>
                        <a:pt x="1305488" y="138421"/>
                        <a:pt x="1333500" y="143090"/>
                      </a:cubicBezTo>
                      <a:cubicBezTo>
                        <a:pt x="1370559" y="149266"/>
                        <a:pt x="1375042" y="237880"/>
                        <a:pt x="1390650" y="257390"/>
                      </a:cubicBezTo>
                      <a:cubicBezTo>
                        <a:pt x="1404953" y="275268"/>
                        <a:pt x="1428750" y="282790"/>
                        <a:pt x="1447800" y="295490"/>
                      </a:cubicBezTo>
                      <a:cubicBezTo>
                        <a:pt x="1511300" y="289140"/>
                        <a:pt x="1578325" y="298249"/>
                        <a:pt x="1638300" y="276440"/>
                      </a:cubicBezTo>
                      <a:cubicBezTo>
                        <a:pt x="1657171" y="269578"/>
                        <a:pt x="1643151" y="233489"/>
                        <a:pt x="1657350" y="219290"/>
                      </a:cubicBezTo>
                      <a:cubicBezTo>
                        <a:pt x="1671549" y="205091"/>
                        <a:pt x="1694865" y="204447"/>
                        <a:pt x="1714500" y="200240"/>
                      </a:cubicBezTo>
                      <a:cubicBezTo>
                        <a:pt x="1783919" y="185364"/>
                        <a:pt x="1854271" y="175224"/>
                        <a:pt x="1924050" y="162140"/>
                      </a:cubicBezTo>
                      <a:cubicBezTo>
                        <a:pt x="1955874" y="156173"/>
                        <a:pt x="1987550" y="149440"/>
                        <a:pt x="2019300" y="143090"/>
                      </a:cubicBezTo>
                      <a:cubicBezTo>
                        <a:pt x="2006600" y="117690"/>
                        <a:pt x="1995289" y="91546"/>
                        <a:pt x="1981200" y="66890"/>
                      </a:cubicBezTo>
                      <a:cubicBezTo>
                        <a:pt x="1969841" y="47011"/>
                        <a:pt x="1920888" y="15293"/>
                        <a:pt x="1943100" y="9740"/>
                      </a:cubicBezTo>
                      <a:cubicBezTo>
                        <a:pt x="1982062" y="0"/>
                        <a:pt x="2057400" y="47840"/>
                        <a:pt x="2057400" y="47840"/>
                      </a:cubicBezTo>
                      <a:cubicBezTo>
                        <a:pt x="2095500" y="85940"/>
                        <a:pt x="2120583" y="145101"/>
                        <a:pt x="2171700" y="162140"/>
                      </a:cubicBezTo>
                      <a:lnTo>
                        <a:pt x="2228850" y="181190"/>
                      </a:lnTo>
                    </a:path>
                  </a:pathLst>
                </a:cu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4648200" y="6076950"/>
                  <a:ext cx="2190750" cy="190500"/>
                </a:xfrm>
                <a:custGeom>
                  <a:avLst/>
                  <a:gdLst>
                    <a:gd name="connsiteX0" fmla="*/ 0 w 2190750"/>
                    <a:gd name="connsiteY0" fmla="*/ 57150 h 190500"/>
                    <a:gd name="connsiteX1" fmla="*/ 171450 w 2190750"/>
                    <a:gd name="connsiteY1" fmla="*/ 76200 h 190500"/>
                    <a:gd name="connsiteX2" fmla="*/ 285750 w 2190750"/>
                    <a:gd name="connsiteY2" fmla="*/ 19050 h 190500"/>
                    <a:gd name="connsiteX3" fmla="*/ 342900 w 2190750"/>
                    <a:gd name="connsiteY3" fmla="*/ 0 h 190500"/>
                    <a:gd name="connsiteX4" fmla="*/ 400050 w 2190750"/>
                    <a:gd name="connsiteY4" fmla="*/ 19050 h 190500"/>
                    <a:gd name="connsiteX5" fmla="*/ 533400 w 2190750"/>
                    <a:gd name="connsiteY5" fmla="*/ 38100 h 190500"/>
                    <a:gd name="connsiteX6" fmla="*/ 590550 w 2190750"/>
                    <a:gd name="connsiteY6" fmla="*/ 76200 h 190500"/>
                    <a:gd name="connsiteX7" fmla="*/ 781050 w 2190750"/>
                    <a:gd name="connsiteY7" fmla="*/ 57150 h 190500"/>
                    <a:gd name="connsiteX8" fmla="*/ 838200 w 2190750"/>
                    <a:gd name="connsiteY8" fmla="*/ 38100 h 190500"/>
                    <a:gd name="connsiteX9" fmla="*/ 895350 w 2190750"/>
                    <a:gd name="connsiteY9" fmla="*/ 76200 h 190500"/>
                    <a:gd name="connsiteX10" fmla="*/ 1104900 w 2190750"/>
                    <a:gd name="connsiteY10" fmla="*/ 57150 h 190500"/>
                    <a:gd name="connsiteX11" fmla="*/ 1162050 w 2190750"/>
                    <a:gd name="connsiteY11" fmla="*/ 38100 h 190500"/>
                    <a:gd name="connsiteX12" fmla="*/ 1219200 w 2190750"/>
                    <a:gd name="connsiteY12" fmla="*/ 95250 h 190500"/>
                    <a:gd name="connsiteX13" fmla="*/ 1238250 w 2190750"/>
                    <a:gd name="connsiteY13" fmla="*/ 152400 h 190500"/>
                    <a:gd name="connsiteX14" fmla="*/ 1352550 w 2190750"/>
                    <a:gd name="connsiteY14" fmla="*/ 152400 h 190500"/>
                    <a:gd name="connsiteX15" fmla="*/ 1409700 w 2190750"/>
                    <a:gd name="connsiteY15" fmla="*/ 95250 h 190500"/>
                    <a:gd name="connsiteX16" fmla="*/ 1562100 w 2190750"/>
                    <a:gd name="connsiteY16" fmla="*/ 95250 h 190500"/>
                    <a:gd name="connsiteX17" fmla="*/ 1619250 w 2190750"/>
                    <a:gd name="connsiteY17" fmla="*/ 57150 h 190500"/>
                    <a:gd name="connsiteX18" fmla="*/ 1733550 w 2190750"/>
                    <a:gd name="connsiteY18" fmla="*/ 19050 h 190500"/>
                    <a:gd name="connsiteX19" fmla="*/ 1905000 w 2190750"/>
                    <a:gd name="connsiteY19" fmla="*/ 114300 h 190500"/>
                    <a:gd name="connsiteX20" fmla="*/ 1962150 w 2190750"/>
                    <a:gd name="connsiteY20" fmla="*/ 152400 h 190500"/>
                    <a:gd name="connsiteX21" fmla="*/ 2019300 w 2190750"/>
                    <a:gd name="connsiteY21" fmla="*/ 171450 h 190500"/>
                    <a:gd name="connsiteX22" fmla="*/ 2133600 w 2190750"/>
                    <a:gd name="connsiteY22" fmla="*/ 76200 h 190500"/>
                    <a:gd name="connsiteX23" fmla="*/ 2190750 w 2190750"/>
                    <a:gd name="connsiteY23" fmla="*/ 7620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90750" h="190500">
                      <a:moveTo>
                        <a:pt x="0" y="57150"/>
                      </a:moveTo>
                      <a:cubicBezTo>
                        <a:pt x="57150" y="63500"/>
                        <a:pt x="113948" y="76200"/>
                        <a:pt x="171450" y="76200"/>
                      </a:cubicBezTo>
                      <a:cubicBezTo>
                        <a:pt x="219333" y="76200"/>
                        <a:pt x="247223" y="38313"/>
                        <a:pt x="285750" y="19050"/>
                      </a:cubicBezTo>
                      <a:cubicBezTo>
                        <a:pt x="303711" y="10070"/>
                        <a:pt x="323850" y="6350"/>
                        <a:pt x="342900" y="0"/>
                      </a:cubicBezTo>
                      <a:cubicBezTo>
                        <a:pt x="361950" y="6350"/>
                        <a:pt x="380359" y="15112"/>
                        <a:pt x="400050" y="19050"/>
                      </a:cubicBezTo>
                      <a:cubicBezTo>
                        <a:pt x="444079" y="27856"/>
                        <a:pt x="490392" y="25198"/>
                        <a:pt x="533400" y="38100"/>
                      </a:cubicBezTo>
                      <a:cubicBezTo>
                        <a:pt x="555330" y="44679"/>
                        <a:pt x="571500" y="63500"/>
                        <a:pt x="590550" y="76200"/>
                      </a:cubicBezTo>
                      <a:cubicBezTo>
                        <a:pt x="654050" y="69850"/>
                        <a:pt x="717975" y="66854"/>
                        <a:pt x="781050" y="57150"/>
                      </a:cubicBezTo>
                      <a:cubicBezTo>
                        <a:pt x="800897" y="54097"/>
                        <a:pt x="818393" y="34799"/>
                        <a:pt x="838200" y="38100"/>
                      </a:cubicBezTo>
                      <a:cubicBezTo>
                        <a:pt x="860784" y="41864"/>
                        <a:pt x="876300" y="63500"/>
                        <a:pt x="895350" y="76200"/>
                      </a:cubicBezTo>
                      <a:cubicBezTo>
                        <a:pt x="965200" y="69850"/>
                        <a:pt x="1035467" y="67069"/>
                        <a:pt x="1104900" y="57150"/>
                      </a:cubicBezTo>
                      <a:cubicBezTo>
                        <a:pt x="1124779" y="54310"/>
                        <a:pt x="1143000" y="31750"/>
                        <a:pt x="1162050" y="38100"/>
                      </a:cubicBezTo>
                      <a:cubicBezTo>
                        <a:pt x="1187608" y="46619"/>
                        <a:pt x="1200150" y="76200"/>
                        <a:pt x="1219200" y="95250"/>
                      </a:cubicBezTo>
                      <a:cubicBezTo>
                        <a:pt x="1225550" y="114300"/>
                        <a:pt x="1224051" y="138201"/>
                        <a:pt x="1238250" y="152400"/>
                      </a:cubicBezTo>
                      <a:cubicBezTo>
                        <a:pt x="1276350" y="190500"/>
                        <a:pt x="1314450" y="165100"/>
                        <a:pt x="1352550" y="152400"/>
                      </a:cubicBezTo>
                      <a:cubicBezTo>
                        <a:pt x="1371600" y="133350"/>
                        <a:pt x="1387284" y="110194"/>
                        <a:pt x="1409700" y="95250"/>
                      </a:cubicBezTo>
                      <a:cubicBezTo>
                        <a:pt x="1463772" y="59202"/>
                        <a:pt x="1501652" y="83160"/>
                        <a:pt x="1562100" y="95250"/>
                      </a:cubicBezTo>
                      <a:cubicBezTo>
                        <a:pt x="1581150" y="82550"/>
                        <a:pt x="1598328" y="66449"/>
                        <a:pt x="1619250" y="57150"/>
                      </a:cubicBezTo>
                      <a:cubicBezTo>
                        <a:pt x="1655950" y="40839"/>
                        <a:pt x="1733550" y="19050"/>
                        <a:pt x="1733550" y="19050"/>
                      </a:cubicBezTo>
                      <a:cubicBezTo>
                        <a:pt x="1834141" y="52580"/>
                        <a:pt x="1773992" y="26961"/>
                        <a:pt x="1905000" y="114300"/>
                      </a:cubicBezTo>
                      <a:cubicBezTo>
                        <a:pt x="1924050" y="127000"/>
                        <a:pt x="1940430" y="145160"/>
                        <a:pt x="1962150" y="152400"/>
                      </a:cubicBezTo>
                      <a:lnTo>
                        <a:pt x="2019300" y="171450"/>
                      </a:lnTo>
                      <a:cubicBezTo>
                        <a:pt x="2045827" y="144923"/>
                        <a:pt x="2093817" y="89461"/>
                        <a:pt x="2133600" y="76200"/>
                      </a:cubicBezTo>
                      <a:cubicBezTo>
                        <a:pt x="2151672" y="70176"/>
                        <a:pt x="2171700" y="76200"/>
                        <a:pt x="2190750" y="76200"/>
                      </a:cubicBezTo>
                    </a:path>
                  </a:pathLst>
                </a:cu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" name="Полилиния 11"/>
              <p:cNvSpPr/>
              <p:nvPr/>
            </p:nvSpPr>
            <p:spPr>
              <a:xfrm flipV="1">
                <a:off x="1857356" y="4857760"/>
                <a:ext cx="214314" cy="571504"/>
              </a:xfrm>
              <a:custGeom>
                <a:avLst/>
                <a:gdLst>
                  <a:gd name="connsiteX0" fmla="*/ 234206 w 332857"/>
                  <a:gd name="connsiteY0" fmla="*/ 647700 h 650583"/>
                  <a:gd name="connsiteX1" fmla="*/ 24656 w 332857"/>
                  <a:gd name="connsiteY1" fmla="*/ 590550 h 650583"/>
                  <a:gd name="connsiteX2" fmla="*/ 5606 w 332857"/>
                  <a:gd name="connsiteY2" fmla="*/ 533400 h 650583"/>
                  <a:gd name="connsiteX3" fmla="*/ 24656 w 332857"/>
                  <a:gd name="connsiteY3" fmla="*/ 457200 h 650583"/>
                  <a:gd name="connsiteX4" fmla="*/ 272306 w 332857"/>
                  <a:gd name="connsiteY4" fmla="*/ 438150 h 650583"/>
                  <a:gd name="connsiteX5" fmla="*/ 329456 w 332857"/>
                  <a:gd name="connsiteY5" fmla="*/ 400050 h 650583"/>
                  <a:gd name="connsiteX6" fmla="*/ 310406 w 332857"/>
                  <a:gd name="connsiteY6" fmla="*/ 285750 h 650583"/>
                  <a:gd name="connsiteX7" fmla="*/ 234206 w 332857"/>
                  <a:gd name="connsiteY7" fmla="*/ 266700 h 650583"/>
                  <a:gd name="connsiteX8" fmla="*/ 81806 w 332857"/>
                  <a:gd name="connsiteY8" fmla="*/ 228600 h 650583"/>
                  <a:gd name="connsiteX9" fmla="*/ 62756 w 332857"/>
                  <a:gd name="connsiteY9" fmla="*/ 171450 h 650583"/>
                  <a:gd name="connsiteX10" fmla="*/ 100856 w 332857"/>
                  <a:gd name="connsiteY10" fmla="*/ 0 h 6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2857" h="650583">
                    <a:moveTo>
                      <a:pt x="234206" y="647700"/>
                    </a:moveTo>
                    <a:cubicBezTo>
                      <a:pt x="174739" y="640267"/>
                      <a:pt x="72682" y="650583"/>
                      <a:pt x="24656" y="590550"/>
                    </a:cubicBezTo>
                    <a:cubicBezTo>
                      <a:pt x="12112" y="574870"/>
                      <a:pt x="11956" y="552450"/>
                      <a:pt x="5606" y="533400"/>
                    </a:cubicBezTo>
                    <a:cubicBezTo>
                      <a:pt x="11956" y="508000"/>
                      <a:pt x="0" y="466006"/>
                      <a:pt x="24656" y="457200"/>
                    </a:cubicBezTo>
                    <a:cubicBezTo>
                      <a:pt x="102626" y="429353"/>
                      <a:pt x="190930" y="453408"/>
                      <a:pt x="272306" y="438150"/>
                    </a:cubicBezTo>
                    <a:cubicBezTo>
                      <a:pt x="294809" y="433931"/>
                      <a:pt x="310406" y="412750"/>
                      <a:pt x="329456" y="400050"/>
                    </a:cubicBezTo>
                    <a:cubicBezTo>
                      <a:pt x="323106" y="361950"/>
                      <a:pt x="332857" y="317181"/>
                      <a:pt x="310406" y="285750"/>
                    </a:cubicBezTo>
                    <a:cubicBezTo>
                      <a:pt x="295188" y="264445"/>
                      <a:pt x="259380" y="273893"/>
                      <a:pt x="234206" y="266700"/>
                    </a:cubicBezTo>
                    <a:cubicBezTo>
                      <a:pt x="97524" y="227648"/>
                      <a:pt x="275459" y="267331"/>
                      <a:pt x="81806" y="228600"/>
                    </a:cubicBezTo>
                    <a:cubicBezTo>
                      <a:pt x="75456" y="209550"/>
                      <a:pt x="62756" y="191530"/>
                      <a:pt x="62756" y="171450"/>
                    </a:cubicBezTo>
                    <a:cubicBezTo>
                      <a:pt x="62756" y="66160"/>
                      <a:pt x="68385" y="64943"/>
                      <a:pt x="100856" y="0"/>
                    </a:cubicBezTo>
                  </a:path>
                </a:pathLst>
              </a:cu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flipV="1">
                <a:off x="2143108" y="4857760"/>
                <a:ext cx="214314" cy="571504"/>
              </a:xfrm>
              <a:custGeom>
                <a:avLst/>
                <a:gdLst>
                  <a:gd name="connsiteX0" fmla="*/ 234206 w 332857"/>
                  <a:gd name="connsiteY0" fmla="*/ 647700 h 650583"/>
                  <a:gd name="connsiteX1" fmla="*/ 24656 w 332857"/>
                  <a:gd name="connsiteY1" fmla="*/ 590550 h 650583"/>
                  <a:gd name="connsiteX2" fmla="*/ 5606 w 332857"/>
                  <a:gd name="connsiteY2" fmla="*/ 533400 h 650583"/>
                  <a:gd name="connsiteX3" fmla="*/ 24656 w 332857"/>
                  <a:gd name="connsiteY3" fmla="*/ 457200 h 650583"/>
                  <a:gd name="connsiteX4" fmla="*/ 272306 w 332857"/>
                  <a:gd name="connsiteY4" fmla="*/ 438150 h 650583"/>
                  <a:gd name="connsiteX5" fmla="*/ 329456 w 332857"/>
                  <a:gd name="connsiteY5" fmla="*/ 400050 h 650583"/>
                  <a:gd name="connsiteX6" fmla="*/ 310406 w 332857"/>
                  <a:gd name="connsiteY6" fmla="*/ 285750 h 650583"/>
                  <a:gd name="connsiteX7" fmla="*/ 234206 w 332857"/>
                  <a:gd name="connsiteY7" fmla="*/ 266700 h 650583"/>
                  <a:gd name="connsiteX8" fmla="*/ 81806 w 332857"/>
                  <a:gd name="connsiteY8" fmla="*/ 228600 h 650583"/>
                  <a:gd name="connsiteX9" fmla="*/ 62756 w 332857"/>
                  <a:gd name="connsiteY9" fmla="*/ 171450 h 650583"/>
                  <a:gd name="connsiteX10" fmla="*/ 100856 w 332857"/>
                  <a:gd name="connsiteY10" fmla="*/ 0 h 6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2857" h="650583">
                    <a:moveTo>
                      <a:pt x="234206" y="647700"/>
                    </a:moveTo>
                    <a:cubicBezTo>
                      <a:pt x="174739" y="640267"/>
                      <a:pt x="72682" y="650583"/>
                      <a:pt x="24656" y="590550"/>
                    </a:cubicBezTo>
                    <a:cubicBezTo>
                      <a:pt x="12112" y="574870"/>
                      <a:pt x="11956" y="552450"/>
                      <a:pt x="5606" y="533400"/>
                    </a:cubicBezTo>
                    <a:cubicBezTo>
                      <a:pt x="11956" y="508000"/>
                      <a:pt x="0" y="466006"/>
                      <a:pt x="24656" y="457200"/>
                    </a:cubicBezTo>
                    <a:cubicBezTo>
                      <a:pt x="102626" y="429353"/>
                      <a:pt x="190930" y="453408"/>
                      <a:pt x="272306" y="438150"/>
                    </a:cubicBezTo>
                    <a:cubicBezTo>
                      <a:pt x="294809" y="433931"/>
                      <a:pt x="310406" y="412750"/>
                      <a:pt x="329456" y="400050"/>
                    </a:cubicBezTo>
                    <a:cubicBezTo>
                      <a:pt x="323106" y="361950"/>
                      <a:pt x="332857" y="317181"/>
                      <a:pt x="310406" y="285750"/>
                    </a:cubicBezTo>
                    <a:cubicBezTo>
                      <a:pt x="295188" y="264445"/>
                      <a:pt x="259380" y="273893"/>
                      <a:pt x="234206" y="266700"/>
                    </a:cubicBezTo>
                    <a:cubicBezTo>
                      <a:pt x="97524" y="227648"/>
                      <a:pt x="275459" y="267331"/>
                      <a:pt x="81806" y="228600"/>
                    </a:cubicBezTo>
                    <a:cubicBezTo>
                      <a:pt x="75456" y="209550"/>
                      <a:pt x="62756" y="191530"/>
                      <a:pt x="62756" y="171450"/>
                    </a:cubicBezTo>
                    <a:cubicBezTo>
                      <a:pt x="62756" y="66160"/>
                      <a:pt x="68385" y="64943"/>
                      <a:pt x="100856" y="0"/>
                    </a:cubicBezTo>
                  </a:path>
                </a:pathLst>
              </a:cu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 flipV="1">
                <a:off x="3214678" y="4857760"/>
                <a:ext cx="214314" cy="571504"/>
              </a:xfrm>
              <a:custGeom>
                <a:avLst/>
                <a:gdLst>
                  <a:gd name="connsiteX0" fmla="*/ 234206 w 332857"/>
                  <a:gd name="connsiteY0" fmla="*/ 647700 h 650583"/>
                  <a:gd name="connsiteX1" fmla="*/ 24656 w 332857"/>
                  <a:gd name="connsiteY1" fmla="*/ 590550 h 650583"/>
                  <a:gd name="connsiteX2" fmla="*/ 5606 w 332857"/>
                  <a:gd name="connsiteY2" fmla="*/ 533400 h 650583"/>
                  <a:gd name="connsiteX3" fmla="*/ 24656 w 332857"/>
                  <a:gd name="connsiteY3" fmla="*/ 457200 h 650583"/>
                  <a:gd name="connsiteX4" fmla="*/ 272306 w 332857"/>
                  <a:gd name="connsiteY4" fmla="*/ 438150 h 650583"/>
                  <a:gd name="connsiteX5" fmla="*/ 329456 w 332857"/>
                  <a:gd name="connsiteY5" fmla="*/ 400050 h 650583"/>
                  <a:gd name="connsiteX6" fmla="*/ 310406 w 332857"/>
                  <a:gd name="connsiteY6" fmla="*/ 285750 h 650583"/>
                  <a:gd name="connsiteX7" fmla="*/ 234206 w 332857"/>
                  <a:gd name="connsiteY7" fmla="*/ 266700 h 650583"/>
                  <a:gd name="connsiteX8" fmla="*/ 81806 w 332857"/>
                  <a:gd name="connsiteY8" fmla="*/ 228600 h 650583"/>
                  <a:gd name="connsiteX9" fmla="*/ 62756 w 332857"/>
                  <a:gd name="connsiteY9" fmla="*/ 171450 h 650583"/>
                  <a:gd name="connsiteX10" fmla="*/ 100856 w 332857"/>
                  <a:gd name="connsiteY10" fmla="*/ 0 h 6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2857" h="650583">
                    <a:moveTo>
                      <a:pt x="234206" y="647700"/>
                    </a:moveTo>
                    <a:cubicBezTo>
                      <a:pt x="174739" y="640267"/>
                      <a:pt x="72682" y="650583"/>
                      <a:pt x="24656" y="590550"/>
                    </a:cubicBezTo>
                    <a:cubicBezTo>
                      <a:pt x="12112" y="574870"/>
                      <a:pt x="11956" y="552450"/>
                      <a:pt x="5606" y="533400"/>
                    </a:cubicBezTo>
                    <a:cubicBezTo>
                      <a:pt x="11956" y="508000"/>
                      <a:pt x="0" y="466006"/>
                      <a:pt x="24656" y="457200"/>
                    </a:cubicBezTo>
                    <a:cubicBezTo>
                      <a:pt x="102626" y="429353"/>
                      <a:pt x="190930" y="453408"/>
                      <a:pt x="272306" y="438150"/>
                    </a:cubicBezTo>
                    <a:cubicBezTo>
                      <a:pt x="294809" y="433931"/>
                      <a:pt x="310406" y="412750"/>
                      <a:pt x="329456" y="400050"/>
                    </a:cubicBezTo>
                    <a:cubicBezTo>
                      <a:pt x="323106" y="361950"/>
                      <a:pt x="332857" y="317181"/>
                      <a:pt x="310406" y="285750"/>
                    </a:cubicBezTo>
                    <a:cubicBezTo>
                      <a:pt x="295188" y="264445"/>
                      <a:pt x="259380" y="273893"/>
                      <a:pt x="234206" y="266700"/>
                    </a:cubicBezTo>
                    <a:cubicBezTo>
                      <a:pt x="97524" y="227648"/>
                      <a:pt x="275459" y="267331"/>
                      <a:pt x="81806" y="228600"/>
                    </a:cubicBezTo>
                    <a:cubicBezTo>
                      <a:pt x="75456" y="209550"/>
                      <a:pt x="62756" y="191530"/>
                      <a:pt x="62756" y="171450"/>
                    </a:cubicBezTo>
                    <a:cubicBezTo>
                      <a:pt x="62756" y="66160"/>
                      <a:pt x="68385" y="64943"/>
                      <a:pt x="100856" y="0"/>
                    </a:cubicBezTo>
                  </a:path>
                </a:pathLst>
              </a:cu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 flipV="1">
                <a:off x="3500430" y="4857760"/>
                <a:ext cx="214314" cy="571504"/>
              </a:xfrm>
              <a:custGeom>
                <a:avLst/>
                <a:gdLst>
                  <a:gd name="connsiteX0" fmla="*/ 234206 w 332857"/>
                  <a:gd name="connsiteY0" fmla="*/ 647700 h 650583"/>
                  <a:gd name="connsiteX1" fmla="*/ 24656 w 332857"/>
                  <a:gd name="connsiteY1" fmla="*/ 590550 h 650583"/>
                  <a:gd name="connsiteX2" fmla="*/ 5606 w 332857"/>
                  <a:gd name="connsiteY2" fmla="*/ 533400 h 650583"/>
                  <a:gd name="connsiteX3" fmla="*/ 24656 w 332857"/>
                  <a:gd name="connsiteY3" fmla="*/ 457200 h 650583"/>
                  <a:gd name="connsiteX4" fmla="*/ 272306 w 332857"/>
                  <a:gd name="connsiteY4" fmla="*/ 438150 h 650583"/>
                  <a:gd name="connsiteX5" fmla="*/ 329456 w 332857"/>
                  <a:gd name="connsiteY5" fmla="*/ 400050 h 650583"/>
                  <a:gd name="connsiteX6" fmla="*/ 310406 w 332857"/>
                  <a:gd name="connsiteY6" fmla="*/ 285750 h 650583"/>
                  <a:gd name="connsiteX7" fmla="*/ 234206 w 332857"/>
                  <a:gd name="connsiteY7" fmla="*/ 266700 h 650583"/>
                  <a:gd name="connsiteX8" fmla="*/ 81806 w 332857"/>
                  <a:gd name="connsiteY8" fmla="*/ 228600 h 650583"/>
                  <a:gd name="connsiteX9" fmla="*/ 62756 w 332857"/>
                  <a:gd name="connsiteY9" fmla="*/ 171450 h 650583"/>
                  <a:gd name="connsiteX10" fmla="*/ 100856 w 332857"/>
                  <a:gd name="connsiteY10" fmla="*/ 0 h 650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2857" h="650583">
                    <a:moveTo>
                      <a:pt x="234206" y="647700"/>
                    </a:moveTo>
                    <a:cubicBezTo>
                      <a:pt x="174739" y="640267"/>
                      <a:pt x="72682" y="650583"/>
                      <a:pt x="24656" y="590550"/>
                    </a:cubicBezTo>
                    <a:cubicBezTo>
                      <a:pt x="12112" y="574870"/>
                      <a:pt x="11956" y="552450"/>
                      <a:pt x="5606" y="533400"/>
                    </a:cubicBezTo>
                    <a:cubicBezTo>
                      <a:pt x="11956" y="508000"/>
                      <a:pt x="0" y="466006"/>
                      <a:pt x="24656" y="457200"/>
                    </a:cubicBezTo>
                    <a:cubicBezTo>
                      <a:pt x="102626" y="429353"/>
                      <a:pt x="190930" y="453408"/>
                      <a:pt x="272306" y="438150"/>
                    </a:cubicBezTo>
                    <a:cubicBezTo>
                      <a:pt x="294809" y="433931"/>
                      <a:pt x="310406" y="412750"/>
                      <a:pt x="329456" y="400050"/>
                    </a:cubicBezTo>
                    <a:cubicBezTo>
                      <a:pt x="323106" y="361950"/>
                      <a:pt x="332857" y="317181"/>
                      <a:pt x="310406" y="285750"/>
                    </a:cubicBezTo>
                    <a:cubicBezTo>
                      <a:pt x="295188" y="264445"/>
                      <a:pt x="259380" y="273893"/>
                      <a:pt x="234206" y="266700"/>
                    </a:cubicBezTo>
                    <a:cubicBezTo>
                      <a:pt x="97524" y="227648"/>
                      <a:pt x="275459" y="267331"/>
                      <a:pt x="81806" y="228600"/>
                    </a:cubicBezTo>
                    <a:cubicBezTo>
                      <a:pt x="75456" y="209550"/>
                      <a:pt x="62756" y="191530"/>
                      <a:pt x="62756" y="171450"/>
                    </a:cubicBezTo>
                    <a:cubicBezTo>
                      <a:pt x="62756" y="66160"/>
                      <a:pt x="68385" y="64943"/>
                      <a:pt x="100856" y="0"/>
                    </a:cubicBezTo>
                  </a:path>
                </a:pathLst>
              </a:custGeom>
              <a:ln w="28575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25"/>
            <p:cNvGrpSpPr/>
            <p:nvPr/>
          </p:nvGrpSpPr>
          <p:grpSpPr>
            <a:xfrm>
              <a:off x="5000628" y="4500570"/>
              <a:ext cx="2643206" cy="2143140"/>
              <a:chOff x="4857752" y="4500570"/>
              <a:chExt cx="2643206" cy="2143140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5929322" y="4500570"/>
                <a:ext cx="357190" cy="114300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" name="Группа 29"/>
              <p:cNvGrpSpPr/>
              <p:nvPr/>
            </p:nvGrpSpPr>
            <p:grpSpPr>
              <a:xfrm>
                <a:off x="4857752" y="5715016"/>
                <a:ext cx="2643206" cy="928694"/>
                <a:chOff x="4429124" y="5214950"/>
                <a:chExt cx="2643206" cy="1143008"/>
              </a:xfrm>
            </p:grpSpPr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4429124" y="5214950"/>
                  <a:ext cx="2643206" cy="1143008"/>
                </a:xfrm>
                <a:prstGeom prst="roundRect">
                  <a:avLst/>
                </a:prstGeom>
                <a:blipFill>
                  <a:blip r:embed="rId3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>
                <a:xfrm>
                  <a:off x="4572000" y="5286388"/>
                  <a:ext cx="2234191" cy="272488"/>
                </a:xfrm>
                <a:custGeom>
                  <a:avLst/>
                  <a:gdLst>
                    <a:gd name="connsiteX0" fmla="*/ 43441 w 2234191"/>
                    <a:gd name="connsiteY0" fmla="*/ 114300 h 272488"/>
                    <a:gd name="connsiteX1" fmla="*/ 157741 w 2234191"/>
                    <a:gd name="connsiteY1" fmla="*/ 57150 h 272488"/>
                    <a:gd name="connsiteX2" fmla="*/ 214891 w 2234191"/>
                    <a:gd name="connsiteY2" fmla="*/ 19050 h 272488"/>
                    <a:gd name="connsiteX3" fmla="*/ 348241 w 2234191"/>
                    <a:gd name="connsiteY3" fmla="*/ 38100 h 272488"/>
                    <a:gd name="connsiteX4" fmla="*/ 367291 w 2234191"/>
                    <a:gd name="connsiteY4" fmla="*/ 114300 h 272488"/>
                    <a:gd name="connsiteX5" fmla="*/ 386341 w 2234191"/>
                    <a:gd name="connsiteY5" fmla="*/ 171450 h 272488"/>
                    <a:gd name="connsiteX6" fmla="*/ 500641 w 2234191"/>
                    <a:gd name="connsiteY6" fmla="*/ 228600 h 272488"/>
                    <a:gd name="connsiteX7" fmla="*/ 595891 w 2234191"/>
                    <a:gd name="connsiteY7" fmla="*/ 209550 h 272488"/>
                    <a:gd name="connsiteX8" fmla="*/ 672091 w 2234191"/>
                    <a:gd name="connsiteY8" fmla="*/ 171450 h 272488"/>
                    <a:gd name="connsiteX9" fmla="*/ 786391 w 2234191"/>
                    <a:gd name="connsiteY9" fmla="*/ 114300 h 272488"/>
                    <a:gd name="connsiteX10" fmla="*/ 957841 w 2234191"/>
                    <a:gd name="connsiteY10" fmla="*/ 133350 h 272488"/>
                    <a:gd name="connsiteX11" fmla="*/ 1034041 w 2234191"/>
                    <a:gd name="connsiteY11" fmla="*/ 228600 h 272488"/>
                    <a:gd name="connsiteX12" fmla="*/ 1091191 w 2234191"/>
                    <a:gd name="connsiteY12" fmla="*/ 266700 h 272488"/>
                    <a:gd name="connsiteX13" fmla="*/ 1205491 w 2234191"/>
                    <a:gd name="connsiteY13" fmla="*/ 133350 h 272488"/>
                    <a:gd name="connsiteX14" fmla="*/ 1205491 w 2234191"/>
                    <a:gd name="connsiteY14" fmla="*/ 133350 h 272488"/>
                    <a:gd name="connsiteX15" fmla="*/ 1319791 w 2234191"/>
                    <a:gd name="connsiteY15" fmla="*/ 38100 h 272488"/>
                    <a:gd name="connsiteX16" fmla="*/ 1376941 w 2234191"/>
                    <a:gd name="connsiteY16" fmla="*/ 0 h 272488"/>
                    <a:gd name="connsiteX17" fmla="*/ 1548391 w 2234191"/>
                    <a:gd name="connsiteY17" fmla="*/ 133350 h 272488"/>
                    <a:gd name="connsiteX18" fmla="*/ 1681741 w 2234191"/>
                    <a:gd name="connsiteY18" fmla="*/ 247650 h 272488"/>
                    <a:gd name="connsiteX19" fmla="*/ 1796041 w 2234191"/>
                    <a:gd name="connsiteY19" fmla="*/ 228600 h 272488"/>
                    <a:gd name="connsiteX20" fmla="*/ 1929391 w 2234191"/>
                    <a:gd name="connsiteY20" fmla="*/ 266700 h 272488"/>
                    <a:gd name="connsiteX21" fmla="*/ 2081791 w 2234191"/>
                    <a:gd name="connsiteY21" fmla="*/ 228600 h 272488"/>
                    <a:gd name="connsiteX22" fmla="*/ 2234191 w 2234191"/>
                    <a:gd name="connsiteY22" fmla="*/ 190500 h 272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34191" h="272488">
                      <a:moveTo>
                        <a:pt x="43441" y="114300"/>
                      </a:moveTo>
                      <a:cubicBezTo>
                        <a:pt x="207225" y="5111"/>
                        <a:pt x="0" y="136020"/>
                        <a:pt x="157741" y="57150"/>
                      </a:cubicBezTo>
                      <a:cubicBezTo>
                        <a:pt x="178219" y="46911"/>
                        <a:pt x="195841" y="31750"/>
                        <a:pt x="214891" y="19050"/>
                      </a:cubicBezTo>
                      <a:cubicBezTo>
                        <a:pt x="259341" y="25400"/>
                        <a:pt x="310165" y="14302"/>
                        <a:pt x="348241" y="38100"/>
                      </a:cubicBezTo>
                      <a:cubicBezTo>
                        <a:pt x="370443" y="51976"/>
                        <a:pt x="360098" y="89126"/>
                        <a:pt x="367291" y="114300"/>
                      </a:cubicBezTo>
                      <a:cubicBezTo>
                        <a:pt x="372808" y="133608"/>
                        <a:pt x="373797" y="155770"/>
                        <a:pt x="386341" y="171450"/>
                      </a:cubicBezTo>
                      <a:cubicBezTo>
                        <a:pt x="413198" y="205022"/>
                        <a:pt x="462993" y="216051"/>
                        <a:pt x="500641" y="228600"/>
                      </a:cubicBezTo>
                      <a:cubicBezTo>
                        <a:pt x="532391" y="222250"/>
                        <a:pt x="565174" y="219789"/>
                        <a:pt x="595891" y="209550"/>
                      </a:cubicBezTo>
                      <a:cubicBezTo>
                        <a:pt x="622832" y="200570"/>
                        <a:pt x="645989" y="182637"/>
                        <a:pt x="672091" y="171450"/>
                      </a:cubicBezTo>
                      <a:cubicBezTo>
                        <a:pt x="782509" y="124128"/>
                        <a:pt x="676563" y="187519"/>
                        <a:pt x="786391" y="114300"/>
                      </a:cubicBezTo>
                      <a:cubicBezTo>
                        <a:pt x="843541" y="120650"/>
                        <a:pt x="902056" y="119404"/>
                        <a:pt x="957841" y="133350"/>
                      </a:cubicBezTo>
                      <a:cubicBezTo>
                        <a:pt x="1053382" y="157235"/>
                        <a:pt x="988734" y="171966"/>
                        <a:pt x="1034041" y="228600"/>
                      </a:cubicBezTo>
                      <a:cubicBezTo>
                        <a:pt x="1048344" y="246478"/>
                        <a:pt x="1072141" y="254000"/>
                        <a:pt x="1091191" y="266700"/>
                      </a:cubicBezTo>
                      <a:cubicBezTo>
                        <a:pt x="1206353" y="237910"/>
                        <a:pt x="1159112" y="272488"/>
                        <a:pt x="1205491" y="133350"/>
                      </a:cubicBezTo>
                      <a:lnTo>
                        <a:pt x="1205491" y="133350"/>
                      </a:lnTo>
                      <a:cubicBezTo>
                        <a:pt x="1347384" y="38755"/>
                        <a:pt x="1173112" y="160332"/>
                        <a:pt x="1319791" y="38100"/>
                      </a:cubicBezTo>
                      <a:cubicBezTo>
                        <a:pt x="1337380" y="23443"/>
                        <a:pt x="1357891" y="12700"/>
                        <a:pt x="1376941" y="0"/>
                      </a:cubicBezTo>
                      <a:cubicBezTo>
                        <a:pt x="1485208" y="36089"/>
                        <a:pt x="1419892" y="4851"/>
                        <a:pt x="1548391" y="133350"/>
                      </a:cubicBezTo>
                      <a:cubicBezTo>
                        <a:pt x="1627992" y="212951"/>
                        <a:pt x="1583988" y="174336"/>
                        <a:pt x="1681741" y="247650"/>
                      </a:cubicBezTo>
                      <a:cubicBezTo>
                        <a:pt x="1719841" y="241300"/>
                        <a:pt x="1757415" y="228600"/>
                        <a:pt x="1796041" y="228600"/>
                      </a:cubicBezTo>
                      <a:cubicBezTo>
                        <a:pt x="1819961" y="228600"/>
                        <a:pt x="1902441" y="257717"/>
                        <a:pt x="1929391" y="266700"/>
                      </a:cubicBezTo>
                      <a:cubicBezTo>
                        <a:pt x="2008704" y="240262"/>
                        <a:pt x="1980643" y="246990"/>
                        <a:pt x="2081791" y="228600"/>
                      </a:cubicBezTo>
                      <a:cubicBezTo>
                        <a:pt x="2216207" y="204161"/>
                        <a:pt x="2159297" y="227947"/>
                        <a:pt x="2234191" y="190500"/>
                      </a:cubicBezTo>
                    </a:path>
                  </a:pathLst>
                </a:custGeom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>
                  <a:off x="4643438" y="5500702"/>
                  <a:ext cx="2209800" cy="242401"/>
                </a:xfrm>
                <a:custGeom>
                  <a:avLst/>
                  <a:gdLst>
                    <a:gd name="connsiteX0" fmla="*/ 0 w 2209800"/>
                    <a:gd name="connsiteY0" fmla="*/ 145054 h 242401"/>
                    <a:gd name="connsiteX1" fmla="*/ 114300 w 2209800"/>
                    <a:gd name="connsiteY1" fmla="*/ 87904 h 242401"/>
                    <a:gd name="connsiteX2" fmla="*/ 171450 w 2209800"/>
                    <a:gd name="connsiteY2" fmla="*/ 49804 h 242401"/>
                    <a:gd name="connsiteX3" fmla="*/ 228600 w 2209800"/>
                    <a:gd name="connsiteY3" fmla="*/ 87904 h 242401"/>
                    <a:gd name="connsiteX4" fmla="*/ 266700 w 2209800"/>
                    <a:gd name="connsiteY4" fmla="*/ 145054 h 242401"/>
                    <a:gd name="connsiteX5" fmla="*/ 419100 w 2209800"/>
                    <a:gd name="connsiteY5" fmla="*/ 126004 h 242401"/>
                    <a:gd name="connsiteX6" fmla="*/ 685800 w 2209800"/>
                    <a:gd name="connsiteY6" fmla="*/ 106954 h 242401"/>
                    <a:gd name="connsiteX7" fmla="*/ 800100 w 2209800"/>
                    <a:gd name="connsiteY7" fmla="*/ 30754 h 242401"/>
                    <a:gd name="connsiteX8" fmla="*/ 914400 w 2209800"/>
                    <a:gd name="connsiteY8" fmla="*/ 145054 h 242401"/>
                    <a:gd name="connsiteX9" fmla="*/ 933450 w 2209800"/>
                    <a:gd name="connsiteY9" fmla="*/ 202204 h 242401"/>
                    <a:gd name="connsiteX10" fmla="*/ 1104900 w 2209800"/>
                    <a:gd name="connsiteY10" fmla="*/ 202204 h 242401"/>
                    <a:gd name="connsiteX11" fmla="*/ 1123950 w 2209800"/>
                    <a:gd name="connsiteY11" fmla="*/ 145054 h 242401"/>
                    <a:gd name="connsiteX12" fmla="*/ 1314450 w 2209800"/>
                    <a:gd name="connsiteY12" fmla="*/ 126004 h 242401"/>
                    <a:gd name="connsiteX13" fmla="*/ 1333500 w 2209800"/>
                    <a:gd name="connsiteY13" fmla="*/ 183154 h 242401"/>
                    <a:gd name="connsiteX14" fmla="*/ 1390650 w 2209800"/>
                    <a:gd name="connsiteY14" fmla="*/ 221254 h 242401"/>
                    <a:gd name="connsiteX15" fmla="*/ 1409700 w 2209800"/>
                    <a:gd name="connsiteY15" fmla="*/ 87904 h 242401"/>
                    <a:gd name="connsiteX16" fmla="*/ 1581150 w 2209800"/>
                    <a:gd name="connsiteY16" fmla="*/ 106954 h 242401"/>
                    <a:gd name="connsiteX17" fmla="*/ 1638300 w 2209800"/>
                    <a:gd name="connsiteY17" fmla="*/ 126004 h 242401"/>
                    <a:gd name="connsiteX18" fmla="*/ 1962150 w 2209800"/>
                    <a:gd name="connsiteY18" fmla="*/ 106954 h 242401"/>
                    <a:gd name="connsiteX19" fmla="*/ 2038350 w 2209800"/>
                    <a:gd name="connsiteY19" fmla="*/ 68854 h 242401"/>
                    <a:gd name="connsiteX20" fmla="*/ 2095500 w 2209800"/>
                    <a:gd name="connsiteY20" fmla="*/ 30754 h 242401"/>
                    <a:gd name="connsiteX21" fmla="*/ 2190750 w 2209800"/>
                    <a:gd name="connsiteY21" fmla="*/ 49804 h 242401"/>
                    <a:gd name="connsiteX22" fmla="*/ 2209800 w 2209800"/>
                    <a:gd name="connsiteY22" fmla="*/ 49804 h 242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09800" h="242401">
                      <a:moveTo>
                        <a:pt x="0" y="145054"/>
                      </a:moveTo>
                      <a:cubicBezTo>
                        <a:pt x="38100" y="126004"/>
                        <a:pt x="77063" y="108591"/>
                        <a:pt x="114300" y="87904"/>
                      </a:cubicBezTo>
                      <a:cubicBezTo>
                        <a:pt x="134314" y="76785"/>
                        <a:pt x="148555" y="49804"/>
                        <a:pt x="171450" y="49804"/>
                      </a:cubicBezTo>
                      <a:cubicBezTo>
                        <a:pt x="194345" y="49804"/>
                        <a:pt x="209550" y="75204"/>
                        <a:pt x="228600" y="87904"/>
                      </a:cubicBezTo>
                      <a:cubicBezTo>
                        <a:pt x="241300" y="106954"/>
                        <a:pt x="244249" y="140564"/>
                        <a:pt x="266700" y="145054"/>
                      </a:cubicBezTo>
                      <a:cubicBezTo>
                        <a:pt x="316901" y="155094"/>
                        <a:pt x="368115" y="130639"/>
                        <a:pt x="419100" y="126004"/>
                      </a:cubicBezTo>
                      <a:cubicBezTo>
                        <a:pt x="507860" y="117935"/>
                        <a:pt x="596900" y="113304"/>
                        <a:pt x="685800" y="106954"/>
                      </a:cubicBezTo>
                      <a:cubicBezTo>
                        <a:pt x="706151" y="76427"/>
                        <a:pt x="738593" y="0"/>
                        <a:pt x="800100" y="30754"/>
                      </a:cubicBezTo>
                      <a:cubicBezTo>
                        <a:pt x="848293" y="54851"/>
                        <a:pt x="914400" y="145054"/>
                        <a:pt x="914400" y="145054"/>
                      </a:cubicBezTo>
                      <a:cubicBezTo>
                        <a:pt x="920750" y="164104"/>
                        <a:pt x="919251" y="188005"/>
                        <a:pt x="933450" y="202204"/>
                      </a:cubicBezTo>
                      <a:cubicBezTo>
                        <a:pt x="973647" y="242401"/>
                        <a:pt x="1073887" y="207373"/>
                        <a:pt x="1104900" y="202204"/>
                      </a:cubicBezTo>
                      <a:cubicBezTo>
                        <a:pt x="1111250" y="183154"/>
                        <a:pt x="1111406" y="160734"/>
                        <a:pt x="1123950" y="145054"/>
                      </a:cubicBezTo>
                      <a:cubicBezTo>
                        <a:pt x="1178879" y="76393"/>
                        <a:pt x="1236060" y="114805"/>
                        <a:pt x="1314450" y="126004"/>
                      </a:cubicBezTo>
                      <a:cubicBezTo>
                        <a:pt x="1320800" y="145054"/>
                        <a:pt x="1320956" y="167474"/>
                        <a:pt x="1333500" y="183154"/>
                      </a:cubicBezTo>
                      <a:cubicBezTo>
                        <a:pt x="1347803" y="201032"/>
                        <a:pt x="1376347" y="239132"/>
                        <a:pt x="1390650" y="221254"/>
                      </a:cubicBezTo>
                      <a:cubicBezTo>
                        <a:pt x="1418700" y="186192"/>
                        <a:pt x="1403350" y="132354"/>
                        <a:pt x="1409700" y="87904"/>
                      </a:cubicBezTo>
                      <a:cubicBezTo>
                        <a:pt x="1466850" y="94254"/>
                        <a:pt x="1524431" y="97501"/>
                        <a:pt x="1581150" y="106954"/>
                      </a:cubicBezTo>
                      <a:cubicBezTo>
                        <a:pt x="1600957" y="110255"/>
                        <a:pt x="1618220" y="126004"/>
                        <a:pt x="1638300" y="126004"/>
                      </a:cubicBezTo>
                      <a:cubicBezTo>
                        <a:pt x="1746437" y="126004"/>
                        <a:pt x="1854200" y="113304"/>
                        <a:pt x="1962150" y="106954"/>
                      </a:cubicBezTo>
                      <a:cubicBezTo>
                        <a:pt x="1987550" y="94254"/>
                        <a:pt x="2013694" y="82943"/>
                        <a:pt x="2038350" y="68854"/>
                      </a:cubicBezTo>
                      <a:cubicBezTo>
                        <a:pt x="2058229" y="57495"/>
                        <a:pt x="2072782" y="33594"/>
                        <a:pt x="2095500" y="30754"/>
                      </a:cubicBezTo>
                      <a:cubicBezTo>
                        <a:pt x="2127629" y="26738"/>
                        <a:pt x="2158812" y="44481"/>
                        <a:pt x="2190750" y="49804"/>
                      </a:cubicBezTo>
                      <a:cubicBezTo>
                        <a:pt x="2197014" y="50848"/>
                        <a:pt x="2203450" y="49804"/>
                        <a:pt x="2209800" y="49804"/>
                      </a:cubicBezTo>
                    </a:path>
                  </a:pathLst>
                </a:cu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4643438" y="5643578"/>
                  <a:ext cx="2076450" cy="250141"/>
                </a:xfrm>
                <a:custGeom>
                  <a:avLst/>
                  <a:gdLst>
                    <a:gd name="connsiteX0" fmla="*/ 0 w 2076450"/>
                    <a:gd name="connsiteY0" fmla="*/ 40591 h 250141"/>
                    <a:gd name="connsiteX1" fmla="*/ 76200 w 2076450"/>
                    <a:gd name="connsiteY1" fmla="*/ 21541 h 250141"/>
                    <a:gd name="connsiteX2" fmla="*/ 133350 w 2076450"/>
                    <a:gd name="connsiteY2" fmla="*/ 2491 h 250141"/>
                    <a:gd name="connsiteX3" fmla="*/ 228600 w 2076450"/>
                    <a:gd name="connsiteY3" fmla="*/ 40591 h 250141"/>
                    <a:gd name="connsiteX4" fmla="*/ 247650 w 2076450"/>
                    <a:gd name="connsiteY4" fmla="*/ 97741 h 250141"/>
                    <a:gd name="connsiteX5" fmla="*/ 342900 w 2076450"/>
                    <a:gd name="connsiteY5" fmla="*/ 78691 h 250141"/>
                    <a:gd name="connsiteX6" fmla="*/ 400050 w 2076450"/>
                    <a:gd name="connsiteY6" fmla="*/ 59641 h 250141"/>
                    <a:gd name="connsiteX7" fmla="*/ 533400 w 2076450"/>
                    <a:gd name="connsiteY7" fmla="*/ 21541 h 250141"/>
                    <a:gd name="connsiteX8" fmla="*/ 647700 w 2076450"/>
                    <a:gd name="connsiteY8" fmla="*/ 59641 h 250141"/>
                    <a:gd name="connsiteX9" fmla="*/ 685800 w 2076450"/>
                    <a:gd name="connsiteY9" fmla="*/ 116791 h 250141"/>
                    <a:gd name="connsiteX10" fmla="*/ 819150 w 2076450"/>
                    <a:gd name="connsiteY10" fmla="*/ 97741 h 250141"/>
                    <a:gd name="connsiteX11" fmla="*/ 876300 w 2076450"/>
                    <a:gd name="connsiteY11" fmla="*/ 59641 h 250141"/>
                    <a:gd name="connsiteX12" fmla="*/ 914400 w 2076450"/>
                    <a:gd name="connsiteY12" fmla="*/ 116791 h 250141"/>
                    <a:gd name="connsiteX13" fmla="*/ 971550 w 2076450"/>
                    <a:gd name="connsiteY13" fmla="*/ 135841 h 250141"/>
                    <a:gd name="connsiteX14" fmla="*/ 1409700 w 2076450"/>
                    <a:gd name="connsiteY14" fmla="*/ 173941 h 250141"/>
                    <a:gd name="connsiteX15" fmla="*/ 1657350 w 2076450"/>
                    <a:gd name="connsiteY15" fmla="*/ 212041 h 250141"/>
                    <a:gd name="connsiteX16" fmla="*/ 1733550 w 2076450"/>
                    <a:gd name="connsiteY16" fmla="*/ 250141 h 250141"/>
                    <a:gd name="connsiteX17" fmla="*/ 1828800 w 2076450"/>
                    <a:gd name="connsiteY17" fmla="*/ 231091 h 250141"/>
                    <a:gd name="connsiteX18" fmla="*/ 1885950 w 2076450"/>
                    <a:gd name="connsiteY18" fmla="*/ 212041 h 250141"/>
                    <a:gd name="connsiteX19" fmla="*/ 1943100 w 2076450"/>
                    <a:gd name="connsiteY19" fmla="*/ 231091 h 250141"/>
                    <a:gd name="connsiteX20" fmla="*/ 2038350 w 2076450"/>
                    <a:gd name="connsiteY20" fmla="*/ 135841 h 250141"/>
                    <a:gd name="connsiteX21" fmla="*/ 2076450 w 2076450"/>
                    <a:gd name="connsiteY21" fmla="*/ 78691 h 250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076450" h="250141">
                      <a:moveTo>
                        <a:pt x="0" y="40591"/>
                      </a:moveTo>
                      <a:cubicBezTo>
                        <a:pt x="25400" y="34241"/>
                        <a:pt x="51026" y="28734"/>
                        <a:pt x="76200" y="21541"/>
                      </a:cubicBezTo>
                      <a:cubicBezTo>
                        <a:pt x="95508" y="16024"/>
                        <a:pt x="113425" y="0"/>
                        <a:pt x="133350" y="2491"/>
                      </a:cubicBezTo>
                      <a:cubicBezTo>
                        <a:pt x="167282" y="6732"/>
                        <a:pt x="196850" y="27891"/>
                        <a:pt x="228600" y="40591"/>
                      </a:cubicBezTo>
                      <a:cubicBezTo>
                        <a:pt x="234950" y="59641"/>
                        <a:pt x="228600" y="91391"/>
                        <a:pt x="247650" y="97741"/>
                      </a:cubicBezTo>
                      <a:cubicBezTo>
                        <a:pt x="278367" y="107980"/>
                        <a:pt x="311488" y="86544"/>
                        <a:pt x="342900" y="78691"/>
                      </a:cubicBezTo>
                      <a:cubicBezTo>
                        <a:pt x="362381" y="73821"/>
                        <a:pt x="380742" y="65158"/>
                        <a:pt x="400050" y="59641"/>
                      </a:cubicBezTo>
                      <a:cubicBezTo>
                        <a:pt x="567492" y="11801"/>
                        <a:pt x="396374" y="67216"/>
                        <a:pt x="533400" y="21541"/>
                      </a:cubicBezTo>
                      <a:cubicBezTo>
                        <a:pt x="571500" y="34241"/>
                        <a:pt x="613644" y="38356"/>
                        <a:pt x="647700" y="59641"/>
                      </a:cubicBezTo>
                      <a:cubicBezTo>
                        <a:pt x="667115" y="71775"/>
                        <a:pt x="663450" y="111824"/>
                        <a:pt x="685800" y="116791"/>
                      </a:cubicBezTo>
                      <a:cubicBezTo>
                        <a:pt x="729632" y="126531"/>
                        <a:pt x="774700" y="104091"/>
                        <a:pt x="819150" y="97741"/>
                      </a:cubicBezTo>
                      <a:cubicBezTo>
                        <a:pt x="838200" y="85041"/>
                        <a:pt x="853849" y="55151"/>
                        <a:pt x="876300" y="59641"/>
                      </a:cubicBezTo>
                      <a:cubicBezTo>
                        <a:pt x="898751" y="64131"/>
                        <a:pt x="896522" y="102488"/>
                        <a:pt x="914400" y="116791"/>
                      </a:cubicBezTo>
                      <a:cubicBezTo>
                        <a:pt x="930080" y="129335"/>
                        <a:pt x="951602" y="133539"/>
                        <a:pt x="971550" y="135841"/>
                      </a:cubicBezTo>
                      <a:cubicBezTo>
                        <a:pt x="1117185" y="152645"/>
                        <a:pt x="1263650" y="161241"/>
                        <a:pt x="1409700" y="173941"/>
                      </a:cubicBezTo>
                      <a:cubicBezTo>
                        <a:pt x="1590972" y="234365"/>
                        <a:pt x="1244808" y="123639"/>
                        <a:pt x="1657350" y="212041"/>
                      </a:cubicBezTo>
                      <a:cubicBezTo>
                        <a:pt x="1685118" y="217991"/>
                        <a:pt x="1708150" y="237441"/>
                        <a:pt x="1733550" y="250141"/>
                      </a:cubicBezTo>
                      <a:cubicBezTo>
                        <a:pt x="1765300" y="243791"/>
                        <a:pt x="1797388" y="238944"/>
                        <a:pt x="1828800" y="231091"/>
                      </a:cubicBezTo>
                      <a:cubicBezTo>
                        <a:pt x="1848281" y="226221"/>
                        <a:pt x="1865870" y="212041"/>
                        <a:pt x="1885950" y="212041"/>
                      </a:cubicBezTo>
                      <a:cubicBezTo>
                        <a:pt x="1906030" y="212041"/>
                        <a:pt x="1924050" y="224741"/>
                        <a:pt x="1943100" y="231091"/>
                      </a:cubicBezTo>
                      <a:cubicBezTo>
                        <a:pt x="2000250" y="192991"/>
                        <a:pt x="2006600" y="199341"/>
                        <a:pt x="2038350" y="135841"/>
                      </a:cubicBezTo>
                      <a:cubicBezTo>
                        <a:pt x="2069937" y="72667"/>
                        <a:pt x="2033990" y="78691"/>
                        <a:pt x="2076450" y="78691"/>
                      </a:cubicBezTo>
                    </a:path>
                  </a:pathLst>
                </a:custGeom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Полилиния 36"/>
                <p:cNvSpPr/>
                <p:nvPr/>
              </p:nvSpPr>
              <p:spPr>
                <a:xfrm>
                  <a:off x="4705350" y="5819560"/>
                  <a:ext cx="2228850" cy="298249"/>
                </a:xfrm>
                <a:custGeom>
                  <a:avLst/>
                  <a:gdLst>
                    <a:gd name="connsiteX0" fmla="*/ 0 w 2228850"/>
                    <a:gd name="connsiteY0" fmla="*/ 143090 h 298249"/>
                    <a:gd name="connsiteX1" fmla="*/ 171450 w 2228850"/>
                    <a:gd name="connsiteY1" fmla="*/ 47840 h 298249"/>
                    <a:gd name="connsiteX2" fmla="*/ 266700 w 2228850"/>
                    <a:gd name="connsiteY2" fmla="*/ 66890 h 298249"/>
                    <a:gd name="connsiteX3" fmla="*/ 381000 w 2228850"/>
                    <a:gd name="connsiteY3" fmla="*/ 257390 h 298249"/>
                    <a:gd name="connsiteX4" fmla="*/ 438150 w 2228850"/>
                    <a:gd name="connsiteY4" fmla="*/ 238340 h 298249"/>
                    <a:gd name="connsiteX5" fmla="*/ 476250 w 2228850"/>
                    <a:gd name="connsiteY5" fmla="*/ 124040 h 298249"/>
                    <a:gd name="connsiteX6" fmla="*/ 552450 w 2228850"/>
                    <a:gd name="connsiteY6" fmla="*/ 104990 h 298249"/>
                    <a:gd name="connsiteX7" fmla="*/ 609600 w 2228850"/>
                    <a:gd name="connsiteY7" fmla="*/ 66890 h 298249"/>
                    <a:gd name="connsiteX8" fmla="*/ 819150 w 2228850"/>
                    <a:gd name="connsiteY8" fmla="*/ 219290 h 298249"/>
                    <a:gd name="connsiteX9" fmla="*/ 895350 w 2228850"/>
                    <a:gd name="connsiteY9" fmla="*/ 238340 h 298249"/>
                    <a:gd name="connsiteX10" fmla="*/ 1066800 w 2228850"/>
                    <a:gd name="connsiteY10" fmla="*/ 219290 h 298249"/>
                    <a:gd name="connsiteX11" fmla="*/ 1143000 w 2228850"/>
                    <a:gd name="connsiteY11" fmla="*/ 200240 h 298249"/>
                    <a:gd name="connsiteX12" fmla="*/ 1257300 w 2228850"/>
                    <a:gd name="connsiteY12" fmla="*/ 181190 h 298249"/>
                    <a:gd name="connsiteX13" fmla="*/ 1333500 w 2228850"/>
                    <a:gd name="connsiteY13" fmla="*/ 143090 h 298249"/>
                    <a:gd name="connsiteX14" fmla="*/ 1390650 w 2228850"/>
                    <a:gd name="connsiteY14" fmla="*/ 257390 h 298249"/>
                    <a:gd name="connsiteX15" fmla="*/ 1447800 w 2228850"/>
                    <a:gd name="connsiteY15" fmla="*/ 295490 h 298249"/>
                    <a:gd name="connsiteX16" fmla="*/ 1638300 w 2228850"/>
                    <a:gd name="connsiteY16" fmla="*/ 276440 h 298249"/>
                    <a:gd name="connsiteX17" fmla="*/ 1657350 w 2228850"/>
                    <a:gd name="connsiteY17" fmla="*/ 219290 h 298249"/>
                    <a:gd name="connsiteX18" fmla="*/ 1714500 w 2228850"/>
                    <a:gd name="connsiteY18" fmla="*/ 200240 h 298249"/>
                    <a:gd name="connsiteX19" fmla="*/ 1924050 w 2228850"/>
                    <a:gd name="connsiteY19" fmla="*/ 162140 h 298249"/>
                    <a:gd name="connsiteX20" fmla="*/ 2019300 w 2228850"/>
                    <a:gd name="connsiteY20" fmla="*/ 143090 h 298249"/>
                    <a:gd name="connsiteX21" fmla="*/ 1981200 w 2228850"/>
                    <a:gd name="connsiteY21" fmla="*/ 66890 h 298249"/>
                    <a:gd name="connsiteX22" fmla="*/ 1943100 w 2228850"/>
                    <a:gd name="connsiteY22" fmla="*/ 9740 h 298249"/>
                    <a:gd name="connsiteX23" fmla="*/ 2057400 w 2228850"/>
                    <a:gd name="connsiteY23" fmla="*/ 47840 h 298249"/>
                    <a:gd name="connsiteX24" fmla="*/ 2171700 w 2228850"/>
                    <a:gd name="connsiteY24" fmla="*/ 162140 h 298249"/>
                    <a:gd name="connsiteX25" fmla="*/ 2228850 w 2228850"/>
                    <a:gd name="connsiteY25" fmla="*/ 181190 h 29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228850" h="298249">
                      <a:moveTo>
                        <a:pt x="0" y="143090"/>
                      </a:moveTo>
                      <a:cubicBezTo>
                        <a:pt x="131008" y="55751"/>
                        <a:pt x="70859" y="81370"/>
                        <a:pt x="171450" y="47840"/>
                      </a:cubicBezTo>
                      <a:cubicBezTo>
                        <a:pt x="203200" y="54190"/>
                        <a:pt x="241142" y="47011"/>
                        <a:pt x="266700" y="66890"/>
                      </a:cubicBezTo>
                      <a:cubicBezTo>
                        <a:pt x="304317" y="96148"/>
                        <a:pt x="356119" y="207629"/>
                        <a:pt x="381000" y="257390"/>
                      </a:cubicBezTo>
                      <a:cubicBezTo>
                        <a:pt x="400050" y="251040"/>
                        <a:pt x="426478" y="254680"/>
                        <a:pt x="438150" y="238340"/>
                      </a:cubicBezTo>
                      <a:cubicBezTo>
                        <a:pt x="461493" y="205660"/>
                        <a:pt x="437288" y="133780"/>
                        <a:pt x="476250" y="124040"/>
                      </a:cubicBezTo>
                      <a:lnTo>
                        <a:pt x="552450" y="104990"/>
                      </a:lnTo>
                      <a:cubicBezTo>
                        <a:pt x="571500" y="92290"/>
                        <a:pt x="586935" y="70128"/>
                        <a:pt x="609600" y="66890"/>
                      </a:cubicBezTo>
                      <a:cubicBezTo>
                        <a:pt x="730351" y="49640"/>
                        <a:pt x="706744" y="191189"/>
                        <a:pt x="819150" y="219290"/>
                      </a:cubicBezTo>
                      <a:lnTo>
                        <a:pt x="895350" y="238340"/>
                      </a:lnTo>
                      <a:cubicBezTo>
                        <a:pt x="952500" y="231990"/>
                        <a:pt x="1009967" y="228034"/>
                        <a:pt x="1066800" y="219290"/>
                      </a:cubicBezTo>
                      <a:cubicBezTo>
                        <a:pt x="1092677" y="215309"/>
                        <a:pt x="1117327" y="205375"/>
                        <a:pt x="1143000" y="200240"/>
                      </a:cubicBezTo>
                      <a:cubicBezTo>
                        <a:pt x="1180875" y="192665"/>
                        <a:pt x="1219200" y="187540"/>
                        <a:pt x="1257300" y="181190"/>
                      </a:cubicBezTo>
                      <a:cubicBezTo>
                        <a:pt x="1282700" y="168490"/>
                        <a:pt x="1305488" y="138421"/>
                        <a:pt x="1333500" y="143090"/>
                      </a:cubicBezTo>
                      <a:cubicBezTo>
                        <a:pt x="1370559" y="149266"/>
                        <a:pt x="1375042" y="237880"/>
                        <a:pt x="1390650" y="257390"/>
                      </a:cubicBezTo>
                      <a:cubicBezTo>
                        <a:pt x="1404953" y="275268"/>
                        <a:pt x="1428750" y="282790"/>
                        <a:pt x="1447800" y="295490"/>
                      </a:cubicBezTo>
                      <a:cubicBezTo>
                        <a:pt x="1511300" y="289140"/>
                        <a:pt x="1578325" y="298249"/>
                        <a:pt x="1638300" y="276440"/>
                      </a:cubicBezTo>
                      <a:cubicBezTo>
                        <a:pt x="1657171" y="269578"/>
                        <a:pt x="1643151" y="233489"/>
                        <a:pt x="1657350" y="219290"/>
                      </a:cubicBezTo>
                      <a:cubicBezTo>
                        <a:pt x="1671549" y="205091"/>
                        <a:pt x="1694865" y="204447"/>
                        <a:pt x="1714500" y="200240"/>
                      </a:cubicBezTo>
                      <a:cubicBezTo>
                        <a:pt x="1783919" y="185364"/>
                        <a:pt x="1854271" y="175224"/>
                        <a:pt x="1924050" y="162140"/>
                      </a:cubicBezTo>
                      <a:cubicBezTo>
                        <a:pt x="1955874" y="156173"/>
                        <a:pt x="1987550" y="149440"/>
                        <a:pt x="2019300" y="143090"/>
                      </a:cubicBezTo>
                      <a:cubicBezTo>
                        <a:pt x="2006600" y="117690"/>
                        <a:pt x="1995289" y="91546"/>
                        <a:pt x="1981200" y="66890"/>
                      </a:cubicBezTo>
                      <a:cubicBezTo>
                        <a:pt x="1969841" y="47011"/>
                        <a:pt x="1920888" y="15293"/>
                        <a:pt x="1943100" y="9740"/>
                      </a:cubicBezTo>
                      <a:cubicBezTo>
                        <a:pt x="1982062" y="0"/>
                        <a:pt x="2057400" y="47840"/>
                        <a:pt x="2057400" y="47840"/>
                      </a:cubicBezTo>
                      <a:cubicBezTo>
                        <a:pt x="2095500" y="85940"/>
                        <a:pt x="2120583" y="145101"/>
                        <a:pt x="2171700" y="162140"/>
                      </a:cubicBezTo>
                      <a:lnTo>
                        <a:pt x="2228850" y="181190"/>
                      </a:lnTo>
                    </a:path>
                  </a:pathLst>
                </a:custGeom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>
                <a:xfrm>
                  <a:off x="4648200" y="6076950"/>
                  <a:ext cx="2190750" cy="190500"/>
                </a:xfrm>
                <a:custGeom>
                  <a:avLst/>
                  <a:gdLst>
                    <a:gd name="connsiteX0" fmla="*/ 0 w 2190750"/>
                    <a:gd name="connsiteY0" fmla="*/ 57150 h 190500"/>
                    <a:gd name="connsiteX1" fmla="*/ 171450 w 2190750"/>
                    <a:gd name="connsiteY1" fmla="*/ 76200 h 190500"/>
                    <a:gd name="connsiteX2" fmla="*/ 285750 w 2190750"/>
                    <a:gd name="connsiteY2" fmla="*/ 19050 h 190500"/>
                    <a:gd name="connsiteX3" fmla="*/ 342900 w 2190750"/>
                    <a:gd name="connsiteY3" fmla="*/ 0 h 190500"/>
                    <a:gd name="connsiteX4" fmla="*/ 400050 w 2190750"/>
                    <a:gd name="connsiteY4" fmla="*/ 19050 h 190500"/>
                    <a:gd name="connsiteX5" fmla="*/ 533400 w 2190750"/>
                    <a:gd name="connsiteY5" fmla="*/ 38100 h 190500"/>
                    <a:gd name="connsiteX6" fmla="*/ 590550 w 2190750"/>
                    <a:gd name="connsiteY6" fmla="*/ 76200 h 190500"/>
                    <a:gd name="connsiteX7" fmla="*/ 781050 w 2190750"/>
                    <a:gd name="connsiteY7" fmla="*/ 57150 h 190500"/>
                    <a:gd name="connsiteX8" fmla="*/ 838200 w 2190750"/>
                    <a:gd name="connsiteY8" fmla="*/ 38100 h 190500"/>
                    <a:gd name="connsiteX9" fmla="*/ 895350 w 2190750"/>
                    <a:gd name="connsiteY9" fmla="*/ 76200 h 190500"/>
                    <a:gd name="connsiteX10" fmla="*/ 1104900 w 2190750"/>
                    <a:gd name="connsiteY10" fmla="*/ 57150 h 190500"/>
                    <a:gd name="connsiteX11" fmla="*/ 1162050 w 2190750"/>
                    <a:gd name="connsiteY11" fmla="*/ 38100 h 190500"/>
                    <a:gd name="connsiteX12" fmla="*/ 1219200 w 2190750"/>
                    <a:gd name="connsiteY12" fmla="*/ 95250 h 190500"/>
                    <a:gd name="connsiteX13" fmla="*/ 1238250 w 2190750"/>
                    <a:gd name="connsiteY13" fmla="*/ 152400 h 190500"/>
                    <a:gd name="connsiteX14" fmla="*/ 1352550 w 2190750"/>
                    <a:gd name="connsiteY14" fmla="*/ 152400 h 190500"/>
                    <a:gd name="connsiteX15" fmla="*/ 1409700 w 2190750"/>
                    <a:gd name="connsiteY15" fmla="*/ 95250 h 190500"/>
                    <a:gd name="connsiteX16" fmla="*/ 1562100 w 2190750"/>
                    <a:gd name="connsiteY16" fmla="*/ 95250 h 190500"/>
                    <a:gd name="connsiteX17" fmla="*/ 1619250 w 2190750"/>
                    <a:gd name="connsiteY17" fmla="*/ 57150 h 190500"/>
                    <a:gd name="connsiteX18" fmla="*/ 1733550 w 2190750"/>
                    <a:gd name="connsiteY18" fmla="*/ 19050 h 190500"/>
                    <a:gd name="connsiteX19" fmla="*/ 1905000 w 2190750"/>
                    <a:gd name="connsiteY19" fmla="*/ 114300 h 190500"/>
                    <a:gd name="connsiteX20" fmla="*/ 1962150 w 2190750"/>
                    <a:gd name="connsiteY20" fmla="*/ 152400 h 190500"/>
                    <a:gd name="connsiteX21" fmla="*/ 2019300 w 2190750"/>
                    <a:gd name="connsiteY21" fmla="*/ 171450 h 190500"/>
                    <a:gd name="connsiteX22" fmla="*/ 2133600 w 2190750"/>
                    <a:gd name="connsiteY22" fmla="*/ 76200 h 190500"/>
                    <a:gd name="connsiteX23" fmla="*/ 2190750 w 2190750"/>
                    <a:gd name="connsiteY23" fmla="*/ 7620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190750" h="190500">
                      <a:moveTo>
                        <a:pt x="0" y="57150"/>
                      </a:moveTo>
                      <a:cubicBezTo>
                        <a:pt x="57150" y="63500"/>
                        <a:pt x="113948" y="76200"/>
                        <a:pt x="171450" y="76200"/>
                      </a:cubicBezTo>
                      <a:cubicBezTo>
                        <a:pt x="219333" y="76200"/>
                        <a:pt x="247223" y="38313"/>
                        <a:pt x="285750" y="19050"/>
                      </a:cubicBezTo>
                      <a:cubicBezTo>
                        <a:pt x="303711" y="10070"/>
                        <a:pt x="323850" y="6350"/>
                        <a:pt x="342900" y="0"/>
                      </a:cubicBezTo>
                      <a:cubicBezTo>
                        <a:pt x="361950" y="6350"/>
                        <a:pt x="380359" y="15112"/>
                        <a:pt x="400050" y="19050"/>
                      </a:cubicBezTo>
                      <a:cubicBezTo>
                        <a:pt x="444079" y="27856"/>
                        <a:pt x="490392" y="25198"/>
                        <a:pt x="533400" y="38100"/>
                      </a:cubicBezTo>
                      <a:cubicBezTo>
                        <a:pt x="555330" y="44679"/>
                        <a:pt x="571500" y="63500"/>
                        <a:pt x="590550" y="76200"/>
                      </a:cubicBezTo>
                      <a:cubicBezTo>
                        <a:pt x="654050" y="69850"/>
                        <a:pt x="717975" y="66854"/>
                        <a:pt x="781050" y="57150"/>
                      </a:cubicBezTo>
                      <a:cubicBezTo>
                        <a:pt x="800897" y="54097"/>
                        <a:pt x="818393" y="34799"/>
                        <a:pt x="838200" y="38100"/>
                      </a:cubicBezTo>
                      <a:cubicBezTo>
                        <a:pt x="860784" y="41864"/>
                        <a:pt x="876300" y="63500"/>
                        <a:pt x="895350" y="76200"/>
                      </a:cubicBezTo>
                      <a:cubicBezTo>
                        <a:pt x="965200" y="69850"/>
                        <a:pt x="1035467" y="67069"/>
                        <a:pt x="1104900" y="57150"/>
                      </a:cubicBezTo>
                      <a:cubicBezTo>
                        <a:pt x="1124779" y="54310"/>
                        <a:pt x="1143000" y="31750"/>
                        <a:pt x="1162050" y="38100"/>
                      </a:cubicBezTo>
                      <a:cubicBezTo>
                        <a:pt x="1187608" y="46619"/>
                        <a:pt x="1200150" y="76200"/>
                        <a:pt x="1219200" y="95250"/>
                      </a:cubicBezTo>
                      <a:cubicBezTo>
                        <a:pt x="1225550" y="114300"/>
                        <a:pt x="1224051" y="138201"/>
                        <a:pt x="1238250" y="152400"/>
                      </a:cubicBezTo>
                      <a:cubicBezTo>
                        <a:pt x="1276350" y="190500"/>
                        <a:pt x="1314450" y="165100"/>
                        <a:pt x="1352550" y="152400"/>
                      </a:cubicBezTo>
                      <a:cubicBezTo>
                        <a:pt x="1371600" y="133350"/>
                        <a:pt x="1387284" y="110194"/>
                        <a:pt x="1409700" y="95250"/>
                      </a:cubicBezTo>
                      <a:cubicBezTo>
                        <a:pt x="1463772" y="59202"/>
                        <a:pt x="1501652" y="83160"/>
                        <a:pt x="1562100" y="95250"/>
                      </a:cubicBezTo>
                      <a:cubicBezTo>
                        <a:pt x="1581150" y="82550"/>
                        <a:pt x="1598328" y="66449"/>
                        <a:pt x="1619250" y="57150"/>
                      </a:cubicBezTo>
                      <a:cubicBezTo>
                        <a:pt x="1655950" y="40839"/>
                        <a:pt x="1733550" y="19050"/>
                        <a:pt x="1733550" y="19050"/>
                      </a:cubicBezTo>
                      <a:cubicBezTo>
                        <a:pt x="1834141" y="52580"/>
                        <a:pt x="1773992" y="26961"/>
                        <a:pt x="1905000" y="114300"/>
                      </a:cubicBezTo>
                      <a:cubicBezTo>
                        <a:pt x="1924050" y="127000"/>
                        <a:pt x="1940430" y="145160"/>
                        <a:pt x="1962150" y="152400"/>
                      </a:cubicBezTo>
                      <a:lnTo>
                        <a:pt x="2019300" y="171450"/>
                      </a:lnTo>
                      <a:cubicBezTo>
                        <a:pt x="2045827" y="144923"/>
                        <a:pt x="2093817" y="89461"/>
                        <a:pt x="2133600" y="76200"/>
                      </a:cubicBezTo>
                      <a:cubicBezTo>
                        <a:pt x="2151672" y="70176"/>
                        <a:pt x="2171700" y="76200"/>
                        <a:pt x="2190750" y="76200"/>
                      </a:cubicBezTo>
                    </a:path>
                  </a:pathLst>
                </a:cu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684</Words>
  <Application>Microsoft Office PowerPoint</Application>
  <PresentationFormat>Экран (4:3)</PresentationFormat>
  <Paragraphs>124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Comic Sans MS</vt:lpstr>
      <vt:lpstr>Calibri</vt:lpstr>
      <vt:lpstr>Symbol</vt:lpstr>
      <vt:lpstr>Wingdings</vt:lpstr>
      <vt:lpstr>Тема Office</vt:lpstr>
      <vt:lpstr>Graph</vt:lpstr>
      <vt:lpstr>Оптическое просветление биологических тканей</vt:lpstr>
      <vt:lpstr>Слайд 2</vt:lpstr>
      <vt:lpstr>Слайд 3</vt:lpstr>
      <vt:lpstr>Методы и механизмы оптического просветления</vt:lpstr>
      <vt:lpstr>Слайд 5</vt:lpstr>
      <vt:lpstr>Компрессия</vt:lpstr>
      <vt:lpstr>Кинетика спектров отражения кожи человека in vivo, измеренные на двух длинах волн в условиях внешней механической компрессии (интервал времени 0-290 сек) и при ее снятии (интервал времени свыше 290 сек)</vt:lpstr>
      <vt:lpstr>Дегидратация</vt:lpstr>
      <vt:lpstr>Оптическая иммерсия</vt:lpstr>
      <vt:lpstr>Кинетика дегидратации кожи при испарении и применении гиперосмотических агентов – глицерина и пропиленгликоля</vt:lpstr>
      <vt:lpstr>Кинетика спектров отражения склеры глаза кролика и кожи человека in vivo, измеренные на длине волны 700 нм в различные моменты времени после введения 40%-водного раствора глюкозы</vt:lpstr>
      <vt:lpstr>Различные уровни структурной организации коллагена</vt:lpstr>
      <vt:lpstr>Изображения биотканей, полученные с помощью нелинейной микроскопии</vt:lpstr>
      <vt:lpstr>Применения метода оптического просветления биотканей</vt:lpstr>
      <vt:lpstr>Слайд 15</vt:lpstr>
      <vt:lpstr>Улучшение визуализации подкожных кровеносных сосудов</vt:lpstr>
      <vt:lpstr>Улучшение визуализации кровеносных сосудов мозга</vt:lpstr>
      <vt:lpstr>Улучшение визуализации подкожной татуировки</vt:lpstr>
      <vt:lpstr>Оптическая когерентная томография</vt:lpstr>
      <vt:lpstr>Улучшение визуализации внутритканевых структур</vt:lpstr>
      <vt:lpstr>Оптическая проекционная томография</vt:lpstr>
      <vt:lpstr>Слайд 22</vt:lpstr>
      <vt:lpstr>Ультрамикроскопия</vt:lpstr>
      <vt:lpstr>Улучшение визуализации флуоресцентных микрообъектов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109</cp:revision>
  <dcterms:created xsi:type="dcterms:W3CDTF">2014-11-02T14:26:27Z</dcterms:created>
  <dcterms:modified xsi:type="dcterms:W3CDTF">2014-11-12T18:05:17Z</dcterms:modified>
</cp:coreProperties>
</file>